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314" r:id="rId6"/>
    <p:sldId id="365" r:id="rId7"/>
    <p:sldId id="324" r:id="rId8"/>
    <p:sldId id="352" r:id="rId9"/>
    <p:sldId id="362" r:id="rId10"/>
    <p:sldId id="358" r:id="rId11"/>
    <p:sldId id="355" r:id="rId12"/>
    <p:sldId id="350" r:id="rId13"/>
    <p:sldId id="351" r:id="rId14"/>
    <p:sldId id="364" r:id="rId15"/>
    <p:sldId id="330" r:id="rId16"/>
    <p:sldId id="343" r:id="rId17"/>
    <p:sldId id="331" r:id="rId18"/>
    <p:sldId id="326" r:id="rId19"/>
    <p:sldId id="327" r:id="rId20"/>
    <p:sldId id="348" r:id="rId21"/>
    <p:sldId id="349" r:id="rId22"/>
    <p:sldId id="332" r:id="rId23"/>
    <p:sldId id="329" r:id="rId24"/>
    <p:sldId id="328" r:id="rId25"/>
    <p:sldId id="333" r:id="rId26"/>
    <p:sldId id="353" r:id="rId27"/>
    <p:sldId id="354" r:id="rId28"/>
    <p:sldId id="334" r:id="rId29"/>
    <p:sldId id="363" r:id="rId30"/>
    <p:sldId id="338" r:id="rId31"/>
    <p:sldId id="347" r:id="rId32"/>
    <p:sldId id="337" r:id="rId33"/>
    <p:sldId id="339" r:id="rId34"/>
    <p:sldId id="341" r:id="rId35"/>
    <p:sldId id="359" r:id="rId36"/>
    <p:sldId id="360" r:id="rId37"/>
    <p:sldId id="361" r:id="rId38"/>
    <p:sldId id="29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B58C9026-AC8C-F3E5-A1F7-A2F8929F30F4}" name="Glenn Dekhayser" initials="GD" userId="S::gdekhayser@equinix.com::ce65be5a-9232-4d51-92d4-07d645329d26" providerId="AD"/>
  <p188:author id="{DA990D4C-EC44-071F-AAA5-8BBAD74FBC99}" name="Chris Quinby" initials="CQ" userId="S::cquinby@equinix.com::1f1c038c-8768-4f79-94b1-1e0a2c5dd3d9" providerId="AD"/>
  <p188:author id="{3210ED60-1D14-9256-3847-FB40B006E77A}" name="Precious Oluwasanya" initials="PO" userId="S::poluwasanya@equinix.com::48dfb283-e23c-4265-9795-ecc40f83aa43" providerId="AD"/>
  <p188:author id="{AC248086-1CCE-5653-73A7-8C0DCD31C095}" name="Tobias Schaub" initials="TS" userId="S::tobias.schaub@eu.equinix.com::0a98a095-a164-4be4-9b5b-e9cb88a749ba" providerId="AD"/>
  <p188:author id="{185D2E9C-BB1C-9284-27E8-3F31ADE3C181}" name="Roni Lagin" initials="RL" userId="S::rlagin@equinix.com::abbb799d-9fdd-49c3-bcd9-15adf0f75bad" providerId="AD"/>
  <p188:author id="{AF5CF3B9-A792-4F28-514C-50F1109D1D83}" name="Matthias" initials="MaG" userId="Matthias" providerId="None"/>
  <p188:author id="{F390E7D3-FF69-8EB0-04D7-DFB8858D9EA6}" name="Patricia James" initials="PJ" userId="S::pramon@equinix.com::8d866164-a092-42ef-bb19-073530fba97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1C24"/>
    <a:srgbClr val="98A1B4"/>
    <a:srgbClr val="ED1C23"/>
    <a:srgbClr val="8DC63F"/>
    <a:srgbClr val="139CD9"/>
    <a:srgbClr val="F8981F"/>
    <a:srgbClr val="F9901E"/>
    <a:srgbClr val="154A94"/>
    <a:srgbClr val="05A8E1"/>
    <a:srgbClr val="C74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611526-3E3B-32BA-483F-3FE3EBA330F5}" v="1" dt="2025-06-22T18:22:18.381"/>
  </p1510:revLst>
</p1510:revInfo>
</file>

<file path=ppt/tableStyles.xml><?xml version="1.0" encoding="utf-8"?>
<a:tblStyleLst xmlns:a="http://schemas.openxmlformats.org/drawingml/2006/main" def="{5C22544A-7EE6-4342-B048-85BDC9FD1C3A}">
  <a:tblStyle styleId="{777D8D1F-8AEB-4D11-A793-47056228069F}" styleName="Equinix Table Style Neutral">
    <a:wholeTbl>
      <a:tcTxStyle b="off" i="off">
        <a:fontRef idx="minor">
          <a:prstClr val="black"/>
        </a:fontRef>
        <a:srgbClr val="000000"/>
      </a:tcTxStyle>
      <a:tcStyle>
        <a:tcBdr>
          <a:left>
            <a:ln w="3175" cap="flat">
              <a:solidFill>
                <a:srgbClr val="BDC1CA"/>
              </a:solidFill>
            </a:ln>
          </a:left>
          <a:right>
            <a:ln w="3175" cap="flat">
              <a:solidFill>
                <a:srgbClr val="BDC1CA"/>
              </a:solidFill>
            </a:ln>
          </a:right>
          <a:top>
            <a:ln w="3175" cap="flat">
              <a:solidFill>
                <a:srgbClr val="BDC1CA"/>
              </a:solidFill>
            </a:ln>
          </a:top>
          <a:bottom>
            <a:ln w="3175" cap="flat">
              <a:solidFill>
                <a:srgbClr val="BDC1CA"/>
              </a:solidFill>
            </a:ln>
          </a:bottom>
          <a:insideH>
            <a:ln w="3175" cap="flat">
              <a:solidFill>
                <a:srgbClr val="BDC1CA"/>
              </a:solidFill>
            </a:ln>
          </a:insideH>
          <a:insideV>
            <a:ln w="3175" cap="flat">
              <a:solidFill>
                <a:srgbClr val="BDC1CA"/>
              </a:solidFill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3F5"/>
          </a:solidFill>
        </a:fill>
      </a:tcStyle>
    </a:band2H>
    <a:band2V>
      <a:tcTxStyle/>
      <a:tcStyle>
        <a:tcBdr/>
        <a:fill>
          <a:solidFill>
            <a:srgbClr val="F2F3F5"/>
          </a:solidFill>
        </a:fill>
      </a:tcStyle>
    </a:band2V>
    <a:lastCol>
      <a:tcTxStyle b="on" i="off">
        <a:fontRef idx="minor">
          <a:prstClr val="black"/>
        </a:fontRef>
        <a:srgbClr val="FFFFFF"/>
      </a:tcTxStyle>
      <a:tcStyle>
        <a:tcBdr>
          <a:left>
            <a:ln w="3175" cap="flat">
              <a:solidFill>
                <a:srgbClr val="BDC1CA"/>
              </a:solidFill>
            </a:ln>
          </a:left>
          <a:right>
            <a:ln w="3175" cap="flat">
              <a:solidFill>
                <a:srgbClr val="BDC1CA"/>
              </a:solidFill>
            </a:ln>
          </a:right>
          <a:top>
            <a:ln w="3175" cap="flat">
              <a:solidFill>
                <a:srgbClr val="BDC1CA"/>
              </a:solidFill>
            </a:ln>
          </a:top>
          <a:bottom>
            <a:ln w="3175" cap="flat">
              <a:solidFill>
                <a:srgbClr val="BDC1CA"/>
              </a:solidFill>
            </a:ln>
          </a:bottom>
          <a:insideH>
            <a:ln w="3175" cap="flat">
              <a:solidFill>
                <a:srgbClr val="BDC1CA"/>
              </a:solidFill>
            </a:ln>
          </a:insideH>
          <a:insideV>
            <a:ln w="3175" cap="flat">
              <a:solidFill>
                <a:srgbClr val="BDC1CA"/>
              </a:solidFill>
            </a:ln>
          </a:insideV>
        </a:tcBdr>
        <a:fill>
          <a:solidFill>
            <a:srgbClr val="000000"/>
          </a:solidFill>
        </a:fill>
      </a:tcStyle>
    </a:lastCol>
    <a:firstCol>
      <a:tcTxStyle b="on" i="off">
        <a:fontRef idx="minor">
          <a:prstClr val="black"/>
        </a:fontRef>
        <a:srgbClr val="FFFFFF"/>
      </a:tcTxStyle>
      <a:tcStyle>
        <a:tcBdr>
          <a:left>
            <a:ln w="3175" cap="flat">
              <a:solidFill>
                <a:srgbClr val="BDC1CA"/>
              </a:solidFill>
            </a:ln>
          </a:left>
          <a:right>
            <a:ln w="3175" cap="flat">
              <a:solidFill>
                <a:srgbClr val="BDC1CA"/>
              </a:solidFill>
            </a:ln>
          </a:right>
          <a:top>
            <a:ln w="3175" cap="flat">
              <a:solidFill>
                <a:srgbClr val="BDC1CA"/>
              </a:solidFill>
            </a:ln>
          </a:top>
          <a:bottom>
            <a:ln w="3175" cap="flat">
              <a:solidFill>
                <a:srgbClr val="BDC1CA"/>
              </a:solidFill>
            </a:ln>
          </a:bottom>
          <a:insideH>
            <a:ln w="3175" cap="flat">
              <a:solidFill>
                <a:srgbClr val="BDC1CA"/>
              </a:solidFill>
            </a:ln>
          </a:insideH>
          <a:insideV>
            <a:ln w="3175" cap="flat">
              <a:solidFill>
                <a:srgbClr val="BDC1CA"/>
              </a:solidFill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prstClr val="black"/>
        </a:fontRef>
        <a:srgbClr val="FFFFFF"/>
      </a:tcTxStyle>
      <a:tcStyle>
        <a:tcBdr>
          <a:left>
            <a:ln w="3175" cap="flat">
              <a:solidFill>
                <a:srgbClr val="BDC1CA"/>
              </a:solidFill>
            </a:ln>
          </a:left>
          <a:right>
            <a:ln w="3175" cap="flat">
              <a:solidFill>
                <a:srgbClr val="BDC1CA"/>
              </a:solidFill>
            </a:ln>
          </a:right>
          <a:top>
            <a:ln w="3175" cap="flat">
              <a:solidFill>
                <a:srgbClr val="BDC1CA"/>
              </a:solidFill>
            </a:ln>
          </a:top>
          <a:bottom>
            <a:ln w="3175" cap="flat">
              <a:solidFill>
                <a:srgbClr val="BDC1CA"/>
              </a:solidFill>
            </a:ln>
          </a:bottom>
          <a:insideH>
            <a:ln w="3175" cap="flat">
              <a:solidFill>
                <a:srgbClr val="BDC1CA"/>
              </a:solidFill>
            </a:ln>
          </a:insideH>
          <a:insideV>
            <a:ln w="3175" cap="flat">
              <a:solidFill>
                <a:srgbClr val="FFFFFF"/>
              </a:solidFill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prstClr val="black"/>
        </a:fontRef>
        <a:srgbClr val="FFFFFF"/>
      </a:tcTxStyle>
      <a:tcStyle>
        <a:tcBdr>
          <a:left>
            <a:ln w="3175" cap="flat">
              <a:solidFill>
                <a:srgbClr val="BDC1CA"/>
              </a:solidFill>
            </a:ln>
          </a:left>
          <a:right>
            <a:ln w="3175" cap="flat">
              <a:solidFill>
                <a:srgbClr val="BDC1CA"/>
              </a:solidFill>
            </a:ln>
          </a:right>
          <a:top>
            <a:ln w="3175" cap="flat">
              <a:solidFill>
                <a:srgbClr val="BDC1CA"/>
              </a:solidFill>
            </a:ln>
          </a:top>
          <a:bottom>
            <a:ln w="3175" cap="flat">
              <a:solidFill>
                <a:srgbClr val="BDC1CA"/>
              </a:solidFill>
            </a:ln>
          </a:bottom>
          <a:insideH>
            <a:ln w="3175" cap="flat">
              <a:solidFill>
                <a:srgbClr val="BDC1CA"/>
              </a:solidFill>
            </a:ln>
          </a:insideH>
          <a:insideV>
            <a:ln w="3175" cap="flat">
              <a:solidFill>
                <a:srgbClr val="BDC1CA"/>
              </a:solidFill>
            </a:ln>
          </a:insideV>
        </a:tcBdr>
        <a:fill>
          <a:solidFill>
            <a:srgbClr val="000000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03"/>
    <p:restoredTop sz="94744" autoAdjust="0"/>
  </p:normalViewPr>
  <p:slideViewPr>
    <p:cSldViewPr>
      <p:cViewPr varScale="1">
        <p:scale>
          <a:sx n="64" d="100"/>
          <a:sy n="64" d="100"/>
        </p:scale>
        <p:origin x="52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687A747-2334-FDFE-DCD3-C458E76D12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6600AC-A43E-80E8-700D-723E213D08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8A43D-DB4D-462D-9F63-4F5BBA10C42E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F253B-9766-48A9-19AB-0C87C7E68B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05B46-DB5F-A9A0-3AB3-15743A81AA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54B35-CA8C-4ECB-B970-0D36F6C90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7262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B4025-D7FD-45C9-8477-39DA4C14EF8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F8970-74C7-41C9-AFBE-669FB05F5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47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2880" indent="-18288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5760" indent="-18288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48640" indent="-18288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31520" indent="-18288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14400" indent="-18288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F8970-74C7-41C9-AFBE-669FB05F5F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04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39205-D6FE-42FC-27EF-E8FAA2557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EB606E-7391-85B5-7BF1-A3B0CF6086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36AF2E-A0ED-DD9A-2803-3D1758A39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2A941-9D8F-5D5C-4D9B-3496C123C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F8970-74C7-41C9-AFBE-669FB05F5F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53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F8970-74C7-41C9-AFBE-669FB05F5F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34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F8970-74C7-41C9-AFBE-669FB05F5F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60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F8970-74C7-41C9-AFBE-669FB05F5F7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70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35A076-0B1F-44C6-83A0-B2C256A4F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48" y="-3502"/>
            <a:ext cx="12198096" cy="68650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A9370-7201-68E5-6981-8A976A523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3"/>
          <a:stretch/>
        </p:blipFill>
        <p:spPr>
          <a:xfrm>
            <a:off x="2608223" y="1359181"/>
            <a:ext cx="9583777" cy="5498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A51E90-75BB-29F9-B515-ACC903173E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2011680"/>
            <a:ext cx="8601710" cy="1645920"/>
          </a:xfrm>
        </p:spPr>
        <p:txBody>
          <a:bodyPr anchor="b"/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Master title style, </a:t>
            </a:r>
            <a:br>
              <a:rPr lang="en-US"/>
            </a:br>
            <a:r>
              <a:rPr lang="en-US"/>
              <a:t>Bold 54pt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7E070-3828-E1FA-4CF9-C94EC65161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8640" y="3794760"/>
            <a:ext cx="8231823" cy="91440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style, Bold 28pt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1E25B33-E006-ACEB-9C06-0779D8EAA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4937759"/>
            <a:ext cx="5547360" cy="54864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en-US"/>
              <a:t>Optional Presenter Name, Reg 14pt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AC038-A7C2-D816-E3CA-750795D05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grpSp>
        <p:nvGrpSpPr>
          <p:cNvPr id="9" name="horz_logo_grp">
            <a:extLst>
              <a:ext uri="{FF2B5EF4-FFF2-40B4-BE49-F238E27FC236}">
                <a16:creationId xmlns:a16="http://schemas.microsoft.com/office/drawing/2014/main" id="{B081CF4E-0306-7B47-8910-2D2FD275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48640" y="640080"/>
            <a:ext cx="2286000" cy="334244"/>
            <a:chOff x="345440" y="2627692"/>
            <a:chExt cx="10971255" cy="1604143"/>
          </a:xfrm>
        </p:grpSpPr>
        <p:sp>
          <p:nvSpPr>
            <p:cNvPr id="10" name="Equinix_black">
              <a:extLst>
                <a:ext uri="{FF2B5EF4-FFF2-40B4-BE49-F238E27FC236}">
                  <a16:creationId xmlns:a16="http://schemas.microsoft.com/office/drawing/2014/main" id="{27CBFAAD-0187-3A4B-4166-28ECB2813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923128" y="3019331"/>
              <a:ext cx="7393567" cy="868886"/>
            </a:xfrm>
            <a:custGeom>
              <a:avLst/>
              <a:gdLst>
                <a:gd name="connsiteX0" fmla="*/ 110240 w 7393567"/>
                <a:gd name="connsiteY0" fmla="*/ 709958 h 868886"/>
                <a:gd name="connsiteX1" fmla="*/ 672945 w 7393567"/>
                <a:gd name="connsiteY1" fmla="*/ 709958 h 868886"/>
                <a:gd name="connsiteX2" fmla="*/ 672945 w 7393567"/>
                <a:gd name="connsiteY2" fmla="*/ 810445 h 868886"/>
                <a:gd name="connsiteX3" fmla="*/ 0 w 7393567"/>
                <a:gd name="connsiteY3" fmla="*/ 810445 h 868886"/>
                <a:gd name="connsiteX4" fmla="*/ 0 w 7393567"/>
                <a:gd name="connsiteY4" fmla="*/ 31581 h 868886"/>
                <a:gd name="connsiteX5" fmla="*/ 653796 w 7393567"/>
                <a:gd name="connsiteY5" fmla="*/ 31581 h 868886"/>
                <a:gd name="connsiteX6" fmla="*/ 653796 w 7393567"/>
                <a:gd name="connsiteY6" fmla="*/ 133425 h 868886"/>
                <a:gd name="connsiteX7" fmla="*/ 110240 w 7393567"/>
                <a:gd name="connsiteY7" fmla="*/ 133425 h 868886"/>
                <a:gd name="connsiteX8" fmla="*/ 110240 w 7393567"/>
                <a:gd name="connsiteY8" fmla="*/ 354119 h 868886"/>
                <a:gd name="connsiteX9" fmla="*/ 474671 w 7393567"/>
                <a:gd name="connsiteY9" fmla="*/ 354119 h 868886"/>
                <a:gd name="connsiteX10" fmla="*/ 474671 w 7393567"/>
                <a:gd name="connsiteY10" fmla="*/ 456465 h 868886"/>
                <a:gd name="connsiteX11" fmla="*/ 110240 w 7393567"/>
                <a:gd name="connsiteY11" fmla="*/ 456465 h 868886"/>
                <a:gd name="connsiteX12" fmla="*/ 110240 w 7393567"/>
                <a:gd name="connsiteY12" fmla="*/ 709958 h 868886"/>
                <a:gd name="connsiteX13" fmla="*/ 2985962 w 7393567"/>
                <a:gd name="connsiteY13" fmla="*/ 500107 h 868886"/>
                <a:gd name="connsiteX14" fmla="*/ 2764263 w 7393567"/>
                <a:gd name="connsiteY14" fmla="*/ 731290 h 868886"/>
                <a:gd name="connsiteX15" fmla="*/ 2555271 w 7393567"/>
                <a:gd name="connsiteY15" fmla="*/ 500107 h 868886"/>
                <a:gd name="connsiteX16" fmla="*/ 2555271 w 7393567"/>
                <a:gd name="connsiteY16" fmla="*/ 33555 h 868886"/>
                <a:gd name="connsiteX17" fmla="*/ 2446154 w 7393567"/>
                <a:gd name="connsiteY17" fmla="*/ 33555 h 868886"/>
                <a:gd name="connsiteX18" fmla="*/ 2446154 w 7393567"/>
                <a:gd name="connsiteY18" fmla="*/ 505287 h 868886"/>
                <a:gd name="connsiteX19" fmla="*/ 2763513 w 7393567"/>
                <a:gd name="connsiteY19" fmla="*/ 833499 h 868886"/>
                <a:gd name="connsiteX20" fmla="*/ 3093948 w 7393567"/>
                <a:gd name="connsiteY20" fmla="*/ 505287 h 868886"/>
                <a:gd name="connsiteX21" fmla="*/ 3093948 w 7393567"/>
                <a:gd name="connsiteY21" fmla="*/ 33555 h 868886"/>
                <a:gd name="connsiteX22" fmla="*/ 2985959 w 7393567"/>
                <a:gd name="connsiteY22" fmla="*/ 33555 h 868886"/>
                <a:gd name="connsiteX23" fmla="*/ 2985959 w 7393567"/>
                <a:gd name="connsiteY23" fmla="*/ 500107 h 868886"/>
                <a:gd name="connsiteX24" fmla="*/ 3701070 w 7393567"/>
                <a:gd name="connsiteY24" fmla="*/ 810572 h 868886"/>
                <a:gd name="connsiteX25" fmla="*/ 3809325 w 7393567"/>
                <a:gd name="connsiteY25" fmla="*/ 810572 h 868886"/>
                <a:gd name="connsiteX26" fmla="*/ 3809325 w 7393567"/>
                <a:gd name="connsiteY26" fmla="*/ 31581 h 868886"/>
                <a:gd name="connsiteX27" fmla="*/ 3701070 w 7393567"/>
                <a:gd name="connsiteY27" fmla="*/ 31581 h 868886"/>
                <a:gd name="connsiteX28" fmla="*/ 3701070 w 7393567"/>
                <a:gd name="connsiteY28" fmla="*/ 810572 h 868886"/>
                <a:gd name="connsiteX29" fmla="*/ 5101718 w 7393567"/>
                <a:gd name="connsiteY29" fmla="*/ 641905 h 868886"/>
                <a:gd name="connsiteX30" fmla="*/ 4566591 w 7393567"/>
                <a:gd name="connsiteY30" fmla="*/ 31581 h 868886"/>
                <a:gd name="connsiteX31" fmla="*/ 4459602 w 7393567"/>
                <a:gd name="connsiteY31" fmla="*/ 31581 h 868886"/>
                <a:gd name="connsiteX32" fmla="*/ 4459602 w 7393567"/>
                <a:gd name="connsiteY32" fmla="*/ 810442 h 868886"/>
                <a:gd name="connsiteX33" fmla="*/ 4567717 w 7393567"/>
                <a:gd name="connsiteY33" fmla="*/ 810442 h 868886"/>
                <a:gd name="connsiteX34" fmla="*/ 4567717 w 7393567"/>
                <a:gd name="connsiteY34" fmla="*/ 195198 h 868886"/>
                <a:gd name="connsiteX35" fmla="*/ 5103877 w 7393567"/>
                <a:gd name="connsiteY35" fmla="*/ 810445 h 868886"/>
                <a:gd name="connsiteX36" fmla="*/ 5209489 w 7393567"/>
                <a:gd name="connsiteY36" fmla="*/ 810445 h 868886"/>
                <a:gd name="connsiteX37" fmla="*/ 5209489 w 7393567"/>
                <a:gd name="connsiteY37" fmla="*/ 31581 h 868886"/>
                <a:gd name="connsiteX38" fmla="*/ 5101718 w 7393567"/>
                <a:gd name="connsiteY38" fmla="*/ 31581 h 868886"/>
                <a:gd name="connsiteX39" fmla="*/ 5101718 w 7393567"/>
                <a:gd name="connsiteY39" fmla="*/ 641905 h 868886"/>
                <a:gd name="connsiteX40" fmla="*/ 5866009 w 7393567"/>
                <a:gd name="connsiteY40" fmla="*/ 810572 h 868886"/>
                <a:gd name="connsiteX41" fmla="*/ 5974158 w 7393567"/>
                <a:gd name="connsiteY41" fmla="*/ 810572 h 868886"/>
                <a:gd name="connsiteX42" fmla="*/ 5974158 w 7393567"/>
                <a:gd name="connsiteY42" fmla="*/ 31581 h 868886"/>
                <a:gd name="connsiteX43" fmla="*/ 5866009 w 7393567"/>
                <a:gd name="connsiteY43" fmla="*/ 31581 h 868886"/>
                <a:gd name="connsiteX44" fmla="*/ 5866009 w 7393567"/>
                <a:gd name="connsiteY44" fmla="*/ 810572 h 868886"/>
                <a:gd name="connsiteX45" fmla="*/ 7026633 w 7393567"/>
                <a:gd name="connsiteY45" fmla="*/ 387784 h 868886"/>
                <a:gd name="connsiteX46" fmla="*/ 7340670 w 7393567"/>
                <a:gd name="connsiteY46" fmla="*/ 30722 h 868886"/>
                <a:gd name="connsiteX47" fmla="*/ 7207186 w 7393567"/>
                <a:gd name="connsiteY47" fmla="*/ 30722 h 868886"/>
                <a:gd name="connsiteX48" fmla="*/ 6957946 w 7393567"/>
                <a:gd name="connsiteY48" fmla="*/ 310719 h 868886"/>
                <a:gd name="connsiteX49" fmla="*/ 6715473 w 7393567"/>
                <a:gd name="connsiteY49" fmla="*/ 30722 h 868886"/>
                <a:gd name="connsiteX50" fmla="*/ 6574129 w 7393567"/>
                <a:gd name="connsiteY50" fmla="*/ 30722 h 868886"/>
                <a:gd name="connsiteX51" fmla="*/ 6877058 w 7393567"/>
                <a:gd name="connsiteY51" fmla="*/ 388023 h 868886"/>
                <a:gd name="connsiteX52" fmla="*/ 6498169 w 7393567"/>
                <a:gd name="connsiteY52" fmla="*/ 810323 h 868886"/>
                <a:gd name="connsiteX53" fmla="*/ 6636563 w 7393567"/>
                <a:gd name="connsiteY53" fmla="*/ 810323 h 868886"/>
                <a:gd name="connsiteX54" fmla="*/ 6947188 w 7393567"/>
                <a:gd name="connsiteY54" fmla="*/ 463609 h 868886"/>
                <a:gd name="connsiteX55" fmla="*/ 7243487 w 7393567"/>
                <a:gd name="connsiteY55" fmla="*/ 810323 h 868886"/>
                <a:gd name="connsiteX56" fmla="*/ 7393568 w 7393567"/>
                <a:gd name="connsiteY56" fmla="*/ 810323 h 868886"/>
                <a:gd name="connsiteX57" fmla="*/ 7026633 w 7393567"/>
                <a:gd name="connsiteY57" fmla="*/ 387784 h 868886"/>
                <a:gd name="connsiteX58" fmla="*/ 1784908 w 7393567"/>
                <a:gd name="connsiteY58" fmla="*/ 417252 h 868886"/>
                <a:gd name="connsiteX59" fmla="*/ 1493293 w 7393567"/>
                <a:gd name="connsiteY59" fmla="*/ 99634 h 868886"/>
                <a:gd name="connsiteX60" fmla="*/ 1210592 w 7393567"/>
                <a:gd name="connsiteY60" fmla="*/ 418483 h 868886"/>
                <a:gd name="connsiteX61" fmla="*/ 1210663 w 7393567"/>
                <a:gd name="connsiteY61" fmla="*/ 421436 h 868886"/>
                <a:gd name="connsiteX62" fmla="*/ 1500600 w 7393567"/>
                <a:gd name="connsiteY62" fmla="*/ 737813 h 868886"/>
                <a:gd name="connsiteX63" fmla="*/ 1606233 w 7393567"/>
                <a:gd name="connsiteY63" fmla="*/ 715008 h 868886"/>
                <a:gd name="connsiteX64" fmla="*/ 1503441 w 7393567"/>
                <a:gd name="connsiteY64" fmla="*/ 593063 h 868886"/>
                <a:gd name="connsiteX65" fmla="*/ 1628957 w 7393567"/>
                <a:gd name="connsiteY65" fmla="*/ 593192 h 868886"/>
                <a:gd name="connsiteX66" fmla="*/ 1687622 w 7393567"/>
                <a:gd name="connsiteY66" fmla="*/ 663342 h 868886"/>
                <a:gd name="connsiteX67" fmla="*/ 1784911 w 7393567"/>
                <a:gd name="connsiteY67" fmla="*/ 420577 h 868886"/>
                <a:gd name="connsiteX68" fmla="*/ 1784911 w 7393567"/>
                <a:gd name="connsiteY68" fmla="*/ 417252 h 868886"/>
                <a:gd name="connsiteX69" fmla="*/ 1495758 w 7393567"/>
                <a:gd name="connsiteY69" fmla="*/ 13 h 868886"/>
                <a:gd name="connsiteX70" fmla="*/ 1897582 w 7393567"/>
                <a:gd name="connsiteY70" fmla="*/ 413426 h 868886"/>
                <a:gd name="connsiteX71" fmla="*/ 1897582 w 7393567"/>
                <a:gd name="connsiteY71" fmla="*/ 416509 h 868886"/>
                <a:gd name="connsiteX72" fmla="*/ 1753845 w 7393567"/>
                <a:gd name="connsiteY72" fmla="*/ 741393 h 868886"/>
                <a:gd name="connsiteX73" fmla="*/ 1861618 w 7393567"/>
                <a:gd name="connsiteY73" fmla="*/ 868760 h 868886"/>
                <a:gd name="connsiteX74" fmla="*/ 1735711 w 7393567"/>
                <a:gd name="connsiteY74" fmla="*/ 868886 h 868886"/>
                <a:gd name="connsiteX75" fmla="*/ 1674170 w 7393567"/>
                <a:gd name="connsiteY75" fmla="*/ 795776 h 868886"/>
                <a:gd name="connsiteX76" fmla="*/ 1498384 w 7393567"/>
                <a:gd name="connsiteY76" fmla="*/ 838801 h 868886"/>
                <a:gd name="connsiteX77" fmla="*/ 1097870 w 7393567"/>
                <a:gd name="connsiteY77" fmla="*/ 425265 h 868886"/>
                <a:gd name="connsiteX78" fmla="*/ 1097870 w 7393567"/>
                <a:gd name="connsiteY78" fmla="*/ 422312 h 868886"/>
                <a:gd name="connsiteX79" fmla="*/ 1495758 w 7393567"/>
                <a:gd name="connsiteY79" fmla="*/ 13 h 86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7393567" h="868886">
                  <a:moveTo>
                    <a:pt x="110240" y="709958"/>
                  </a:moveTo>
                  <a:lnTo>
                    <a:pt x="672945" y="709958"/>
                  </a:lnTo>
                  <a:lnTo>
                    <a:pt x="672945" y="810445"/>
                  </a:lnTo>
                  <a:lnTo>
                    <a:pt x="0" y="810445"/>
                  </a:lnTo>
                  <a:lnTo>
                    <a:pt x="0" y="31581"/>
                  </a:lnTo>
                  <a:lnTo>
                    <a:pt x="653796" y="31581"/>
                  </a:lnTo>
                  <a:lnTo>
                    <a:pt x="653796" y="133425"/>
                  </a:lnTo>
                  <a:lnTo>
                    <a:pt x="110240" y="133425"/>
                  </a:lnTo>
                  <a:lnTo>
                    <a:pt x="110240" y="354119"/>
                  </a:lnTo>
                  <a:lnTo>
                    <a:pt x="474671" y="354119"/>
                  </a:lnTo>
                  <a:lnTo>
                    <a:pt x="474671" y="456465"/>
                  </a:lnTo>
                  <a:lnTo>
                    <a:pt x="110240" y="456465"/>
                  </a:lnTo>
                  <a:lnTo>
                    <a:pt x="110240" y="709958"/>
                  </a:lnTo>
                  <a:close/>
                  <a:moveTo>
                    <a:pt x="2985962" y="500107"/>
                  </a:moveTo>
                  <a:cubicBezTo>
                    <a:pt x="2985962" y="639303"/>
                    <a:pt x="2896748" y="731290"/>
                    <a:pt x="2764263" y="731290"/>
                  </a:cubicBezTo>
                  <a:cubicBezTo>
                    <a:pt x="2635713" y="731290"/>
                    <a:pt x="2555271" y="638198"/>
                    <a:pt x="2555271" y="500107"/>
                  </a:cubicBezTo>
                  <a:lnTo>
                    <a:pt x="2555271" y="33555"/>
                  </a:lnTo>
                  <a:lnTo>
                    <a:pt x="2446154" y="33555"/>
                  </a:lnTo>
                  <a:lnTo>
                    <a:pt x="2446154" y="505287"/>
                  </a:lnTo>
                  <a:cubicBezTo>
                    <a:pt x="2446154" y="717729"/>
                    <a:pt x="2594570" y="833499"/>
                    <a:pt x="2763513" y="833499"/>
                  </a:cubicBezTo>
                  <a:cubicBezTo>
                    <a:pt x="3012862" y="833499"/>
                    <a:pt x="3093948" y="657563"/>
                    <a:pt x="3093948" y="505287"/>
                  </a:cubicBezTo>
                  <a:lnTo>
                    <a:pt x="3093948" y="33555"/>
                  </a:lnTo>
                  <a:lnTo>
                    <a:pt x="2985959" y="33555"/>
                  </a:lnTo>
                  <a:lnTo>
                    <a:pt x="2985959" y="500107"/>
                  </a:lnTo>
                  <a:close/>
                  <a:moveTo>
                    <a:pt x="3701070" y="810572"/>
                  </a:moveTo>
                  <a:lnTo>
                    <a:pt x="3809325" y="810572"/>
                  </a:lnTo>
                  <a:lnTo>
                    <a:pt x="3809325" y="31581"/>
                  </a:lnTo>
                  <a:lnTo>
                    <a:pt x="3701070" y="31581"/>
                  </a:lnTo>
                  <a:lnTo>
                    <a:pt x="3701070" y="810572"/>
                  </a:lnTo>
                  <a:close/>
                  <a:moveTo>
                    <a:pt x="5101718" y="641905"/>
                  </a:moveTo>
                  <a:lnTo>
                    <a:pt x="4566591" y="31581"/>
                  </a:lnTo>
                  <a:lnTo>
                    <a:pt x="4459602" y="31581"/>
                  </a:lnTo>
                  <a:lnTo>
                    <a:pt x="4459602" y="810442"/>
                  </a:lnTo>
                  <a:lnTo>
                    <a:pt x="4567717" y="810442"/>
                  </a:lnTo>
                  <a:lnTo>
                    <a:pt x="4567717" y="195198"/>
                  </a:lnTo>
                  <a:lnTo>
                    <a:pt x="5103877" y="810445"/>
                  </a:lnTo>
                  <a:lnTo>
                    <a:pt x="5209489" y="810445"/>
                  </a:lnTo>
                  <a:lnTo>
                    <a:pt x="5209489" y="31581"/>
                  </a:lnTo>
                  <a:lnTo>
                    <a:pt x="5101718" y="31581"/>
                  </a:lnTo>
                  <a:lnTo>
                    <a:pt x="5101718" y="641905"/>
                  </a:lnTo>
                  <a:close/>
                  <a:moveTo>
                    <a:pt x="5866009" y="810572"/>
                  </a:moveTo>
                  <a:lnTo>
                    <a:pt x="5974158" y="810572"/>
                  </a:lnTo>
                  <a:lnTo>
                    <a:pt x="5974158" y="31581"/>
                  </a:lnTo>
                  <a:lnTo>
                    <a:pt x="5866009" y="31581"/>
                  </a:lnTo>
                  <a:lnTo>
                    <a:pt x="5866009" y="810572"/>
                  </a:lnTo>
                  <a:close/>
                  <a:moveTo>
                    <a:pt x="7026633" y="387784"/>
                  </a:moveTo>
                  <a:lnTo>
                    <a:pt x="7340670" y="30722"/>
                  </a:lnTo>
                  <a:lnTo>
                    <a:pt x="7207186" y="30722"/>
                  </a:lnTo>
                  <a:lnTo>
                    <a:pt x="6957946" y="310719"/>
                  </a:lnTo>
                  <a:lnTo>
                    <a:pt x="6715473" y="30722"/>
                  </a:lnTo>
                  <a:lnTo>
                    <a:pt x="6574129" y="30722"/>
                  </a:lnTo>
                  <a:lnTo>
                    <a:pt x="6877058" y="388023"/>
                  </a:lnTo>
                  <a:lnTo>
                    <a:pt x="6498169" y="810323"/>
                  </a:lnTo>
                  <a:lnTo>
                    <a:pt x="6636563" y="810323"/>
                  </a:lnTo>
                  <a:lnTo>
                    <a:pt x="6947188" y="463609"/>
                  </a:lnTo>
                  <a:lnTo>
                    <a:pt x="7243487" y="810323"/>
                  </a:lnTo>
                  <a:lnTo>
                    <a:pt x="7393568" y="810323"/>
                  </a:lnTo>
                  <a:lnTo>
                    <a:pt x="7026633" y="387784"/>
                  </a:lnTo>
                  <a:close/>
                  <a:moveTo>
                    <a:pt x="1784908" y="417252"/>
                  </a:moveTo>
                  <a:cubicBezTo>
                    <a:pt x="1784908" y="232300"/>
                    <a:pt x="1655676" y="98284"/>
                    <a:pt x="1493293" y="99634"/>
                  </a:cubicBezTo>
                  <a:cubicBezTo>
                    <a:pt x="1330976" y="100510"/>
                    <a:pt x="1210592" y="232300"/>
                    <a:pt x="1210592" y="418483"/>
                  </a:cubicBezTo>
                  <a:lnTo>
                    <a:pt x="1210663" y="421436"/>
                  </a:lnTo>
                  <a:cubicBezTo>
                    <a:pt x="1210663" y="604288"/>
                    <a:pt x="1339180" y="738931"/>
                    <a:pt x="1500600" y="737813"/>
                  </a:cubicBezTo>
                  <a:cubicBezTo>
                    <a:pt x="1535865" y="737574"/>
                    <a:pt x="1581151" y="727461"/>
                    <a:pt x="1606233" y="715008"/>
                  </a:cubicBezTo>
                  <a:lnTo>
                    <a:pt x="1503441" y="593063"/>
                  </a:lnTo>
                  <a:lnTo>
                    <a:pt x="1628957" y="593192"/>
                  </a:lnTo>
                  <a:lnTo>
                    <a:pt x="1687622" y="663342"/>
                  </a:lnTo>
                  <a:cubicBezTo>
                    <a:pt x="1750503" y="602184"/>
                    <a:pt x="1784911" y="530557"/>
                    <a:pt x="1784911" y="420577"/>
                  </a:cubicBezTo>
                  <a:lnTo>
                    <a:pt x="1784911" y="417252"/>
                  </a:lnTo>
                  <a:close/>
                  <a:moveTo>
                    <a:pt x="1495758" y="13"/>
                  </a:moveTo>
                  <a:cubicBezTo>
                    <a:pt x="1719545" y="-1709"/>
                    <a:pt x="1897582" y="171278"/>
                    <a:pt x="1897582" y="413426"/>
                  </a:cubicBezTo>
                  <a:lnTo>
                    <a:pt x="1897582" y="416509"/>
                  </a:lnTo>
                  <a:cubicBezTo>
                    <a:pt x="1897582" y="557679"/>
                    <a:pt x="1842005" y="671979"/>
                    <a:pt x="1753845" y="741393"/>
                  </a:cubicBezTo>
                  <a:lnTo>
                    <a:pt x="1861618" y="868760"/>
                  </a:lnTo>
                  <a:lnTo>
                    <a:pt x="1735711" y="868886"/>
                  </a:lnTo>
                  <a:lnTo>
                    <a:pt x="1674170" y="795776"/>
                  </a:lnTo>
                  <a:cubicBezTo>
                    <a:pt x="1623453" y="822895"/>
                    <a:pt x="1555693" y="838317"/>
                    <a:pt x="1498384" y="838801"/>
                  </a:cubicBezTo>
                  <a:cubicBezTo>
                    <a:pt x="1275314" y="840401"/>
                    <a:pt x="1097870" y="668897"/>
                    <a:pt x="1097870" y="425265"/>
                  </a:cubicBezTo>
                  <a:lnTo>
                    <a:pt x="1097870" y="422312"/>
                  </a:lnTo>
                  <a:cubicBezTo>
                    <a:pt x="1097870" y="177190"/>
                    <a:pt x="1271075" y="1486"/>
                    <a:pt x="1495758" y="13"/>
                  </a:cubicBezTo>
                </a:path>
              </a:pathLst>
            </a:custGeom>
            <a:solidFill>
              <a:schemeClr val="tx1"/>
            </a:solidFill>
            <a:ln w="3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ortress_red">
              <a:extLst>
                <a:ext uri="{FF2B5EF4-FFF2-40B4-BE49-F238E27FC236}">
                  <a16:creationId xmlns:a16="http://schemas.microsoft.com/office/drawing/2014/main" id="{B58209EC-2843-70D9-ACCF-6A285590A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45440" y="2627692"/>
              <a:ext cx="3055280" cy="1604143"/>
            </a:xfrm>
            <a:custGeom>
              <a:avLst/>
              <a:gdLst>
                <a:gd name="connsiteX0" fmla="*/ 2907935 w 3055280"/>
                <a:gd name="connsiteY0" fmla="*/ 1149921 h 1604143"/>
                <a:gd name="connsiteX1" fmla="*/ 3055280 w 3055280"/>
                <a:gd name="connsiteY1" fmla="*/ 1001604 h 1604143"/>
                <a:gd name="connsiteX2" fmla="*/ 3055280 w 3055280"/>
                <a:gd name="connsiteY2" fmla="*/ 1000738 h 1604143"/>
                <a:gd name="connsiteX3" fmla="*/ 2907935 w 3055280"/>
                <a:gd name="connsiteY3" fmla="*/ 853151 h 1604143"/>
                <a:gd name="connsiteX4" fmla="*/ 2760375 w 3055280"/>
                <a:gd name="connsiteY4" fmla="*/ 1001604 h 1604143"/>
                <a:gd name="connsiteX5" fmla="*/ 2760375 w 3055280"/>
                <a:gd name="connsiteY5" fmla="*/ 1002470 h 1604143"/>
                <a:gd name="connsiteX6" fmla="*/ 2907935 w 3055280"/>
                <a:gd name="connsiteY6" fmla="*/ 1149921 h 1604143"/>
                <a:gd name="connsiteX7" fmla="*/ 2907935 w 3055280"/>
                <a:gd name="connsiteY7" fmla="*/ 1133776 h 1604143"/>
                <a:gd name="connsiteX8" fmla="*/ 2777438 w 3055280"/>
                <a:gd name="connsiteY8" fmla="*/ 1002467 h 1604143"/>
                <a:gd name="connsiteX9" fmla="*/ 2777438 w 3055280"/>
                <a:gd name="connsiteY9" fmla="*/ 1001601 h 1604143"/>
                <a:gd name="connsiteX10" fmla="*/ 2907935 w 3055280"/>
                <a:gd name="connsiteY10" fmla="*/ 869423 h 1604143"/>
                <a:gd name="connsiteX11" fmla="*/ 3038364 w 3055280"/>
                <a:gd name="connsiteY11" fmla="*/ 1000735 h 1604143"/>
                <a:gd name="connsiteX12" fmla="*/ 3038364 w 3055280"/>
                <a:gd name="connsiteY12" fmla="*/ 1001601 h 1604143"/>
                <a:gd name="connsiteX13" fmla="*/ 2907935 w 3055280"/>
                <a:gd name="connsiteY13" fmla="*/ 1133776 h 1604143"/>
                <a:gd name="connsiteX14" fmla="*/ 2846896 w 3055280"/>
                <a:gd name="connsiteY14" fmla="*/ 1075338 h 1604143"/>
                <a:gd name="connsiteX15" fmla="*/ 2884217 w 3055280"/>
                <a:gd name="connsiteY15" fmla="*/ 1075338 h 1604143"/>
                <a:gd name="connsiteX16" fmla="*/ 2884217 w 3055280"/>
                <a:gd name="connsiteY16" fmla="*/ 1026997 h 1604143"/>
                <a:gd name="connsiteX17" fmla="*/ 2907939 w 3055280"/>
                <a:gd name="connsiteY17" fmla="*/ 1026997 h 1604143"/>
                <a:gd name="connsiteX18" fmla="*/ 2940970 w 3055280"/>
                <a:gd name="connsiteY18" fmla="*/ 1075338 h 1604143"/>
                <a:gd name="connsiteX19" fmla="*/ 2985846 w 3055280"/>
                <a:gd name="connsiteY19" fmla="*/ 1075338 h 1604143"/>
                <a:gd name="connsiteX20" fmla="*/ 2946954 w 3055280"/>
                <a:gd name="connsiteY20" fmla="*/ 1020225 h 1604143"/>
                <a:gd name="connsiteX21" fmla="*/ 2980789 w 3055280"/>
                <a:gd name="connsiteY21" fmla="*/ 972750 h 1604143"/>
                <a:gd name="connsiteX22" fmla="*/ 2918803 w 3055280"/>
                <a:gd name="connsiteY22" fmla="*/ 921825 h 1604143"/>
                <a:gd name="connsiteX23" fmla="*/ 2846896 w 3055280"/>
                <a:gd name="connsiteY23" fmla="*/ 921825 h 1604143"/>
                <a:gd name="connsiteX24" fmla="*/ 2846896 w 3055280"/>
                <a:gd name="connsiteY24" fmla="*/ 1075338 h 1604143"/>
                <a:gd name="connsiteX25" fmla="*/ 2884213 w 3055280"/>
                <a:gd name="connsiteY25" fmla="*/ 996544 h 1604143"/>
                <a:gd name="connsiteX26" fmla="*/ 2884213 w 3055280"/>
                <a:gd name="connsiteY26" fmla="*/ 954136 h 1604143"/>
                <a:gd name="connsiteX27" fmla="*/ 2916334 w 3055280"/>
                <a:gd name="connsiteY27" fmla="*/ 954136 h 1604143"/>
                <a:gd name="connsiteX28" fmla="*/ 2942647 w 3055280"/>
                <a:gd name="connsiteY28" fmla="*/ 975342 h 1604143"/>
                <a:gd name="connsiteX29" fmla="*/ 2916334 w 3055280"/>
                <a:gd name="connsiteY29" fmla="*/ 996548 h 1604143"/>
                <a:gd name="connsiteX30" fmla="*/ 2884213 w 3055280"/>
                <a:gd name="connsiteY30" fmla="*/ 996548 h 1604143"/>
                <a:gd name="connsiteX31" fmla="*/ 1472991 w 3055280"/>
                <a:gd name="connsiteY31" fmla="*/ 85508 h 1604143"/>
                <a:gd name="connsiteX32" fmla="*/ 1472991 w 3055280"/>
                <a:gd name="connsiteY32" fmla="*/ 1373500 h 1604143"/>
                <a:gd name="connsiteX33" fmla="*/ 1636751 w 3055280"/>
                <a:gd name="connsiteY33" fmla="*/ 1316552 h 1604143"/>
                <a:gd name="connsiteX34" fmla="*/ 1636751 w 3055280"/>
                <a:gd name="connsiteY34" fmla="*/ 142803 h 1604143"/>
                <a:gd name="connsiteX35" fmla="*/ 2127861 w 3055280"/>
                <a:gd name="connsiteY35" fmla="*/ 314266 h 1604143"/>
                <a:gd name="connsiteX36" fmla="*/ 2127861 w 3055280"/>
                <a:gd name="connsiteY36" fmla="*/ 1145090 h 1604143"/>
                <a:gd name="connsiteX37" fmla="*/ 2291372 w 3055280"/>
                <a:gd name="connsiteY37" fmla="*/ 1087890 h 1604143"/>
                <a:gd name="connsiteX38" fmla="*/ 2291372 w 3055280"/>
                <a:gd name="connsiteY38" fmla="*/ 371316 h 1604143"/>
                <a:gd name="connsiteX39" fmla="*/ 2455060 w 3055280"/>
                <a:gd name="connsiteY39" fmla="*/ 428625 h 1604143"/>
                <a:gd name="connsiteX40" fmla="*/ 2455060 w 3055280"/>
                <a:gd name="connsiteY40" fmla="*/ 1204219 h 1604143"/>
                <a:gd name="connsiteX41" fmla="*/ 1964063 w 3055280"/>
                <a:gd name="connsiteY41" fmla="*/ 1375583 h 1604143"/>
                <a:gd name="connsiteX42" fmla="*/ 1964063 w 3055280"/>
                <a:gd name="connsiteY42" fmla="*/ 430405 h 1604143"/>
                <a:gd name="connsiteX43" fmla="*/ 1800641 w 3055280"/>
                <a:gd name="connsiteY43" fmla="*/ 373345 h 1604143"/>
                <a:gd name="connsiteX44" fmla="*/ 1800641 w 3055280"/>
                <a:gd name="connsiteY44" fmla="*/ 1432780 h 1604143"/>
                <a:gd name="connsiteX45" fmla="*/ 1309388 w 3055280"/>
                <a:gd name="connsiteY45" fmla="*/ 1604144 h 1604143"/>
                <a:gd name="connsiteX46" fmla="*/ 1309388 w 3055280"/>
                <a:gd name="connsiteY46" fmla="*/ 201838 h 1604143"/>
                <a:gd name="connsiteX47" fmla="*/ 1227590 w 3055280"/>
                <a:gd name="connsiteY47" fmla="*/ 173280 h 1604143"/>
                <a:gd name="connsiteX48" fmla="*/ 1145832 w 3055280"/>
                <a:gd name="connsiteY48" fmla="*/ 201838 h 1604143"/>
                <a:gd name="connsiteX49" fmla="*/ 1145832 w 3055280"/>
                <a:gd name="connsiteY49" fmla="*/ 1604137 h 1604143"/>
                <a:gd name="connsiteX50" fmla="*/ 654815 w 3055280"/>
                <a:gd name="connsiteY50" fmla="*/ 1432773 h 1604143"/>
                <a:gd name="connsiteX51" fmla="*/ 654815 w 3055280"/>
                <a:gd name="connsiteY51" fmla="*/ 373341 h 1604143"/>
                <a:gd name="connsiteX52" fmla="*/ 491062 w 3055280"/>
                <a:gd name="connsiteY52" fmla="*/ 430401 h 1604143"/>
                <a:gd name="connsiteX53" fmla="*/ 491062 w 3055280"/>
                <a:gd name="connsiteY53" fmla="*/ 1375583 h 1604143"/>
                <a:gd name="connsiteX54" fmla="*/ 0 w 3055280"/>
                <a:gd name="connsiteY54" fmla="*/ 1204223 h 1604143"/>
                <a:gd name="connsiteX55" fmla="*/ 0 w 3055280"/>
                <a:gd name="connsiteY55" fmla="*/ 428628 h 1604143"/>
                <a:gd name="connsiteX56" fmla="*/ 163808 w 3055280"/>
                <a:gd name="connsiteY56" fmla="*/ 371319 h 1604143"/>
                <a:gd name="connsiteX57" fmla="*/ 163808 w 3055280"/>
                <a:gd name="connsiteY57" fmla="*/ 1087893 h 1604143"/>
                <a:gd name="connsiteX58" fmla="*/ 327407 w 3055280"/>
                <a:gd name="connsiteY58" fmla="*/ 1145093 h 1604143"/>
                <a:gd name="connsiteX59" fmla="*/ 327407 w 3055280"/>
                <a:gd name="connsiteY59" fmla="*/ 314270 h 1604143"/>
                <a:gd name="connsiteX60" fmla="*/ 818425 w 3055280"/>
                <a:gd name="connsiteY60" fmla="*/ 142803 h 1604143"/>
                <a:gd name="connsiteX61" fmla="*/ 818425 w 3055280"/>
                <a:gd name="connsiteY61" fmla="*/ 1316552 h 1604143"/>
                <a:gd name="connsiteX62" fmla="*/ 982079 w 3055280"/>
                <a:gd name="connsiteY62" fmla="*/ 1373500 h 1604143"/>
                <a:gd name="connsiteX63" fmla="*/ 982079 w 3055280"/>
                <a:gd name="connsiteY63" fmla="*/ 85508 h 1604143"/>
                <a:gd name="connsiteX64" fmla="*/ 1227590 w 3055280"/>
                <a:gd name="connsiteY64" fmla="*/ 0 h 1604143"/>
                <a:gd name="connsiteX65" fmla="*/ 1472991 w 3055280"/>
                <a:gd name="connsiteY65" fmla="*/ 85508 h 160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55280" h="1604143">
                  <a:moveTo>
                    <a:pt x="2907935" y="1149921"/>
                  </a:moveTo>
                  <a:cubicBezTo>
                    <a:pt x="2990078" y="1149921"/>
                    <a:pt x="3055280" y="1081991"/>
                    <a:pt x="3055280" y="1001604"/>
                  </a:cubicBezTo>
                  <a:lnTo>
                    <a:pt x="3055280" y="1000738"/>
                  </a:lnTo>
                  <a:cubicBezTo>
                    <a:pt x="3055280" y="920232"/>
                    <a:pt x="2990900" y="853151"/>
                    <a:pt x="2907935" y="853151"/>
                  </a:cubicBezTo>
                  <a:cubicBezTo>
                    <a:pt x="2825653" y="853151"/>
                    <a:pt x="2760375" y="921088"/>
                    <a:pt x="2760375" y="1001604"/>
                  </a:cubicBezTo>
                  <a:lnTo>
                    <a:pt x="2760375" y="1002470"/>
                  </a:lnTo>
                  <a:cubicBezTo>
                    <a:pt x="2760379" y="1082850"/>
                    <a:pt x="2824831" y="1149921"/>
                    <a:pt x="2907935" y="1149921"/>
                  </a:cubicBezTo>
                  <a:moveTo>
                    <a:pt x="2907935" y="1133776"/>
                  </a:moveTo>
                  <a:cubicBezTo>
                    <a:pt x="2833373" y="1133776"/>
                    <a:pt x="2777438" y="1074479"/>
                    <a:pt x="2777438" y="1002467"/>
                  </a:cubicBezTo>
                  <a:lnTo>
                    <a:pt x="2777438" y="1001601"/>
                  </a:lnTo>
                  <a:cubicBezTo>
                    <a:pt x="2777438" y="929473"/>
                    <a:pt x="2834157" y="869423"/>
                    <a:pt x="2907935" y="869423"/>
                  </a:cubicBezTo>
                  <a:cubicBezTo>
                    <a:pt x="2982396" y="869423"/>
                    <a:pt x="3038364" y="928733"/>
                    <a:pt x="3038364" y="1000735"/>
                  </a:cubicBezTo>
                  <a:lnTo>
                    <a:pt x="3038364" y="1001601"/>
                  </a:lnTo>
                  <a:cubicBezTo>
                    <a:pt x="3038364" y="1073606"/>
                    <a:pt x="2981611" y="1133776"/>
                    <a:pt x="2907935" y="1133776"/>
                  </a:cubicBezTo>
                  <a:moveTo>
                    <a:pt x="2846896" y="1075338"/>
                  </a:moveTo>
                  <a:lnTo>
                    <a:pt x="2884217" y="1075338"/>
                  </a:lnTo>
                  <a:lnTo>
                    <a:pt x="2884217" y="1026997"/>
                  </a:lnTo>
                  <a:lnTo>
                    <a:pt x="2907939" y="1026997"/>
                  </a:lnTo>
                  <a:lnTo>
                    <a:pt x="2940970" y="1075338"/>
                  </a:lnTo>
                  <a:lnTo>
                    <a:pt x="2985846" y="1075338"/>
                  </a:lnTo>
                  <a:lnTo>
                    <a:pt x="2946954" y="1020225"/>
                  </a:lnTo>
                  <a:cubicBezTo>
                    <a:pt x="2967287" y="1013436"/>
                    <a:pt x="2980789" y="997407"/>
                    <a:pt x="2980789" y="972750"/>
                  </a:cubicBezTo>
                  <a:cubicBezTo>
                    <a:pt x="2980789" y="938107"/>
                    <a:pt x="2954476" y="921825"/>
                    <a:pt x="2918803" y="921825"/>
                  </a:cubicBezTo>
                  <a:lnTo>
                    <a:pt x="2846896" y="921825"/>
                  </a:lnTo>
                  <a:lnTo>
                    <a:pt x="2846896" y="1075338"/>
                  </a:lnTo>
                  <a:close/>
                  <a:moveTo>
                    <a:pt x="2884213" y="996544"/>
                  </a:moveTo>
                  <a:lnTo>
                    <a:pt x="2884213" y="954136"/>
                  </a:lnTo>
                  <a:lnTo>
                    <a:pt x="2916334" y="954136"/>
                  </a:lnTo>
                  <a:cubicBezTo>
                    <a:pt x="2932356" y="954136"/>
                    <a:pt x="2942647" y="961784"/>
                    <a:pt x="2942647" y="975342"/>
                  </a:cubicBezTo>
                  <a:cubicBezTo>
                    <a:pt x="2942647" y="988044"/>
                    <a:pt x="2933359" y="996548"/>
                    <a:pt x="2916334" y="996548"/>
                  </a:cubicBezTo>
                  <a:lnTo>
                    <a:pt x="2884213" y="996548"/>
                  </a:lnTo>
                  <a:close/>
                  <a:moveTo>
                    <a:pt x="1472991" y="85508"/>
                  </a:moveTo>
                  <a:lnTo>
                    <a:pt x="1472991" y="1373500"/>
                  </a:lnTo>
                  <a:lnTo>
                    <a:pt x="1636751" y="1316552"/>
                  </a:lnTo>
                  <a:lnTo>
                    <a:pt x="1636751" y="142803"/>
                  </a:lnTo>
                  <a:lnTo>
                    <a:pt x="2127861" y="314266"/>
                  </a:lnTo>
                  <a:lnTo>
                    <a:pt x="2127861" y="1145090"/>
                  </a:lnTo>
                  <a:lnTo>
                    <a:pt x="2291372" y="1087890"/>
                  </a:lnTo>
                  <a:lnTo>
                    <a:pt x="2291372" y="371316"/>
                  </a:lnTo>
                  <a:lnTo>
                    <a:pt x="2455060" y="428625"/>
                  </a:lnTo>
                  <a:lnTo>
                    <a:pt x="2455060" y="1204219"/>
                  </a:lnTo>
                  <a:lnTo>
                    <a:pt x="1964063" y="1375583"/>
                  </a:lnTo>
                  <a:lnTo>
                    <a:pt x="1964063" y="430405"/>
                  </a:lnTo>
                  <a:lnTo>
                    <a:pt x="1800641" y="373345"/>
                  </a:lnTo>
                  <a:lnTo>
                    <a:pt x="1800641" y="1432780"/>
                  </a:lnTo>
                  <a:lnTo>
                    <a:pt x="1309388" y="1604144"/>
                  </a:lnTo>
                  <a:lnTo>
                    <a:pt x="1309388" y="201838"/>
                  </a:lnTo>
                  <a:lnTo>
                    <a:pt x="1227590" y="173280"/>
                  </a:lnTo>
                  <a:lnTo>
                    <a:pt x="1145832" y="201838"/>
                  </a:lnTo>
                  <a:lnTo>
                    <a:pt x="1145832" y="1604137"/>
                  </a:lnTo>
                  <a:lnTo>
                    <a:pt x="654815" y="1432773"/>
                  </a:lnTo>
                  <a:lnTo>
                    <a:pt x="654815" y="373341"/>
                  </a:lnTo>
                  <a:lnTo>
                    <a:pt x="491062" y="430401"/>
                  </a:lnTo>
                  <a:lnTo>
                    <a:pt x="491062" y="1375583"/>
                  </a:lnTo>
                  <a:lnTo>
                    <a:pt x="0" y="1204223"/>
                  </a:lnTo>
                  <a:lnTo>
                    <a:pt x="0" y="428628"/>
                  </a:lnTo>
                  <a:lnTo>
                    <a:pt x="163808" y="371319"/>
                  </a:lnTo>
                  <a:lnTo>
                    <a:pt x="163808" y="1087893"/>
                  </a:lnTo>
                  <a:lnTo>
                    <a:pt x="327407" y="1145093"/>
                  </a:lnTo>
                  <a:lnTo>
                    <a:pt x="327407" y="314270"/>
                  </a:lnTo>
                  <a:lnTo>
                    <a:pt x="818425" y="142803"/>
                  </a:lnTo>
                  <a:lnTo>
                    <a:pt x="818425" y="1316552"/>
                  </a:lnTo>
                  <a:lnTo>
                    <a:pt x="982079" y="1373500"/>
                  </a:lnTo>
                  <a:lnTo>
                    <a:pt x="982079" y="85508"/>
                  </a:lnTo>
                  <a:lnTo>
                    <a:pt x="1227590" y="0"/>
                  </a:lnTo>
                  <a:lnTo>
                    <a:pt x="1472991" y="85508"/>
                  </a:lnTo>
                  <a:close/>
                </a:path>
              </a:pathLst>
            </a:custGeom>
            <a:solidFill>
              <a:schemeClr val="tx1"/>
            </a:solidFill>
            <a:ln w="3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8194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1" userDrawn="1">
          <p15:clr>
            <a:srgbClr val="C35EA4"/>
          </p15:clr>
        </p15:guide>
        <p15:guide id="2" orient="horz" pos="2207" userDrawn="1">
          <p15:clr>
            <a:srgbClr val="C35EA4"/>
          </p15:clr>
        </p15:guide>
        <p15:guide id="3" orient="horz" pos="2610" userDrawn="1">
          <p15:clr>
            <a:srgbClr val="C35EA4"/>
          </p15:clr>
        </p15:guide>
        <p15:guide id="4" orient="horz" pos="322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EC4B66F-DD69-1E70-7048-CB4CBE1DE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5852C-3942-59EE-CEDC-3AD4BE452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30709-14D2-E13B-15FA-24729114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DD49F2-136F-EE5F-1AFE-2C9F577E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 text, 30pt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F7E83-85AE-A2C7-FF70-AB38CC342A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2450" y="1466850"/>
            <a:ext cx="5356225" cy="4705350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CF5B5-6B11-3FC8-58BA-4C3A8A87E3E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83327" y="1466850"/>
            <a:ext cx="5357812" cy="4705350"/>
          </a:xfrm>
        </p:spPr>
        <p:txBody>
          <a:bodyPr/>
          <a:lstStyle/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</p:spTree>
    <p:extLst>
      <p:ext uri="{BB962C8B-B14F-4D97-AF65-F5344CB8AC3E}">
        <p14:creationId xmlns:p14="http://schemas.microsoft.com/office/powerpoint/2010/main" val="4046904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5852C-3942-59EE-CEDC-3AD4BE452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F2A5ECE-5627-397C-EC44-C80147A05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30709-14D2-E13B-15FA-24729114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A6258F-BA38-6A88-46D8-68D08A1E9F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 text, 30pt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F7E83-85AE-A2C7-FF70-AB38CC342A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8640" y="1466850"/>
            <a:ext cx="3448685" cy="4705349"/>
          </a:xfrm>
        </p:spPr>
        <p:txBody>
          <a:bodyPr/>
          <a:lstStyle/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CF5B5-6B11-3FC8-58BA-4C3A8A87E3E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72356" y="1466850"/>
            <a:ext cx="3447288" cy="4705349"/>
          </a:xfrm>
        </p:spPr>
        <p:txBody>
          <a:bodyPr/>
          <a:lstStyle/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0E9EB88-7561-8DCD-FB86-DFACFEC5688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197850" y="1466850"/>
            <a:ext cx="3443288" cy="4705349"/>
          </a:xfrm>
        </p:spPr>
        <p:txBody>
          <a:bodyPr/>
          <a:lstStyle/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</p:spTree>
    <p:extLst>
      <p:ext uri="{BB962C8B-B14F-4D97-AF65-F5344CB8AC3E}">
        <p14:creationId xmlns:p14="http://schemas.microsoft.com/office/powerpoint/2010/main" val="1244368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5852C-3942-59EE-CEDC-3AD4BE452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26D8142-71DC-53DA-7ACE-734A3C3C6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30709-14D2-E13B-15FA-24729114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E115BC-50EC-3378-C342-0EBB2382CB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451537"/>
            <a:ext cx="8601710" cy="924831"/>
          </a:xfrm>
        </p:spPr>
        <p:txBody>
          <a:bodyPr/>
          <a:lstStyle/>
          <a:p>
            <a:r>
              <a:rPr lang="en-US"/>
              <a:t>Title text, 30pt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F7E83-85AE-A2C7-FF70-AB38CC342A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8640" y="1466850"/>
            <a:ext cx="2487168" cy="47053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First level, bold 14pt no bullet</a:t>
            </a:r>
          </a:p>
          <a:p>
            <a:pPr lvl="1"/>
            <a:r>
              <a:rPr lang="en-US"/>
              <a:t>Second level, reg 14pt no bullet</a:t>
            </a:r>
          </a:p>
          <a:p>
            <a:pPr lvl="2"/>
            <a:r>
              <a:rPr lang="en-US"/>
              <a:t>Third level, reg 12pt first bullet</a:t>
            </a:r>
          </a:p>
          <a:p>
            <a:pPr lvl="3"/>
            <a:r>
              <a:rPr lang="en-US"/>
              <a:t>Fourth level, reg 11pt second bullet</a:t>
            </a:r>
          </a:p>
          <a:p>
            <a:pPr lvl="4"/>
            <a:r>
              <a:rPr lang="en-US"/>
              <a:t>Fifth level, reg 11pt third bullet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CF5B5-6B11-3FC8-58BA-4C3A8A87E3E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09950" y="1466850"/>
            <a:ext cx="2487168" cy="47053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First level, bold 14pt no bullet</a:t>
            </a:r>
          </a:p>
          <a:p>
            <a:pPr lvl="1"/>
            <a:r>
              <a:rPr lang="en-US"/>
              <a:t>Second level, reg 14pt no bullet</a:t>
            </a:r>
          </a:p>
          <a:p>
            <a:pPr lvl="2"/>
            <a:r>
              <a:rPr lang="en-US"/>
              <a:t>Third level, reg 12pt first bullet</a:t>
            </a:r>
          </a:p>
          <a:p>
            <a:pPr lvl="3"/>
            <a:r>
              <a:rPr lang="en-US"/>
              <a:t>Fourth level, reg 11pt second bullet</a:t>
            </a:r>
          </a:p>
          <a:p>
            <a:pPr lvl="4"/>
            <a:r>
              <a:rPr lang="en-US"/>
              <a:t>Fifth level, reg 11pt third bullet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0E9EB88-7561-8DCD-FB86-DFACFEC5688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81738" y="1466850"/>
            <a:ext cx="2487168" cy="47053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First level, bold 14pt no bullet</a:t>
            </a:r>
          </a:p>
          <a:p>
            <a:pPr lvl="1"/>
            <a:r>
              <a:rPr lang="en-US"/>
              <a:t>Second level, reg 14pt no bullet</a:t>
            </a:r>
          </a:p>
          <a:p>
            <a:pPr lvl="2"/>
            <a:r>
              <a:rPr lang="en-US"/>
              <a:t>Third level, reg 12pt first bullet</a:t>
            </a:r>
          </a:p>
          <a:p>
            <a:pPr lvl="3"/>
            <a:r>
              <a:rPr lang="en-US"/>
              <a:t>Fourth level, reg 11pt second bullet</a:t>
            </a:r>
          </a:p>
          <a:p>
            <a:pPr lvl="4"/>
            <a:r>
              <a:rPr lang="en-US"/>
              <a:t>Fifth level, reg 11pt third bullet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B679DBA-BD63-0ABD-A459-620B5C7D4C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9153526" y="1466850"/>
            <a:ext cx="2487168" cy="47053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First level, bold 14pt no bullet</a:t>
            </a:r>
          </a:p>
          <a:p>
            <a:pPr lvl="1"/>
            <a:r>
              <a:rPr lang="en-US"/>
              <a:t>Second level, reg 14pt no bullet</a:t>
            </a:r>
          </a:p>
          <a:p>
            <a:pPr lvl="2"/>
            <a:r>
              <a:rPr lang="en-US"/>
              <a:t>Third level, reg 12pt first bullet</a:t>
            </a:r>
          </a:p>
          <a:p>
            <a:pPr lvl="3"/>
            <a:r>
              <a:rPr lang="en-US"/>
              <a:t>Fourth level, reg 11pt second bullet</a:t>
            </a:r>
          </a:p>
          <a:p>
            <a:pPr lvl="4"/>
            <a:r>
              <a:rPr lang="en-US"/>
              <a:t>Fifth level, reg 11pt third bullet</a:t>
            </a:r>
          </a:p>
        </p:txBody>
      </p:sp>
    </p:spTree>
    <p:extLst>
      <p:ext uri="{BB962C8B-B14F-4D97-AF65-F5344CB8AC3E}">
        <p14:creationId xmlns:p14="http://schemas.microsoft.com/office/powerpoint/2010/main" val="1906746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EF3BEC4-A8CA-6129-DA3D-09C02CF6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fortress_red_logo">
            <a:extLst>
              <a:ext uri="{FF2B5EF4-FFF2-40B4-BE49-F238E27FC236}">
                <a16:creationId xmlns:a16="http://schemas.microsoft.com/office/drawing/2014/main" id="{D2DD75F0-A73C-898D-490D-9E6A83A58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279660" y="6432345"/>
            <a:ext cx="429768" cy="236423"/>
          </a:xfrm>
          <a:custGeom>
            <a:avLst/>
            <a:gdLst>
              <a:gd name="connsiteX0" fmla="*/ 2743098 w 5430360"/>
              <a:gd name="connsiteY0" fmla="*/ 159239 h 2987338"/>
              <a:gd name="connsiteX1" fmla="*/ 2743098 w 5430360"/>
              <a:gd name="connsiteY1" fmla="*/ 2557831 h 2987338"/>
              <a:gd name="connsiteX2" fmla="*/ 3048063 w 5430360"/>
              <a:gd name="connsiteY2" fmla="*/ 2451780 h 2987338"/>
              <a:gd name="connsiteX3" fmla="*/ 3048063 w 5430360"/>
              <a:gd name="connsiteY3" fmla="*/ 265944 h 2987338"/>
              <a:gd name="connsiteX4" fmla="*/ 3962635 w 5430360"/>
              <a:gd name="connsiteY4" fmla="*/ 585254 h 2987338"/>
              <a:gd name="connsiteX5" fmla="*/ 3962635 w 5430360"/>
              <a:gd name="connsiteY5" fmla="*/ 2132470 h 2987338"/>
              <a:gd name="connsiteX6" fmla="*/ 4267137 w 5430360"/>
              <a:gd name="connsiteY6" fmla="*/ 2025948 h 2987338"/>
              <a:gd name="connsiteX7" fmla="*/ 4267137 w 5430360"/>
              <a:gd name="connsiteY7" fmla="*/ 691496 h 2987338"/>
              <a:gd name="connsiteX8" fmla="*/ 4571969 w 5430360"/>
              <a:gd name="connsiteY8" fmla="*/ 798220 h 2987338"/>
              <a:gd name="connsiteX9" fmla="*/ 4571969 w 5430360"/>
              <a:gd name="connsiteY9" fmla="*/ 2242585 h 2987338"/>
              <a:gd name="connsiteX10" fmla="*/ 3657607 w 5430360"/>
              <a:gd name="connsiteY10" fmla="*/ 2561705 h 2987338"/>
              <a:gd name="connsiteX11" fmla="*/ 3657607 w 5430360"/>
              <a:gd name="connsiteY11" fmla="*/ 801529 h 2987338"/>
              <a:gd name="connsiteX12" fmla="*/ 3353264 w 5430360"/>
              <a:gd name="connsiteY12" fmla="*/ 695268 h 2987338"/>
              <a:gd name="connsiteX13" fmla="*/ 3353264 w 5430360"/>
              <a:gd name="connsiteY13" fmla="*/ 2668219 h 2987338"/>
              <a:gd name="connsiteX14" fmla="*/ 2438432 w 5430360"/>
              <a:gd name="connsiteY14" fmla="*/ 2987339 h 2987338"/>
              <a:gd name="connsiteX15" fmla="*/ 2438432 w 5430360"/>
              <a:gd name="connsiteY15" fmla="*/ 375882 h 2987338"/>
              <a:gd name="connsiteX16" fmla="*/ 2286102 w 5430360"/>
              <a:gd name="connsiteY16" fmla="*/ 322701 h 2987338"/>
              <a:gd name="connsiteX17" fmla="*/ 2133848 w 5430360"/>
              <a:gd name="connsiteY17" fmla="*/ 375882 h 2987338"/>
              <a:gd name="connsiteX18" fmla="*/ 2133848 w 5430360"/>
              <a:gd name="connsiteY18" fmla="*/ 2987339 h 2987338"/>
              <a:gd name="connsiteX19" fmla="*/ 1219441 w 5430360"/>
              <a:gd name="connsiteY19" fmla="*/ 2668219 h 2987338"/>
              <a:gd name="connsiteX20" fmla="*/ 1219441 w 5430360"/>
              <a:gd name="connsiteY20" fmla="*/ 695268 h 2987338"/>
              <a:gd name="connsiteX21" fmla="*/ 914489 w 5430360"/>
              <a:gd name="connsiteY21" fmla="*/ 801529 h 2987338"/>
              <a:gd name="connsiteX22" fmla="*/ 914489 w 5430360"/>
              <a:gd name="connsiteY22" fmla="*/ 2561711 h 2987338"/>
              <a:gd name="connsiteX23" fmla="*/ 0 w 5430360"/>
              <a:gd name="connsiteY23" fmla="*/ 2242585 h 2987338"/>
              <a:gd name="connsiteX24" fmla="*/ 0 w 5430360"/>
              <a:gd name="connsiteY24" fmla="*/ 798220 h 2987338"/>
              <a:gd name="connsiteX25" fmla="*/ 305054 w 5430360"/>
              <a:gd name="connsiteY25" fmla="*/ 691496 h 2987338"/>
              <a:gd name="connsiteX26" fmla="*/ 305054 w 5430360"/>
              <a:gd name="connsiteY26" fmla="*/ 2025942 h 2987338"/>
              <a:gd name="connsiteX27" fmla="*/ 609721 w 5430360"/>
              <a:gd name="connsiteY27" fmla="*/ 2132463 h 2987338"/>
              <a:gd name="connsiteX28" fmla="*/ 609721 w 5430360"/>
              <a:gd name="connsiteY28" fmla="*/ 585248 h 2987338"/>
              <a:gd name="connsiteX29" fmla="*/ 1524127 w 5430360"/>
              <a:gd name="connsiteY29" fmla="*/ 265938 h 2987338"/>
              <a:gd name="connsiteX30" fmla="*/ 1524127 w 5430360"/>
              <a:gd name="connsiteY30" fmla="*/ 2451773 h 2987338"/>
              <a:gd name="connsiteX31" fmla="*/ 1828895 w 5430360"/>
              <a:gd name="connsiteY31" fmla="*/ 2557825 h 2987338"/>
              <a:gd name="connsiteX32" fmla="*/ 1828895 w 5430360"/>
              <a:gd name="connsiteY32" fmla="*/ 159239 h 2987338"/>
              <a:gd name="connsiteX33" fmla="*/ 2286102 w 5430360"/>
              <a:gd name="connsiteY33" fmla="*/ 0 h 2987338"/>
              <a:gd name="connsiteX34" fmla="*/ 2743098 w 5430360"/>
              <a:gd name="connsiteY34" fmla="*/ 159239 h 2987338"/>
              <a:gd name="connsiteX35" fmla="*/ 5155769 w 5430360"/>
              <a:gd name="connsiteY35" fmla="*/ 2141487 h 2987338"/>
              <a:gd name="connsiteX36" fmla="*/ 4881271 w 5430360"/>
              <a:gd name="connsiteY36" fmla="*/ 1866691 h 2987338"/>
              <a:gd name="connsiteX37" fmla="*/ 4881271 w 5430360"/>
              <a:gd name="connsiteY37" fmla="*/ 1865332 h 2987338"/>
              <a:gd name="connsiteX38" fmla="*/ 5155769 w 5430360"/>
              <a:gd name="connsiteY38" fmla="*/ 1588789 h 2987338"/>
              <a:gd name="connsiteX39" fmla="*/ 5430361 w 5430360"/>
              <a:gd name="connsiteY39" fmla="*/ 1863560 h 2987338"/>
              <a:gd name="connsiteX40" fmla="*/ 5430361 w 5430360"/>
              <a:gd name="connsiteY40" fmla="*/ 1865325 h 2987338"/>
              <a:gd name="connsiteX41" fmla="*/ 5155769 w 5430360"/>
              <a:gd name="connsiteY41" fmla="*/ 2141487 h 2987338"/>
              <a:gd name="connsiteX42" fmla="*/ 5155769 w 5430360"/>
              <a:gd name="connsiteY42" fmla="*/ 2111312 h 2987338"/>
              <a:gd name="connsiteX43" fmla="*/ 5398726 w 5430360"/>
              <a:gd name="connsiteY43" fmla="*/ 1865332 h 2987338"/>
              <a:gd name="connsiteX44" fmla="*/ 5398726 w 5430360"/>
              <a:gd name="connsiteY44" fmla="*/ 1863567 h 2987338"/>
              <a:gd name="connsiteX45" fmla="*/ 5155769 w 5430360"/>
              <a:gd name="connsiteY45" fmla="*/ 1619060 h 2987338"/>
              <a:gd name="connsiteX46" fmla="*/ 4912913 w 5430360"/>
              <a:gd name="connsiteY46" fmla="*/ 1865332 h 2987338"/>
              <a:gd name="connsiteX47" fmla="*/ 4912913 w 5430360"/>
              <a:gd name="connsiteY47" fmla="*/ 1866691 h 2987338"/>
              <a:gd name="connsiteX48" fmla="*/ 5155769 w 5430360"/>
              <a:gd name="connsiteY48" fmla="*/ 2111312 h 2987338"/>
              <a:gd name="connsiteX49" fmla="*/ 5042161 w 5430360"/>
              <a:gd name="connsiteY49" fmla="*/ 1716748 h 2987338"/>
              <a:gd name="connsiteX50" fmla="*/ 5176298 w 5430360"/>
              <a:gd name="connsiteY50" fmla="*/ 1716748 h 2987338"/>
              <a:gd name="connsiteX51" fmla="*/ 5291538 w 5430360"/>
              <a:gd name="connsiteY51" fmla="*/ 1811681 h 2987338"/>
              <a:gd name="connsiteX52" fmla="*/ 5228362 w 5430360"/>
              <a:gd name="connsiteY52" fmla="*/ 1899907 h 2987338"/>
              <a:gd name="connsiteX53" fmla="*/ 5301012 w 5430360"/>
              <a:gd name="connsiteY53" fmla="*/ 2002390 h 2987338"/>
              <a:gd name="connsiteX54" fmla="*/ 5217408 w 5430360"/>
              <a:gd name="connsiteY54" fmla="*/ 2002390 h 2987338"/>
              <a:gd name="connsiteX55" fmla="*/ 5155762 w 5430360"/>
              <a:gd name="connsiteY55" fmla="*/ 1912519 h 2987338"/>
              <a:gd name="connsiteX56" fmla="*/ 5111515 w 5430360"/>
              <a:gd name="connsiteY56" fmla="*/ 1912519 h 2987338"/>
              <a:gd name="connsiteX57" fmla="*/ 5111515 w 5430360"/>
              <a:gd name="connsiteY57" fmla="*/ 2002390 h 2987338"/>
              <a:gd name="connsiteX58" fmla="*/ 5042161 w 5430360"/>
              <a:gd name="connsiteY58" fmla="*/ 2002390 h 2987338"/>
              <a:gd name="connsiteX59" fmla="*/ 5042161 w 5430360"/>
              <a:gd name="connsiteY59" fmla="*/ 1716748 h 2987338"/>
              <a:gd name="connsiteX60" fmla="*/ 5171605 w 5430360"/>
              <a:gd name="connsiteY60" fmla="*/ 1855750 h 2987338"/>
              <a:gd name="connsiteX61" fmla="*/ 5220653 w 5430360"/>
              <a:gd name="connsiteY61" fmla="*/ 1816189 h 2987338"/>
              <a:gd name="connsiteX62" fmla="*/ 5171605 w 5430360"/>
              <a:gd name="connsiteY62" fmla="*/ 1776819 h 2987338"/>
              <a:gd name="connsiteX63" fmla="*/ 5111522 w 5430360"/>
              <a:gd name="connsiteY63" fmla="*/ 1776819 h 2987338"/>
              <a:gd name="connsiteX64" fmla="*/ 5111522 w 5430360"/>
              <a:gd name="connsiteY64" fmla="*/ 1855756 h 2987338"/>
              <a:gd name="connsiteX65" fmla="*/ 5171605 w 5430360"/>
              <a:gd name="connsiteY65" fmla="*/ 1855756 h 298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30360" h="2987338">
                <a:moveTo>
                  <a:pt x="2743098" y="159239"/>
                </a:moveTo>
                <a:lnTo>
                  <a:pt x="2743098" y="2557831"/>
                </a:lnTo>
                <a:lnTo>
                  <a:pt x="3048063" y="2451780"/>
                </a:lnTo>
                <a:lnTo>
                  <a:pt x="3048063" y="265944"/>
                </a:lnTo>
                <a:lnTo>
                  <a:pt x="3962635" y="585254"/>
                </a:lnTo>
                <a:lnTo>
                  <a:pt x="3962635" y="2132470"/>
                </a:lnTo>
                <a:lnTo>
                  <a:pt x="4267137" y="2025948"/>
                </a:lnTo>
                <a:lnTo>
                  <a:pt x="4267137" y="691496"/>
                </a:lnTo>
                <a:lnTo>
                  <a:pt x="4571969" y="798220"/>
                </a:lnTo>
                <a:lnTo>
                  <a:pt x="4571969" y="2242585"/>
                </a:lnTo>
                <a:lnTo>
                  <a:pt x="3657607" y="2561705"/>
                </a:lnTo>
                <a:lnTo>
                  <a:pt x="3657607" y="801529"/>
                </a:lnTo>
                <a:lnTo>
                  <a:pt x="3353264" y="695268"/>
                </a:lnTo>
                <a:lnTo>
                  <a:pt x="3353264" y="2668219"/>
                </a:lnTo>
                <a:lnTo>
                  <a:pt x="2438432" y="2987339"/>
                </a:lnTo>
                <a:lnTo>
                  <a:pt x="2438432" y="375882"/>
                </a:lnTo>
                <a:lnTo>
                  <a:pt x="2286102" y="322701"/>
                </a:lnTo>
                <a:lnTo>
                  <a:pt x="2133848" y="375882"/>
                </a:lnTo>
                <a:lnTo>
                  <a:pt x="2133848" y="2987339"/>
                </a:lnTo>
                <a:lnTo>
                  <a:pt x="1219441" y="2668219"/>
                </a:lnTo>
                <a:lnTo>
                  <a:pt x="1219441" y="695268"/>
                </a:lnTo>
                <a:lnTo>
                  <a:pt x="914489" y="801529"/>
                </a:lnTo>
                <a:lnTo>
                  <a:pt x="914489" y="2561711"/>
                </a:lnTo>
                <a:lnTo>
                  <a:pt x="0" y="2242585"/>
                </a:lnTo>
                <a:lnTo>
                  <a:pt x="0" y="798220"/>
                </a:lnTo>
                <a:lnTo>
                  <a:pt x="305054" y="691496"/>
                </a:lnTo>
                <a:lnTo>
                  <a:pt x="305054" y="2025942"/>
                </a:lnTo>
                <a:lnTo>
                  <a:pt x="609721" y="2132463"/>
                </a:lnTo>
                <a:lnTo>
                  <a:pt x="609721" y="585248"/>
                </a:lnTo>
                <a:lnTo>
                  <a:pt x="1524127" y="265938"/>
                </a:lnTo>
                <a:lnTo>
                  <a:pt x="1524127" y="2451773"/>
                </a:lnTo>
                <a:lnTo>
                  <a:pt x="1828895" y="2557825"/>
                </a:lnTo>
                <a:lnTo>
                  <a:pt x="1828895" y="159239"/>
                </a:lnTo>
                <a:lnTo>
                  <a:pt x="2286102" y="0"/>
                </a:lnTo>
                <a:lnTo>
                  <a:pt x="2743098" y="159239"/>
                </a:lnTo>
                <a:close/>
                <a:moveTo>
                  <a:pt x="5155769" y="2141487"/>
                </a:moveTo>
                <a:cubicBezTo>
                  <a:pt x="5001044" y="2141487"/>
                  <a:pt x="4881271" y="2016544"/>
                  <a:pt x="4881271" y="1866691"/>
                </a:cubicBezTo>
                <a:lnTo>
                  <a:pt x="4881271" y="1865332"/>
                </a:lnTo>
                <a:cubicBezTo>
                  <a:pt x="4881271" y="1715288"/>
                  <a:pt x="5002702" y="1588789"/>
                  <a:pt x="5155769" y="1588789"/>
                </a:cubicBezTo>
                <a:cubicBezTo>
                  <a:pt x="5310334" y="1588789"/>
                  <a:pt x="5430361" y="1713630"/>
                  <a:pt x="5430361" y="1863560"/>
                </a:cubicBezTo>
                <a:lnTo>
                  <a:pt x="5430361" y="1865325"/>
                </a:lnTo>
                <a:cubicBezTo>
                  <a:pt x="5430361" y="2014893"/>
                  <a:pt x="5308937" y="2141487"/>
                  <a:pt x="5155769" y="2141487"/>
                </a:cubicBezTo>
                <a:moveTo>
                  <a:pt x="5155769" y="2111312"/>
                </a:moveTo>
                <a:cubicBezTo>
                  <a:pt x="5293036" y="2111312"/>
                  <a:pt x="5398726" y="1999164"/>
                  <a:pt x="5398726" y="1865332"/>
                </a:cubicBezTo>
                <a:lnTo>
                  <a:pt x="5398726" y="1863567"/>
                </a:lnTo>
                <a:cubicBezTo>
                  <a:pt x="5398726" y="1729365"/>
                  <a:pt x="5294573" y="1619060"/>
                  <a:pt x="5155769" y="1619060"/>
                </a:cubicBezTo>
                <a:cubicBezTo>
                  <a:pt x="5018437" y="1619060"/>
                  <a:pt x="4912913" y="1731112"/>
                  <a:pt x="4912913" y="1865332"/>
                </a:cubicBezTo>
                <a:lnTo>
                  <a:pt x="4912913" y="1866691"/>
                </a:lnTo>
                <a:cubicBezTo>
                  <a:pt x="4912913" y="2001012"/>
                  <a:pt x="5017040" y="2111312"/>
                  <a:pt x="5155769" y="2111312"/>
                </a:cubicBezTo>
                <a:moveTo>
                  <a:pt x="5042161" y="1716748"/>
                </a:moveTo>
                <a:lnTo>
                  <a:pt x="5176298" y="1716748"/>
                </a:lnTo>
                <a:cubicBezTo>
                  <a:pt x="5242433" y="1716748"/>
                  <a:pt x="5291538" y="1747031"/>
                  <a:pt x="5291538" y="1811681"/>
                </a:cubicBezTo>
                <a:cubicBezTo>
                  <a:pt x="5291538" y="1857407"/>
                  <a:pt x="5266347" y="1887220"/>
                  <a:pt x="5228362" y="1899907"/>
                </a:cubicBezTo>
                <a:lnTo>
                  <a:pt x="5301012" y="2002390"/>
                </a:lnTo>
                <a:lnTo>
                  <a:pt x="5217408" y="2002390"/>
                </a:lnTo>
                <a:lnTo>
                  <a:pt x="5155762" y="1912519"/>
                </a:lnTo>
                <a:lnTo>
                  <a:pt x="5111515" y="1912519"/>
                </a:lnTo>
                <a:lnTo>
                  <a:pt x="5111515" y="2002390"/>
                </a:lnTo>
                <a:lnTo>
                  <a:pt x="5042161" y="2002390"/>
                </a:lnTo>
                <a:lnTo>
                  <a:pt x="5042161" y="1716748"/>
                </a:lnTo>
                <a:close/>
                <a:moveTo>
                  <a:pt x="5171605" y="1855750"/>
                </a:moveTo>
                <a:cubicBezTo>
                  <a:pt x="5203241" y="1855750"/>
                  <a:pt x="5220653" y="1839932"/>
                  <a:pt x="5220653" y="1816189"/>
                </a:cubicBezTo>
                <a:cubicBezTo>
                  <a:pt x="5220653" y="1791176"/>
                  <a:pt x="5201419" y="1776819"/>
                  <a:pt x="5171605" y="1776819"/>
                </a:cubicBezTo>
                <a:lnTo>
                  <a:pt x="5111522" y="1776819"/>
                </a:lnTo>
                <a:lnTo>
                  <a:pt x="5111522" y="1855756"/>
                </a:lnTo>
                <a:lnTo>
                  <a:pt x="5171605" y="1855756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FB82-33FE-FAE0-42EA-5A069CD64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 Equinix,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07E2C-ABED-A310-E66D-D1BEBD11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A89D12-4F33-44AF-85FC-689FEAF79A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CE3E45-D754-ED30-7511-D93036D4D4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text, 30pt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217EF-03EF-4D4C-F0A7-C31CEA9AC2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2450" y="1466850"/>
            <a:ext cx="11088688" cy="4705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</p:spTree>
    <p:extLst>
      <p:ext uri="{BB962C8B-B14F-4D97-AF65-F5344CB8AC3E}">
        <p14:creationId xmlns:p14="http://schemas.microsoft.com/office/powerpoint/2010/main" val="2397510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5852C-3942-59EE-CEDC-3AD4BE452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 Equinix, Inc.</a:t>
            </a:r>
          </a:p>
        </p:txBody>
      </p:sp>
      <p:sp>
        <p:nvSpPr>
          <p:cNvPr id="2" name="fortress_red_logo">
            <a:extLst>
              <a:ext uri="{FF2B5EF4-FFF2-40B4-BE49-F238E27FC236}">
                <a16:creationId xmlns:a16="http://schemas.microsoft.com/office/drawing/2014/main" id="{D208D63C-B689-E785-1C29-AFF14BDC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279660" y="6432345"/>
            <a:ext cx="429768" cy="236423"/>
          </a:xfrm>
          <a:custGeom>
            <a:avLst/>
            <a:gdLst>
              <a:gd name="connsiteX0" fmla="*/ 2743098 w 5430360"/>
              <a:gd name="connsiteY0" fmla="*/ 159239 h 2987338"/>
              <a:gd name="connsiteX1" fmla="*/ 2743098 w 5430360"/>
              <a:gd name="connsiteY1" fmla="*/ 2557831 h 2987338"/>
              <a:gd name="connsiteX2" fmla="*/ 3048063 w 5430360"/>
              <a:gd name="connsiteY2" fmla="*/ 2451780 h 2987338"/>
              <a:gd name="connsiteX3" fmla="*/ 3048063 w 5430360"/>
              <a:gd name="connsiteY3" fmla="*/ 265944 h 2987338"/>
              <a:gd name="connsiteX4" fmla="*/ 3962635 w 5430360"/>
              <a:gd name="connsiteY4" fmla="*/ 585254 h 2987338"/>
              <a:gd name="connsiteX5" fmla="*/ 3962635 w 5430360"/>
              <a:gd name="connsiteY5" fmla="*/ 2132470 h 2987338"/>
              <a:gd name="connsiteX6" fmla="*/ 4267137 w 5430360"/>
              <a:gd name="connsiteY6" fmla="*/ 2025948 h 2987338"/>
              <a:gd name="connsiteX7" fmla="*/ 4267137 w 5430360"/>
              <a:gd name="connsiteY7" fmla="*/ 691496 h 2987338"/>
              <a:gd name="connsiteX8" fmla="*/ 4571969 w 5430360"/>
              <a:gd name="connsiteY8" fmla="*/ 798220 h 2987338"/>
              <a:gd name="connsiteX9" fmla="*/ 4571969 w 5430360"/>
              <a:gd name="connsiteY9" fmla="*/ 2242585 h 2987338"/>
              <a:gd name="connsiteX10" fmla="*/ 3657607 w 5430360"/>
              <a:gd name="connsiteY10" fmla="*/ 2561705 h 2987338"/>
              <a:gd name="connsiteX11" fmla="*/ 3657607 w 5430360"/>
              <a:gd name="connsiteY11" fmla="*/ 801529 h 2987338"/>
              <a:gd name="connsiteX12" fmla="*/ 3353264 w 5430360"/>
              <a:gd name="connsiteY12" fmla="*/ 695268 h 2987338"/>
              <a:gd name="connsiteX13" fmla="*/ 3353264 w 5430360"/>
              <a:gd name="connsiteY13" fmla="*/ 2668219 h 2987338"/>
              <a:gd name="connsiteX14" fmla="*/ 2438432 w 5430360"/>
              <a:gd name="connsiteY14" fmla="*/ 2987339 h 2987338"/>
              <a:gd name="connsiteX15" fmla="*/ 2438432 w 5430360"/>
              <a:gd name="connsiteY15" fmla="*/ 375882 h 2987338"/>
              <a:gd name="connsiteX16" fmla="*/ 2286102 w 5430360"/>
              <a:gd name="connsiteY16" fmla="*/ 322701 h 2987338"/>
              <a:gd name="connsiteX17" fmla="*/ 2133848 w 5430360"/>
              <a:gd name="connsiteY17" fmla="*/ 375882 h 2987338"/>
              <a:gd name="connsiteX18" fmla="*/ 2133848 w 5430360"/>
              <a:gd name="connsiteY18" fmla="*/ 2987339 h 2987338"/>
              <a:gd name="connsiteX19" fmla="*/ 1219441 w 5430360"/>
              <a:gd name="connsiteY19" fmla="*/ 2668219 h 2987338"/>
              <a:gd name="connsiteX20" fmla="*/ 1219441 w 5430360"/>
              <a:gd name="connsiteY20" fmla="*/ 695268 h 2987338"/>
              <a:gd name="connsiteX21" fmla="*/ 914489 w 5430360"/>
              <a:gd name="connsiteY21" fmla="*/ 801529 h 2987338"/>
              <a:gd name="connsiteX22" fmla="*/ 914489 w 5430360"/>
              <a:gd name="connsiteY22" fmla="*/ 2561711 h 2987338"/>
              <a:gd name="connsiteX23" fmla="*/ 0 w 5430360"/>
              <a:gd name="connsiteY23" fmla="*/ 2242585 h 2987338"/>
              <a:gd name="connsiteX24" fmla="*/ 0 w 5430360"/>
              <a:gd name="connsiteY24" fmla="*/ 798220 h 2987338"/>
              <a:gd name="connsiteX25" fmla="*/ 305054 w 5430360"/>
              <a:gd name="connsiteY25" fmla="*/ 691496 h 2987338"/>
              <a:gd name="connsiteX26" fmla="*/ 305054 w 5430360"/>
              <a:gd name="connsiteY26" fmla="*/ 2025942 h 2987338"/>
              <a:gd name="connsiteX27" fmla="*/ 609721 w 5430360"/>
              <a:gd name="connsiteY27" fmla="*/ 2132463 h 2987338"/>
              <a:gd name="connsiteX28" fmla="*/ 609721 w 5430360"/>
              <a:gd name="connsiteY28" fmla="*/ 585248 h 2987338"/>
              <a:gd name="connsiteX29" fmla="*/ 1524127 w 5430360"/>
              <a:gd name="connsiteY29" fmla="*/ 265938 h 2987338"/>
              <a:gd name="connsiteX30" fmla="*/ 1524127 w 5430360"/>
              <a:gd name="connsiteY30" fmla="*/ 2451773 h 2987338"/>
              <a:gd name="connsiteX31" fmla="*/ 1828895 w 5430360"/>
              <a:gd name="connsiteY31" fmla="*/ 2557825 h 2987338"/>
              <a:gd name="connsiteX32" fmla="*/ 1828895 w 5430360"/>
              <a:gd name="connsiteY32" fmla="*/ 159239 h 2987338"/>
              <a:gd name="connsiteX33" fmla="*/ 2286102 w 5430360"/>
              <a:gd name="connsiteY33" fmla="*/ 0 h 2987338"/>
              <a:gd name="connsiteX34" fmla="*/ 2743098 w 5430360"/>
              <a:gd name="connsiteY34" fmla="*/ 159239 h 2987338"/>
              <a:gd name="connsiteX35" fmla="*/ 5155769 w 5430360"/>
              <a:gd name="connsiteY35" fmla="*/ 2141487 h 2987338"/>
              <a:gd name="connsiteX36" fmla="*/ 4881271 w 5430360"/>
              <a:gd name="connsiteY36" fmla="*/ 1866691 h 2987338"/>
              <a:gd name="connsiteX37" fmla="*/ 4881271 w 5430360"/>
              <a:gd name="connsiteY37" fmla="*/ 1865332 h 2987338"/>
              <a:gd name="connsiteX38" fmla="*/ 5155769 w 5430360"/>
              <a:gd name="connsiteY38" fmla="*/ 1588789 h 2987338"/>
              <a:gd name="connsiteX39" fmla="*/ 5430361 w 5430360"/>
              <a:gd name="connsiteY39" fmla="*/ 1863560 h 2987338"/>
              <a:gd name="connsiteX40" fmla="*/ 5430361 w 5430360"/>
              <a:gd name="connsiteY40" fmla="*/ 1865325 h 2987338"/>
              <a:gd name="connsiteX41" fmla="*/ 5155769 w 5430360"/>
              <a:gd name="connsiteY41" fmla="*/ 2141487 h 2987338"/>
              <a:gd name="connsiteX42" fmla="*/ 5155769 w 5430360"/>
              <a:gd name="connsiteY42" fmla="*/ 2111312 h 2987338"/>
              <a:gd name="connsiteX43" fmla="*/ 5398726 w 5430360"/>
              <a:gd name="connsiteY43" fmla="*/ 1865332 h 2987338"/>
              <a:gd name="connsiteX44" fmla="*/ 5398726 w 5430360"/>
              <a:gd name="connsiteY44" fmla="*/ 1863567 h 2987338"/>
              <a:gd name="connsiteX45" fmla="*/ 5155769 w 5430360"/>
              <a:gd name="connsiteY45" fmla="*/ 1619060 h 2987338"/>
              <a:gd name="connsiteX46" fmla="*/ 4912913 w 5430360"/>
              <a:gd name="connsiteY46" fmla="*/ 1865332 h 2987338"/>
              <a:gd name="connsiteX47" fmla="*/ 4912913 w 5430360"/>
              <a:gd name="connsiteY47" fmla="*/ 1866691 h 2987338"/>
              <a:gd name="connsiteX48" fmla="*/ 5155769 w 5430360"/>
              <a:gd name="connsiteY48" fmla="*/ 2111312 h 2987338"/>
              <a:gd name="connsiteX49" fmla="*/ 5042161 w 5430360"/>
              <a:gd name="connsiteY49" fmla="*/ 1716748 h 2987338"/>
              <a:gd name="connsiteX50" fmla="*/ 5176298 w 5430360"/>
              <a:gd name="connsiteY50" fmla="*/ 1716748 h 2987338"/>
              <a:gd name="connsiteX51" fmla="*/ 5291538 w 5430360"/>
              <a:gd name="connsiteY51" fmla="*/ 1811681 h 2987338"/>
              <a:gd name="connsiteX52" fmla="*/ 5228362 w 5430360"/>
              <a:gd name="connsiteY52" fmla="*/ 1899907 h 2987338"/>
              <a:gd name="connsiteX53" fmla="*/ 5301012 w 5430360"/>
              <a:gd name="connsiteY53" fmla="*/ 2002390 h 2987338"/>
              <a:gd name="connsiteX54" fmla="*/ 5217408 w 5430360"/>
              <a:gd name="connsiteY54" fmla="*/ 2002390 h 2987338"/>
              <a:gd name="connsiteX55" fmla="*/ 5155762 w 5430360"/>
              <a:gd name="connsiteY55" fmla="*/ 1912519 h 2987338"/>
              <a:gd name="connsiteX56" fmla="*/ 5111515 w 5430360"/>
              <a:gd name="connsiteY56" fmla="*/ 1912519 h 2987338"/>
              <a:gd name="connsiteX57" fmla="*/ 5111515 w 5430360"/>
              <a:gd name="connsiteY57" fmla="*/ 2002390 h 2987338"/>
              <a:gd name="connsiteX58" fmla="*/ 5042161 w 5430360"/>
              <a:gd name="connsiteY58" fmla="*/ 2002390 h 2987338"/>
              <a:gd name="connsiteX59" fmla="*/ 5042161 w 5430360"/>
              <a:gd name="connsiteY59" fmla="*/ 1716748 h 2987338"/>
              <a:gd name="connsiteX60" fmla="*/ 5171605 w 5430360"/>
              <a:gd name="connsiteY60" fmla="*/ 1855750 h 2987338"/>
              <a:gd name="connsiteX61" fmla="*/ 5220653 w 5430360"/>
              <a:gd name="connsiteY61" fmla="*/ 1816189 h 2987338"/>
              <a:gd name="connsiteX62" fmla="*/ 5171605 w 5430360"/>
              <a:gd name="connsiteY62" fmla="*/ 1776819 h 2987338"/>
              <a:gd name="connsiteX63" fmla="*/ 5111522 w 5430360"/>
              <a:gd name="connsiteY63" fmla="*/ 1776819 h 2987338"/>
              <a:gd name="connsiteX64" fmla="*/ 5111522 w 5430360"/>
              <a:gd name="connsiteY64" fmla="*/ 1855756 h 2987338"/>
              <a:gd name="connsiteX65" fmla="*/ 5171605 w 5430360"/>
              <a:gd name="connsiteY65" fmla="*/ 1855756 h 298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30360" h="2987338">
                <a:moveTo>
                  <a:pt x="2743098" y="159239"/>
                </a:moveTo>
                <a:lnTo>
                  <a:pt x="2743098" y="2557831"/>
                </a:lnTo>
                <a:lnTo>
                  <a:pt x="3048063" y="2451780"/>
                </a:lnTo>
                <a:lnTo>
                  <a:pt x="3048063" y="265944"/>
                </a:lnTo>
                <a:lnTo>
                  <a:pt x="3962635" y="585254"/>
                </a:lnTo>
                <a:lnTo>
                  <a:pt x="3962635" y="2132470"/>
                </a:lnTo>
                <a:lnTo>
                  <a:pt x="4267137" y="2025948"/>
                </a:lnTo>
                <a:lnTo>
                  <a:pt x="4267137" y="691496"/>
                </a:lnTo>
                <a:lnTo>
                  <a:pt x="4571969" y="798220"/>
                </a:lnTo>
                <a:lnTo>
                  <a:pt x="4571969" y="2242585"/>
                </a:lnTo>
                <a:lnTo>
                  <a:pt x="3657607" y="2561705"/>
                </a:lnTo>
                <a:lnTo>
                  <a:pt x="3657607" y="801529"/>
                </a:lnTo>
                <a:lnTo>
                  <a:pt x="3353264" y="695268"/>
                </a:lnTo>
                <a:lnTo>
                  <a:pt x="3353264" y="2668219"/>
                </a:lnTo>
                <a:lnTo>
                  <a:pt x="2438432" y="2987339"/>
                </a:lnTo>
                <a:lnTo>
                  <a:pt x="2438432" y="375882"/>
                </a:lnTo>
                <a:lnTo>
                  <a:pt x="2286102" y="322701"/>
                </a:lnTo>
                <a:lnTo>
                  <a:pt x="2133848" y="375882"/>
                </a:lnTo>
                <a:lnTo>
                  <a:pt x="2133848" y="2987339"/>
                </a:lnTo>
                <a:lnTo>
                  <a:pt x="1219441" y="2668219"/>
                </a:lnTo>
                <a:lnTo>
                  <a:pt x="1219441" y="695268"/>
                </a:lnTo>
                <a:lnTo>
                  <a:pt x="914489" y="801529"/>
                </a:lnTo>
                <a:lnTo>
                  <a:pt x="914489" y="2561711"/>
                </a:lnTo>
                <a:lnTo>
                  <a:pt x="0" y="2242585"/>
                </a:lnTo>
                <a:lnTo>
                  <a:pt x="0" y="798220"/>
                </a:lnTo>
                <a:lnTo>
                  <a:pt x="305054" y="691496"/>
                </a:lnTo>
                <a:lnTo>
                  <a:pt x="305054" y="2025942"/>
                </a:lnTo>
                <a:lnTo>
                  <a:pt x="609721" y="2132463"/>
                </a:lnTo>
                <a:lnTo>
                  <a:pt x="609721" y="585248"/>
                </a:lnTo>
                <a:lnTo>
                  <a:pt x="1524127" y="265938"/>
                </a:lnTo>
                <a:lnTo>
                  <a:pt x="1524127" y="2451773"/>
                </a:lnTo>
                <a:lnTo>
                  <a:pt x="1828895" y="2557825"/>
                </a:lnTo>
                <a:lnTo>
                  <a:pt x="1828895" y="159239"/>
                </a:lnTo>
                <a:lnTo>
                  <a:pt x="2286102" y="0"/>
                </a:lnTo>
                <a:lnTo>
                  <a:pt x="2743098" y="159239"/>
                </a:lnTo>
                <a:close/>
                <a:moveTo>
                  <a:pt x="5155769" y="2141487"/>
                </a:moveTo>
                <a:cubicBezTo>
                  <a:pt x="5001044" y="2141487"/>
                  <a:pt x="4881271" y="2016544"/>
                  <a:pt x="4881271" y="1866691"/>
                </a:cubicBezTo>
                <a:lnTo>
                  <a:pt x="4881271" y="1865332"/>
                </a:lnTo>
                <a:cubicBezTo>
                  <a:pt x="4881271" y="1715288"/>
                  <a:pt x="5002702" y="1588789"/>
                  <a:pt x="5155769" y="1588789"/>
                </a:cubicBezTo>
                <a:cubicBezTo>
                  <a:pt x="5310334" y="1588789"/>
                  <a:pt x="5430361" y="1713630"/>
                  <a:pt x="5430361" y="1863560"/>
                </a:cubicBezTo>
                <a:lnTo>
                  <a:pt x="5430361" y="1865325"/>
                </a:lnTo>
                <a:cubicBezTo>
                  <a:pt x="5430361" y="2014893"/>
                  <a:pt x="5308937" y="2141487"/>
                  <a:pt x="5155769" y="2141487"/>
                </a:cubicBezTo>
                <a:moveTo>
                  <a:pt x="5155769" y="2111312"/>
                </a:moveTo>
                <a:cubicBezTo>
                  <a:pt x="5293036" y="2111312"/>
                  <a:pt x="5398726" y="1999164"/>
                  <a:pt x="5398726" y="1865332"/>
                </a:cubicBezTo>
                <a:lnTo>
                  <a:pt x="5398726" y="1863567"/>
                </a:lnTo>
                <a:cubicBezTo>
                  <a:pt x="5398726" y="1729365"/>
                  <a:pt x="5294573" y="1619060"/>
                  <a:pt x="5155769" y="1619060"/>
                </a:cubicBezTo>
                <a:cubicBezTo>
                  <a:pt x="5018437" y="1619060"/>
                  <a:pt x="4912913" y="1731112"/>
                  <a:pt x="4912913" y="1865332"/>
                </a:cubicBezTo>
                <a:lnTo>
                  <a:pt x="4912913" y="1866691"/>
                </a:lnTo>
                <a:cubicBezTo>
                  <a:pt x="4912913" y="2001012"/>
                  <a:pt x="5017040" y="2111312"/>
                  <a:pt x="5155769" y="2111312"/>
                </a:cubicBezTo>
                <a:moveTo>
                  <a:pt x="5042161" y="1716748"/>
                </a:moveTo>
                <a:lnTo>
                  <a:pt x="5176298" y="1716748"/>
                </a:lnTo>
                <a:cubicBezTo>
                  <a:pt x="5242433" y="1716748"/>
                  <a:pt x="5291538" y="1747031"/>
                  <a:pt x="5291538" y="1811681"/>
                </a:cubicBezTo>
                <a:cubicBezTo>
                  <a:pt x="5291538" y="1857407"/>
                  <a:pt x="5266347" y="1887220"/>
                  <a:pt x="5228362" y="1899907"/>
                </a:cubicBezTo>
                <a:lnTo>
                  <a:pt x="5301012" y="2002390"/>
                </a:lnTo>
                <a:lnTo>
                  <a:pt x="5217408" y="2002390"/>
                </a:lnTo>
                <a:lnTo>
                  <a:pt x="5155762" y="1912519"/>
                </a:lnTo>
                <a:lnTo>
                  <a:pt x="5111515" y="1912519"/>
                </a:lnTo>
                <a:lnTo>
                  <a:pt x="5111515" y="2002390"/>
                </a:lnTo>
                <a:lnTo>
                  <a:pt x="5042161" y="2002390"/>
                </a:lnTo>
                <a:lnTo>
                  <a:pt x="5042161" y="1716748"/>
                </a:lnTo>
                <a:close/>
                <a:moveTo>
                  <a:pt x="5171605" y="1855750"/>
                </a:moveTo>
                <a:cubicBezTo>
                  <a:pt x="5203241" y="1855750"/>
                  <a:pt x="5220653" y="1839932"/>
                  <a:pt x="5220653" y="1816189"/>
                </a:cubicBezTo>
                <a:cubicBezTo>
                  <a:pt x="5220653" y="1791176"/>
                  <a:pt x="5201419" y="1776819"/>
                  <a:pt x="5171605" y="1776819"/>
                </a:cubicBezTo>
                <a:lnTo>
                  <a:pt x="5111522" y="1776819"/>
                </a:lnTo>
                <a:lnTo>
                  <a:pt x="5111522" y="1855756"/>
                </a:lnTo>
                <a:lnTo>
                  <a:pt x="5171605" y="1855756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F7DC1F2-3E8E-01D0-ED31-624AFFD06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30709-14D2-E13B-15FA-24729114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A89D12-4F33-44AF-85FC-689FEAF79A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1DA32D-B570-BC53-960A-4B0FA50A72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text, 30pt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F7E83-85AE-A2C7-FF70-AB38CC342A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2450" y="1466850"/>
            <a:ext cx="5356225" cy="4705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CF5B5-6B11-3FC8-58BA-4C3A8A87E3E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83327" y="1466850"/>
            <a:ext cx="5357811" cy="4705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</p:spTree>
    <p:extLst>
      <p:ext uri="{BB962C8B-B14F-4D97-AF65-F5344CB8AC3E}">
        <p14:creationId xmlns:p14="http://schemas.microsoft.com/office/powerpoint/2010/main" val="3434766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5852C-3942-59EE-CEDC-3AD4BE452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 Equinix, Inc.</a:t>
            </a:r>
          </a:p>
        </p:txBody>
      </p:sp>
      <p:sp>
        <p:nvSpPr>
          <p:cNvPr id="2" name="fortress_red_logo">
            <a:extLst>
              <a:ext uri="{FF2B5EF4-FFF2-40B4-BE49-F238E27FC236}">
                <a16:creationId xmlns:a16="http://schemas.microsoft.com/office/drawing/2014/main" id="{38CF6369-1802-5921-B6B2-B6A8455BE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279660" y="6432345"/>
            <a:ext cx="429768" cy="236423"/>
          </a:xfrm>
          <a:custGeom>
            <a:avLst/>
            <a:gdLst>
              <a:gd name="connsiteX0" fmla="*/ 2743098 w 5430360"/>
              <a:gd name="connsiteY0" fmla="*/ 159239 h 2987338"/>
              <a:gd name="connsiteX1" fmla="*/ 2743098 w 5430360"/>
              <a:gd name="connsiteY1" fmla="*/ 2557831 h 2987338"/>
              <a:gd name="connsiteX2" fmla="*/ 3048063 w 5430360"/>
              <a:gd name="connsiteY2" fmla="*/ 2451780 h 2987338"/>
              <a:gd name="connsiteX3" fmla="*/ 3048063 w 5430360"/>
              <a:gd name="connsiteY3" fmla="*/ 265944 h 2987338"/>
              <a:gd name="connsiteX4" fmla="*/ 3962635 w 5430360"/>
              <a:gd name="connsiteY4" fmla="*/ 585254 h 2987338"/>
              <a:gd name="connsiteX5" fmla="*/ 3962635 w 5430360"/>
              <a:gd name="connsiteY5" fmla="*/ 2132470 h 2987338"/>
              <a:gd name="connsiteX6" fmla="*/ 4267137 w 5430360"/>
              <a:gd name="connsiteY6" fmla="*/ 2025948 h 2987338"/>
              <a:gd name="connsiteX7" fmla="*/ 4267137 w 5430360"/>
              <a:gd name="connsiteY7" fmla="*/ 691496 h 2987338"/>
              <a:gd name="connsiteX8" fmla="*/ 4571969 w 5430360"/>
              <a:gd name="connsiteY8" fmla="*/ 798220 h 2987338"/>
              <a:gd name="connsiteX9" fmla="*/ 4571969 w 5430360"/>
              <a:gd name="connsiteY9" fmla="*/ 2242585 h 2987338"/>
              <a:gd name="connsiteX10" fmla="*/ 3657607 w 5430360"/>
              <a:gd name="connsiteY10" fmla="*/ 2561705 h 2987338"/>
              <a:gd name="connsiteX11" fmla="*/ 3657607 w 5430360"/>
              <a:gd name="connsiteY11" fmla="*/ 801529 h 2987338"/>
              <a:gd name="connsiteX12" fmla="*/ 3353264 w 5430360"/>
              <a:gd name="connsiteY12" fmla="*/ 695268 h 2987338"/>
              <a:gd name="connsiteX13" fmla="*/ 3353264 w 5430360"/>
              <a:gd name="connsiteY13" fmla="*/ 2668219 h 2987338"/>
              <a:gd name="connsiteX14" fmla="*/ 2438432 w 5430360"/>
              <a:gd name="connsiteY14" fmla="*/ 2987339 h 2987338"/>
              <a:gd name="connsiteX15" fmla="*/ 2438432 w 5430360"/>
              <a:gd name="connsiteY15" fmla="*/ 375882 h 2987338"/>
              <a:gd name="connsiteX16" fmla="*/ 2286102 w 5430360"/>
              <a:gd name="connsiteY16" fmla="*/ 322701 h 2987338"/>
              <a:gd name="connsiteX17" fmla="*/ 2133848 w 5430360"/>
              <a:gd name="connsiteY17" fmla="*/ 375882 h 2987338"/>
              <a:gd name="connsiteX18" fmla="*/ 2133848 w 5430360"/>
              <a:gd name="connsiteY18" fmla="*/ 2987339 h 2987338"/>
              <a:gd name="connsiteX19" fmla="*/ 1219441 w 5430360"/>
              <a:gd name="connsiteY19" fmla="*/ 2668219 h 2987338"/>
              <a:gd name="connsiteX20" fmla="*/ 1219441 w 5430360"/>
              <a:gd name="connsiteY20" fmla="*/ 695268 h 2987338"/>
              <a:gd name="connsiteX21" fmla="*/ 914489 w 5430360"/>
              <a:gd name="connsiteY21" fmla="*/ 801529 h 2987338"/>
              <a:gd name="connsiteX22" fmla="*/ 914489 w 5430360"/>
              <a:gd name="connsiteY22" fmla="*/ 2561711 h 2987338"/>
              <a:gd name="connsiteX23" fmla="*/ 0 w 5430360"/>
              <a:gd name="connsiteY23" fmla="*/ 2242585 h 2987338"/>
              <a:gd name="connsiteX24" fmla="*/ 0 w 5430360"/>
              <a:gd name="connsiteY24" fmla="*/ 798220 h 2987338"/>
              <a:gd name="connsiteX25" fmla="*/ 305054 w 5430360"/>
              <a:gd name="connsiteY25" fmla="*/ 691496 h 2987338"/>
              <a:gd name="connsiteX26" fmla="*/ 305054 w 5430360"/>
              <a:gd name="connsiteY26" fmla="*/ 2025942 h 2987338"/>
              <a:gd name="connsiteX27" fmla="*/ 609721 w 5430360"/>
              <a:gd name="connsiteY27" fmla="*/ 2132463 h 2987338"/>
              <a:gd name="connsiteX28" fmla="*/ 609721 w 5430360"/>
              <a:gd name="connsiteY28" fmla="*/ 585248 h 2987338"/>
              <a:gd name="connsiteX29" fmla="*/ 1524127 w 5430360"/>
              <a:gd name="connsiteY29" fmla="*/ 265938 h 2987338"/>
              <a:gd name="connsiteX30" fmla="*/ 1524127 w 5430360"/>
              <a:gd name="connsiteY30" fmla="*/ 2451773 h 2987338"/>
              <a:gd name="connsiteX31" fmla="*/ 1828895 w 5430360"/>
              <a:gd name="connsiteY31" fmla="*/ 2557825 h 2987338"/>
              <a:gd name="connsiteX32" fmla="*/ 1828895 w 5430360"/>
              <a:gd name="connsiteY32" fmla="*/ 159239 h 2987338"/>
              <a:gd name="connsiteX33" fmla="*/ 2286102 w 5430360"/>
              <a:gd name="connsiteY33" fmla="*/ 0 h 2987338"/>
              <a:gd name="connsiteX34" fmla="*/ 2743098 w 5430360"/>
              <a:gd name="connsiteY34" fmla="*/ 159239 h 2987338"/>
              <a:gd name="connsiteX35" fmla="*/ 5155769 w 5430360"/>
              <a:gd name="connsiteY35" fmla="*/ 2141487 h 2987338"/>
              <a:gd name="connsiteX36" fmla="*/ 4881271 w 5430360"/>
              <a:gd name="connsiteY36" fmla="*/ 1866691 h 2987338"/>
              <a:gd name="connsiteX37" fmla="*/ 4881271 w 5430360"/>
              <a:gd name="connsiteY37" fmla="*/ 1865332 h 2987338"/>
              <a:gd name="connsiteX38" fmla="*/ 5155769 w 5430360"/>
              <a:gd name="connsiteY38" fmla="*/ 1588789 h 2987338"/>
              <a:gd name="connsiteX39" fmla="*/ 5430361 w 5430360"/>
              <a:gd name="connsiteY39" fmla="*/ 1863560 h 2987338"/>
              <a:gd name="connsiteX40" fmla="*/ 5430361 w 5430360"/>
              <a:gd name="connsiteY40" fmla="*/ 1865325 h 2987338"/>
              <a:gd name="connsiteX41" fmla="*/ 5155769 w 5430360"/>
              <a:gd name="connsiteY41" fmla="*/ 2141487 h 2987338"/>
              <a:gd name="connsiteX42" fmla="*/ 5155769 w 5430360"/>
              <a:gd name="connsiteY42" fmla="*/ 2111312 h 2987338"/>
              <a:gd name="connsiteX43" fmla="*/ 5398726 w 5430360"/>
              <a:gd name="connsiteY43" fmla="*/ 1865332 h 2987338"/>
              <a:gd name="connsiteX44" fmla="*/ 5398726 w 5430360"/>
              <a:gd name="connsiteY44" fmla="*/ 1863567 h 2987338"/>
              <a:gd name="connsiteX45" fmla="*/ 5155769 w 5430360"/>
              <a:gd name="connsiteY45" fmla="*/ 1619060 h 2987338"/>
              <a:gd name="connsiteX46" fmla="*/ 4912913 w 5430360"/>
              <a:gd name="connsiteY46" fmla="*/ 1865332 h 2987338"/>
              <a:gd name="connsiteX47" fmla="*/ 4912913 w 5430360"/>
              <a:gd name="connsiteY47" fmla="*/ 1866691 h 2987338"/>
              <a:gd name="connsiteX48" fmla="*/ 5155769 w 5430360"/>
              <a:gd name="connsiteY48" fmla="*/ 2111312 h 2987338"/>
              <a:gd name="connsiteX49" fmla="*/ 5042161 w 5430360"/>
              <a:gd name="connsiteY49" fmla="*/ 1716748 h 2987338"/>
              <a:gd name="connsiteX50" fmla="*/ 5176298 w 5430360"/>
              <a:gd name="connsiteY50" fmla="*/ 1716748 h 2987338"/>
              <a:gd name="connsiteX51" fmla="*/ 5291538 w 5430360"/>
              <a:gd name="connsiteY51" fmla="*/ 1811681 h 2987338"/>
              <a:gd name="connsiteX52" fmla="*/ 5228362 w 5430360"/>
              <a:gd name="connsiteY52" fmla="*/ 1899907 h 2987338"/>
              <a:gd name="connsiteX53" fmla="*/ 5301012 w 5430360"/>
              <a:gd name="connsiteY53" fmla="*/ 2002390 h 2987338"/>
              <a:gd name="connsiteX54" fmla="*/ 5217408 w 5430360"/>
              <a:gd name="connsiteY54" fmla="*/ 2002390 h 2987338"/>
              <a:gd name="connsiteX55" fmla="*/ 5155762 w 5430360"/>
              <a:gd name="connsiteY55" fmla="*/ 1912519 h 2987338"/>
              <a:gd name="connsiteX56" fmla="*/ 5111515 w 5430360"/>
              <a:gd name="connsiteY56" fmla="*/ 1912519 h 2987338"/>
              <a:gd name="connsiteX57" fmla="*/ 5111515 w 5430360"/>
              <a:gd name="connsiteY57" fmla="*/ 2002390 h 2987338"/>
              <a:gd name="connsiteX58" fmla="*/ 5042161 w 5430360"/>
              <a:gd name="connsiteY58" fmla="*/ 2002390 h 2987338"/>
              <a:gd name="connsiteX59" fmla="*/ 5042161 w 5430360"/>
              <a:gd name="connsiteY59" fmla="*/ 1716748 h 2987338"/>
              <a:gd name="connsiteX60" fmla="*/ 5171605 w 5430360"/>
              <a:gd name="connsiteY60" fmla="*/ 1855750 h 2987338"/>
              <a:gd name="connsiteX61" fmla="*/ 5220653 w 5430360"/>
              <a:gd name="connsiteY61" fmla="*/ 1816189 h 2987338"/>
              <a:gd name="connsiteX62" fmla="*/ 5171605 w 5430360"/>
              <a:gd name="connsiteY62" fmla="*/ 1776819 h 2987338"/>
              <a:gd name="connsiteX63" fmla="*/ 5111522 w 5430360"/>
              <a:gd name="connsiteY63" fmla="*/ 1776819 h 2987338"/>
              <a:gd name="connsiteX64" fmla="*/ 5111522 w 5430360"/>
              <a:gd name="connsiteY64" fmla="*/ 1855756 h 2987338"/>
              <a:gd name="connsiteX65" fmla="*/ 5171605 w 5430360"/>
              <a:gd name="connsiteY65" fmla="*/ 1855756 h 298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30360" h="2987338">
                <a:moveTo>
                  <a:pt x="2743098" y="159239"/>
                </a:moveTo>
                <a:lnTo>
                  <a:pt x="2743098" y="2557831"/>
                </a:lnTo>
                <a:lnTo>
                  <a:pt x="3048063" y="2451780"/>
                </a:lnTo>
                <a:lnTo>
                  <a:pt x="3048063" y="265944"/>
                </a:lnTo>
                <a:lnTo>
                  <a:pt x="3962635" y="585254"/>
                </a:lnTo>
                <a:lnTo>
                  <a:pt x="3962635" y="2132470"/>
                </a:lnTo>
                <a:lnTo>
                  <a:pt x="4267137" y="2025948"/>
                </a:lnTo>
                <a:lnTo>
                  <a:pt x="4267137" y="691496"/>
                </a:lnTo>
                <a:lnTo>
                  <a:pt x="4571969" y="798220"/>
                </a:lnTo>
                <a:lnTo>
                  <a:pt x="4571969" y="2242585"/>
                </a:lnTo>
                <a:lnTo>
                  <a:pt x="3657607" y="2561705"/>
                </a:lnTo>
                <a:lnTo>
                  <a:pt x="3657607" y="801529"/>
                </a:lnTo>
                <a:lnTo>
                  <a:pt x="3353264" y="695268"/>
                </a:lnTo>
                <a:lnTo>
                  <a:pt x="3353264" y="2668219"/>
                </a:lnTo>
                <a:lnTo>
                  <a:pt x="2438432" y="2987339"/>
                </a:lnTo>
                <a:lnTo>
                  <a:pt x="2438432" y="375882"/>
                </a:lnTo>
                <a:lnTo>
                  <a:pt x="2286102" y="322701"/>
                </a:lnTo>
                <a:lnTo>
                  <a:pt x="2133848" y="375882"/>
                </a:lnTo>
                <a:lnTo>
                  <a:pt x="2133848" y="2987339"/>
                </a:lnTo>
                <a:lnTo>
                  <a:pt x="1219441" y="2668219"/>
                </a:lnTo>
                <a:lnTo>
                  <a:pt x="1219441" y="695268"/>
                </a:lnTo>
                <a:lnTo>
                  <a:pt x="914489" y="801529"/>
                </a:lnTo>
                <a:lnTo>
                  <a:pt x="914489" y="2561711"/>
                </a:lnTo>
                <a:lnTo>
                  <a:pt x="0" y="2242585"/>
                </a:lnTo>
                <a:lnTo>
                  <a:pt x="0" y="798220"/>
                </a:lnTo>
                <a:lnTo>
                  <a:pt x="305054" y="691496"/>
                </a:lnTo>
                <a:lnTo>
                  <a:pt x="305054" y="2025942"/>
                </a:lnTo>
                <a:lnTo>
                  <a:pt x="609721" y="2132463"/>
                </a:lnTo>
                <a:lnTo>
                  <a:pt x="609721" y="585248"/>
                </a:lnTo>
                <a:lnTo>
                  <a:pt x="1524127" y="265938"/>
                </a:lnTo>
                <a:lnTo>
                  <a:pt x="1524127" y="2451773"/>
                </a:lnTo>
                <a:lnTo>
                  <a:pt x="1828895" y="2557825"/>
                </a:lnTo>
                <a:lnTo>
                  <a:pt x="1828895" y="159239"/>
                </a:lnTo>
                <a:lnTo>
                  <a:pt x="2286102" y="0"/>
                </a:lnTo>
                <a:lnTo>
                  <a:pt x="2743098" y="159239"/>
                </a:lnTo>
                <a:close/>
                <a:moveTo>
                  <a:pt x="5155769" y="2141487"/>
                </a:moveTo>
                <a:cubicBezTo>
                  <a:pt x="5001044" y="2141487"/>
                  <a:pt x="4881271" y="2016544"/>
                  <a:pt x="4881271" y="1866691"/>
                </a:cubicBezTo>
                <a:lnTo>
                  <a:pt x="4881271" y="1865332"/>
                </a:lnTo>
                <a:cubicBezTo>
                  <a:pt x="4881271" y="1715288"/>
                  <a:pt x="5002702" y="1588789"/>
                  <a:pt x="5155769" y="1588789"/>
                </a:cubicBezTo>
                <a:cubicBezTo>
                  <a:pt x="5310334" y="1588789"/>
                  <a:pt x="5430361" y="1713630"/>
                  <a:pt x="5430361" y="1863560"/>
                </a:cubicBezTo>
                <a:lnTo>
                  <a:pt x="5430361" y="1865325"/>
                </a:lnTo>
                <a:cubicBezTo>
                  <a:pt x="5430361" y="2014893"/>
                  <a:pt x="5308937" y="2141487"/>
                  <a:pt x="5155769" y="2141487"/>
                </a:cubicBezTo>
                <a:moveTo>
                  <a:pt x="5155769" y="2111312"/>
                </a:moveTo>
                <a:cubicBezTo>
                  <a:pt x="5293036" y="2111312"/>
                  <a:pt x="5398726" y="1999164"/>
                  <a:pt x="5398726" y="1865332"/>
                </a:cubicBezTo>
                <a:lnTo>
                  <a:pt x="5398726" y="1863567"/>
                </a:lnTo>
                <a:cubicBezTo>
                  <a:pt x="5398726" y="1729365"/>
                  <a:pt x="5294573" y="1619060"/>
                  <a:pt x="5155769" y="1619060"/>
                </a:cubicBezTo>
                <a:cubicBezTo>
                  <a:pt x="5018437" y="1619060"/>
                  <a:pt x="4912913" y="1731112"/>
                  <a:pt x="4912913" y="1865332"/>
                </a:cubicBezTo>
                <a:lnTo>
                  <a:pt x="4912913" y="1866691"/>
                </a:lnTo>
                <a:cubicBezTo>
                  <a:pt x="4912913" y="2001012"/>
                  <a:pt x="5017040" y="2111312"/>
                  <a:pt x="5155769" y="2111312"/>
                </a:cubicBezTo>
                <a:moveTo>
                  <a:pt x="5042161" y="1716748"/>
                </a:moveTo>
                <a:lnTo>
                  <a:pt x="5176298" y="1716748"/>
                </a:lnTo>
                <a:cubicBezTo>
                  <a:pt x="5242433" y="1716748"/>
                  <a:pt x="5291538" y="1747031"/>
                  <a:pt x="5291538" y="1811681"/>
                </a:cubicBezTo>
                <a:cubicBezTo>
                  <a:pt x="5291538" y="1857407"/>
                  <a:pt x="5266347" y="1887220"/>
                  <a:pt x="5228362" y="1899907"/>
                </a:cubicBezTo>
                <a:lnTo>
                  <a:pt x="5301012" y="2002390"/>
                </a:lnTo>
                <a:lnTo>
                  <a:pt x="5217408" y="2002390"/>
                </a:lnTo>
                <a:lnTo>
                  <a:pt x="5155762" y="1912519"/>
                </a:lnTo>
                <a:lnTo>
                  <a:pt x="5111515" y="1912519"/>
                </a:lnTo>
                <a:lnTo>
                  <a:pt x="5111515" y="2002390"/>
                </a:lnTo>
                <a:lnTo>
                  <a:pt x="5042161" y="2002390"/>
                </a:lnTo>
                <a:lnTo>
                  <a:pt x="5042161" y="1716748"/>
                </a:lnTo>
                <a:close/>
                <a:moveTo>
                  <a:pt x="5171605" y="1855750"/>
                </a:moveTo>
                <a:cubicBezTo>
                  <a:pt x="5203241" y="1855750"/>
                  <a:pt x="5220653" y="1839932"/>
                  <a:pt x="5220653" y="1816189"/>
                </a:cubicBezTo>
                <a:cubicBezTo>
                  <a:pt x="5220653" y="1791176"/>
                  <a:pt x="5201419" y="1776819"/>
                  <a:pt x="5171605" y="1776819"/>
                </a:cubicBezTo>
                <a:lnTo>
                  <a:pt x="5111522" y="1776819"/>
                </a:lnTo>
                <a:lnTo>
                  <a:pt x="5111522" y="1855756"/>
                </a:lnTo>
                <a:lnTo>
                  <a:pt x="5171605" y="1855756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574CD04-9D84-4B66-E3E5-8E35DE590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30709-14D2-E13B-15FA-24729114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A89D12-4F33-44AF-85FC-689FEAF79A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36BF89-1DC8-6C7A-5FF4-4B07E3C8B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451537"/>
            <a:ext cx="8601710" cy="9248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text, 30pt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F7E83-85AE-A2C7-FF70-AB38CC342A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8640" y="1466850"/>
            <a:ext cx="3447288" cy="4705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CF5B5-6B11-3FC8-58BA-4C3A8A87E3E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57688" y="1466850"/>
            <a:ext cx="3447288" cy="4705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0E9EB88-7561-8DCD-FB86-DFACFEC5688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202994" y="1466850"/>
            <a:ext cx="3447288" cy="47053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</p:spTree>
    <p:extLst>
      <p:ext uri="{BB962C8B-B14F-4D97-AF65-F5344CB8AC3E}">
        <p14:creationId xmlns:p14="http://schemas.microsoft.com/office/powerpoint/2010/main" val="9039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tress_red_logo">
            <a:extLst>
              <a:ext uri="{FF2B5EF4-FFF2-40B4-BE49-F238E27FC236}">
                <a16:creationId xmlns:a16="http://schemas.microsoft.com/office/drawing/2014/main" id="{FC468DE0-1E0F-07E9-4215-1D1B4AF9C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279660" y="6432345"/>
            <a:ext cx="429768" cy="236423"/>
          </a:xfrm>
          <a:custGeom>
            <a:avLst/>
            <a:gdLst>
              <a:gd name="connsiteX0" fmla="*/ 2743098 w 5430360"/>
              <a:gd name="connsiteY0" fmla="*/ 159239 h 2987338"/>
              <a:gd name="connsiteX1" fmla="*/ 2743098 w 5430360"/>
              <a:gd name="connsiteY1" fmla="*/ 2557831 h 2987338"/>
              <a:gd name="connsiteX2" fmla="*/ 3048063 w 5430360"/>
              <a:gd name="connsiteY2" fmla="*/ 2451780 h 2987338"/>
              <a:gd name="connsiteX3" fmla="*/ 3048063 w 5430360"/>
              <a:gd name="connsiteY3" fmla="*/ 265944 h 2987338"/>
              <a:gd name="connsiteX4" fmla="*/ 3962635 w 5430360"/>
              <a:gd name="connsiteY4" fmla="*/ 585254 h 2987338"/>
              <a:gd name="connsiteX5" fmla="*/ 3962635 w 5430360"/>
              <a:gd name="connsiteY5" fmla="*/ 2132470 h 2987338"/>
              <a:gd name="connsiteX6" fmla="*/ 4267137 w 5430360"/>
              <a:gd name="connsiteY6" fmla="*/ 2025948 h 2987338"/>
              <a:gd name="connsiteX7" fmla="*/ 4267137 w 5430360"/>
              <a:gd name="connsiteY7" fmla="*/ 691496 h 2987338"/>
              <a:gd name="connsiteX8" fmla="*/ 4571969 w 5430360"/>
              <a:gd name="connsiteY8" fmla="*/ 798220 h 2987338"/>
              <a:gd name="connsiteX9" fmla="*/ 4571969 w 5430360"/>
              <a:gd name="connsiteY9" fmla="*/ 2242585 h 2987338"/>
              <a:gd name="connsiteX10" fmla="*/ 3657607 w 5430360"/>
              <a:gd name="connsiteY10" fmla="*/ 2561705 h 2987338"/>
              <a:gd name="connsiteX11" fmla="*/ 3657607 w 5430360"/>
              <a:gd name="connsiteY11" fmla="*/ 801529 h 2987338"/>
              <a:gd name="connsiteX12" fmla="*/ 3353264 w 5430360"/>
              <a:gd name="connsiteY12" fmla="*/ 695268 h 2987338"/>
              <a:gd name="connsiteX13" fmla="*/ 3353264 w 5430360"/>
              <a:gd name="connsiteY13" fmla="*/ 2668219 h 2987338"/>
              <a:gd name="connsiteX14" fmla="*/ 2438432 w 5430360"/>
              <a:gd name="connsiteY14" fmla="*/ 2987339 h 2987338"/>
              <a:gd name="connsiteX15" fmla="*/ 2438432 w 5430360"/>
              <a:gd name="connsiteY15" fmla="*/ 375882 h 2987338"/>
              <a:gd name="connsiteX16" fmla="*/ 2286102 w 5430360"/>
              <a:gd name="connsiteY16" fmla="*/ 322701 h 2987338"/>
              <a:gd name="connsiteX17" fmla="*/ 2133848 w 5430360"/>
              <a:gd name="connsiteY17" fmla="*/ 375882 h 2987338"/>
              <a:gd name="connsiteX18" fmla="*/ 2133848 w 5430360"/>
              <a:gd name="connsiteY18" fmla="*/ 2987339 h 2987338"/>
              <a:gd name="connsiteX19" fmla="*/ 1219441 w 5430360"/>
              <a:gd name="connsiteY19" fmla="*/ 2668219 h 2987338"/>
              <a:gd name="connsiteX20" fmla="*/ 1219441 w 5430360"/>
              <a:gd name="connsiteY20" fmla="*/ 695268 h 2987338"/>
              <a:gd name="connsiteX21" fmla="*/ 914489 w 5430360"/>
              <a:gd name="connsiteY21" fmla="*/ 801529 h 2987338"/>
              <a:gd name="connsiteX22" fmla="*/ 914489 w 5430360"/>
              <a:gd name="connsiteY22" fmla="*/ 2561711 h 2987338"/>
              <a:gd name="connsiteX23" fmla="*/ 0 w 5430360"/>
              <a:gd name="connsiteY23" fmla="*/ 2242585 h 2987338"/>
              <a:gd name="connsiteX24" fmla="*/ 0 w 5430360"/>
              <a:gd name="connsiteY24" fmla="*/ 798220 h 2987338"/>
              <a:gd name="connsiteX25" fmla="*/ 305054 w 5430360"/>
              <a:gd name="connsiteY25" fmla="*/ 691496 h 2987338"/>
              <a:gd name="connsiteX26" fmla="*/ 305054 w 5430360"/>
              <a:gd name="connsiteY26" fmla="*/ 2025942 h 2987338"/>
              <a:gd name="connsiteX27" fmla="*/ 609721 w 5430360"/>
              <a:gd name="connsiteY27" fmla="*/ 2132463 h 2987338"/>
              <a:gd name="connsiteX28" fmla="*/ 609721 w 5430360"/>
              <a:gd name="connsiteY28" fmla="*/ 585248 h 2987338"/>
              <a:gd name="connsiteX29" fmla="*/ 1524127 w 5430360"/>
              <a:gd name="connsiteY29" fmla="*/ 265938 h 2987338"/>
              <a:gd name="connsiteX30" fmla="*/ 1524127 w 5430360"/>
              <a:gd name="connsiteY30" fmla="*/ 2451773 h 2987338"/>
              <a:gd name="connsiteX31" fmla="*/ 1828895 w 5430360"/>
              <a:gd name="connsiteY31" fmla="*/ 2557825 h 2987338"/>
              <a:gd name="connsiteX32" fmla="*/ 1828895 w 5430360"/>
              <a:gd name="connsiteY32" fmla="*/ 159239 h 2987338"/>
              <a:gd name="connsiteX33" fmla="*/ 2286102 w 5430360"/>
              <a:gd name="connsiteY33" fmla="*/ 0 h 2987338"/>
              <a:gd name="connsiteX34" fmla="*/ 2743098 w 5430360"/>
              <a:gd name="connsiteY34" fmla="*/ 159239 h 2987338"/>
              <a:gd name="connsiteX35" fmla="*/ 5155769 w 5430360"/>
              <a:gd name="connsiteY35" fmla="*/ 2141487 h 2987338"/>
              <a:gd name="connsiteX36" fmla="*/ 4881271 w 5430360"/>
              <a:gd name="connsiteY36" fmla="*/ 1866691 h 2987338"/>
              <a:gd name="connsiteX37" fmla="*/ 4881271 w 5430360"/>
              <a:gd name="connsiteY37" fmla="*/ 1865332 h 2987338"/>
              <a:gd name="connsiteX38" fmla="*/ 5155769 w 5430360"/>
              <a:gd name="connsiteY38" fmla="*/ 1588789 h 2987338"/>
              <a:gd name="connsiteX39" fmla="*/ 5430361 w 5430360"/>
              <a:gd name="connsiteY39" fmla="*/ 1863560 h 2987338"/>
              <a:gd name="connsiteX40" fmla="*/ 5430361 w 5430360"/>
              <a:gd name="connsiteY40" fmla="*/ 1865325 h 2987338"/>
              <a:gd name="connsiteX41" fmla="*/ 5155769 w 5430360"/>
              <a:gd name="connsiteY41" fmla="*/ 2141487 h 2987338"/>
              <a:gd name="connsiteX42" fmla="*/ 5155769 w 5430360"/>
              <a:gd name="connsiteY42" fmla="*/ 2111312 h 2987338"/>
              <a:gd name="connsiteX43" fmla="*/ 5398726 w 5430360"/>
              <a:gd name="connsiteY43" fmla="*/ 1865332 h 2987338"/>
              <a:gd name="connsiteX44" fmla="*/ 5398726 w 5430360"/>
              <a:gd name="connsiteY44" fmla="*/ 1863567 h 2987338"/>
              <a:gd name="connsiteX45" fmla="*/ 5155769 w 5430360"/>
              <a:gd name="connsiteY45" fmla="*/ 1619060 h 2987338"/>
              <a:gd name="connsiteX46" fmla="*/ 4912913 w 5430360"/>
              <a:gd name="connsiteY46" fmla="*/ 1865332 h 2987338"/>
              <a:gd name="connsiteX47" fmla="*/ 4912913 w 5430360"/>
              <a:gd name="connsiteY47" fmla="*/ 1866691 h 2987338"/>
              <a:gd name="connsiteX48" fmla="*/ 5155769 w 5430360"/>
              <a:gd name="connsiteY48" fmla="*/ 2111312 h 2987338"/>
              <a:gd name="connsiteX49" fmla="*/ 5042161 w 5430360"/>
              <a:gd name="connsiteY49" fmla="*/ 1716748 h 2987338"/>
              <a:gd name="connsiteX50" fmla="*/ 5176298 w 5430360"/>
              <a:gd name="connsiteY50" fmla="*/ 1716748 h 2987338"/>
              <a:gd name="connsiteX51" fmla="*/ 5291538 w 5430360"/>
              <a:gd name="connsiteY51" fmla="*/ 1811681 h 2987338"/>
              <a:gd name="connsiteX52" fmla="*/ 5228362 w 5430360"/>
              <a:gd name="connsiteY52" fmla="*/ 1899907 h 2987338"/>
              <a:gd name="connsiteX53" fmla="*/ 5301012 w 5430360"/>
              <a:gd name="connsiteY53" fmla="*/ 2002390 h 2987338"/>
              <a:gd name="connsiteX54" fmla="*/ 5217408 w 5430360"/>
              <a:gd name="connsiteY54" fmla="*/ 2002390 h 2987338"/>
              <a:gd name="connsiteX55" fmla="*/ 5155762 w 5430360"/>
              <a:gd name="connsiteY55" fmla="*/ 1912519 h 2987338"/>
              <a:gd name="connsiteX56" fmla="*/ 5111515 w 5430360"/>
              <a:gd name="connsiteY56" fmla="*/ 1912519 h 2987338"/>
              <a:gd name="connsiteX57" fmla="*/ 5111515 w 5430360"/>
              <a:gd name="connsiteY57" fmla="*/ 2002390 h 2987338"/>
              <a:gd name="connsiteX58" fmla="*/ 5042161 w 5430360"/>
              <a:gd name="connsiteY58" fmla="*/ 2002390 h 2987338"/>
              <a:gd name="connsiteX59" fmla="*/ 5042161 w 5430360"/>
              <a:gd name="connsiteY59" fmla="*/ 1716748 h 2987338"/>
              <a:gd name="connsiteX60" fmla="*/ 5171605 w 5430360"/>
              <a:gd name="connsiteY60" fmla="*/ 1855750 h 2987338"/>
              <a:gd name="connsiteX61" fmla="*/ 5220653 w 5430360"/>
              <a:gd name="connsiteY61" fmla="*/ 1816189 h 2987338"/>
              <a:gd name="connsiteX62" fmla="*/ 5171605 w 5430360"/>
              <a:gd name="connsiteY62" fmla="*/ 1776819 h 2987338"/>
              <a:gd name="connsiteX63" fmla="*/ 5111522 w 5430360"/>
              <a:gd name="connsiteY63" fmla="*/ 1776819 h 2987338"/>
              <a:gd name="connsiteX64" fmla="*/ 5111522 w 5430360"/>
              <a:gd name="connsiteY64" fmla="*/ 1855756 h 2987338"/>
              <a:gd name="connsiteX65" fmla="*/ 5171605 w 5430360"/>
              <a:gd name="connsiteY65" fmla="*/ 1855756 h 298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30360" h="2987338">
                <a:moveTo>
                  <a:pt x="2743098" y="159239"/>
                </a:moveTo>
                <a:lnTo>
                  <a:pt x="2743098" y="2557831"/>
                </a:lnTo>
                <a:lnTo>
                  <a:pt x="3048063" y="2451780"/>
                </a:lnTo>
                <a:lnTo>
                  <a:pt x="3048063" y="265944"/>
                </a:lnTo>
                <a:lnTo>
                  <a:pt x="3962635" y="585254"/>
                </a:lnTo>
                <a:lnTo>
                  <a:pt x="3962635" y="2132470"/>
                </a:lnTo>
                <a:lnTo>
                  <a:pt x="4267137" y="2025948"/>
                </a:lnTo>
                <a:lnTo>
                  <a:pt x="4267137" y="691496"/>
                </a:lnTo>
                <a:lnTo>
                  <a:pt x="4571969" y="798220"/>
                </a:lnTo>
                <a:lnTo>
                  <a:pt x="4571969" y="2242585"/>
                </a:lnTo>
                <a:lnTo>
                  <a:pt x="3657607" y="2561705"/>
                </a:lnTo>
                <a:lnTo>
                  <a:pt x="3657607" y="801529"/>
                </a:lnTo>
                <a:lnTo>
                  <a:pt x="3353264" y="695268"/>
                </a:lnTo>
                <a:lnTo>
                  <a:pt x="3353264" y="2668219"/>
                </a:lnTo>
                <a:lnTo>
                  <a:pt x="2438432" y="2987339"/>
                </a:lnTo>
                <a:lnTo>
                  <a:pt x="2438432" y="375882"/>
                </a:lnTo>
                <a:lnTo>
                  <a:pt x="2286102" y="322701"/>
                </a:lnTo>
                <a:lnTo>
                  <a:pt x="2133848" y="375882"/>
                </a:lnTo>
                <a:lnTo>
                  <a:pt x="2133848" y="2987339"/>
                </a:lnTo>
                <a:lnTo>
                  <a:pt x="1219441" y="2668219"/>
                </a:lnTo>
                <a:lnTo>
                  <a:pt x="1219441" y="695268"/>
                </a:lnTo>
                <a:lnTo>
                  <a:pt x="914489" y="801529"/>
                </a:lnTo>
                <a:lnTo>
                  <a:pt x="914489" y="2561711"/>
                </a:lnTo>
                <a:lnTo>
                  <a:pt x="0" y="2242585"/>
                </a:lnTo>
                <a:lnTo>
                  <a:pt x="0" y="798220"/>
                </a:lnTo>
                <a:lnTo>
                  <a:pt x="305054" y="691496"/>
                </a:lnTo>
                <a:lnTo>
                  <a:pt x="305054" y="2025942"/>
                </a:lnTo>
                <a:lnTo>
                  <a:pt x="609721" y="2132463"/>
                </a:lnTo>
                <a:lnTo>
                  <a:pt x="609721" y="585248"/>
                </a:lnTo>
                <a:lnTo>
                  <a:pt x="1524127" y="265938"/>
                </a:lnTo>
                <a:lnTo>
                  <a:pt x="1524127" y="2451773"/>
                </a:lnTo>
                <a:lnTo>
                  <a:pt x="1828895" y="2557825"/>
                </a:lnTo>
                <a:lnTo>
                  <a:pt x="1828895" y="159239"/>
                </a:lnTo>
                <a:lnTo>
                  <a:pt x="2286102" y="0"/>
                </a:lnTo>
                <a:lnTo>
                  <a:pt x="2743098" y="159239"/>
                </a:lnTo>
                <a:close/>
                <a:moveTo>
                  <a:pt x="5155769" y="2141487"/>
                </a:moveTo>
                <a:cubicBezTo>
                  <a:pt x="5001044" y="2141487"/>
                  <a:pt x="4881271" y="2016544"/>
                  <a:pt x="4881271" y="1866691"/>
                </a:cubicBezTo>
                <a:lnTo>
                  <a:pt x="4881271" y="1865332"/>
                </a:lnTo>
                <a:cubicBezTo>
                  <a:pt x="4881271" y="1715288"/>
                  <a:pt x="5002702" y="1588789"/>
                  <a:pt x="5155769" y="1588789"/>
                </a:cubicBezTo>
                <a:cubicBezTo>
                  <a:pt x="5310334" y="1588789"/>
                  <a:pt x="5430361" y="1713630"/>
                  <a:pt x="5430361" y="1863560"/>
                </a:cubicBezTo>
                <a:lnTo>
                  <a:pt x="5430361" y="1865325"/>
                </a:lnTo>
                <a:cubicBezTo>
                  <a:pt x="5430361" y="2014893"/>
                  <a:pt x="5308937" y="2141487"/>
                  <a:pt x="5155769" y="2141487"/>
                </a:cubicBezTo>
                <a:moveTo>
                  <a:pt x="5155769" y="2111312"/>
                </a:moveTo>
                <a:cubicBezTo>
                  <a:pt x="5293036" y="2111312"/>
                  <a:pt x="5398726" y="1999164"/>
                  <a:pt x="5398726" y="1865332"/>
                </a:cubicBezTo>
                <a:lnTo>
                  <a:pt x="5398726" y="1863567"/>
                </a:lnTo>
                <a:cubicBezTo>
                  <a:pt x="5398726" y="1729365"/>
                  <a:pt x="5294573" y="1619060"/>
                  <a:pt x="5155769" y="1619060"/>
                </a:cubicBezTo>
                <a:cubicBezTo>
                  <a:pt x="5018437" y="1619060"/>
                  <a:pt x="4912913" y="1731112"/>
                  <a:pt x="4912913" y="1865332"/>
                </a:cubicBezTo>
                <a:lnTo>
                  <a:pt x="4912913" y="1866691"/>
                </a:lnTo>
                <a:cubicBezTo>
                  <a:pt x="4912913" y="2001012"/>
                  <a:pt x="5017040" y="2111312"/>
                  <a:pt x="5155769" y="2111312"/>
                </a:cubicBezTo>
                <a:moveTo>
                  <a:pt x="5042161" y="1716748"/>
                </a:moveTo>
                <a:lnTo>
                  <a:pt x="5176298" y="1716748"/>
                </a:lnTo>
                <a:cubicBezTo>
                  <a:pt x="5242433" y="1716748"/>
                  <a:pt x="5291538" y="1747031"/>
                  <a:pt x="5291538" y="1811681"/>
                </a:cubicBezTo>
                <a:cubicBezTo>
                  <a:pt x="5291538" y="1857407"/>
                  <a:pt x="5266347" y="1887220"/>
                  <a:pt x="5228362" y="1899907"/>
                </a:cubicBezTo>
                <a:lnTo>
                  <a:pt x="5301012" y="2002390"/>
                </a:lnTo>
                <a:lnTo>
                  <a:pt x="5217408" y="2002390"/>
                </a:lnTo>
                <a:lnTo>
                  <a:pt x="5155762" y="1912519"/>
                </a:lnTo>
                <a:lnTo>
                  <a:pt x="5111515" y="1912519"/>
                </a:lnTo>
                <a:lnTo>
                  <a:pt x="5111515" y="2002390"/>
                </a:lnTo>
                <a:lnTo>
                  <a:pt x="5042161" y="2002390"/>
                </a:lnTo>
                <a:lnTo>
                  <a:pt x="5042161" y="1716748"/>
                </a:lnTo>
                <a:close/>
                <a:moveTo>
                  <a:pt x="5171605" y="1855750"/>
                </a:moveTo>
                <a:cubicBezTo>
                  <a:pt x="5203241" y="1855750"/>
                  <a:pt x="5220653" y="1839932"/>
                  <a:pt x="5220653" y="1816189"/>
                </a:cubicBezTo>
                <a:cubicBezTo>
                  <a:pt x="5220653" y="1791176"/>
                  <a:pt x="5201419" y="1776819"/>
                  <a:pt x="5171605" y="1776819"/>
                </a:cubicBezTo>
                <a:lnTo>
                  <a:pt x="5111522" y="1776819"/>
                </a:lnTo>
                <a:lnTo>
                  <a:pt x="5111522" y="1855756"/>
                </a:lnTo>
                <a:lnTo>
                  <a:pt x="5171605" y="1855756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C7BEEE7-B0DA-86C3-03EA-0897A1C2F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5852C-3942-59EE-CEDC-3AD4BE452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 Equinix,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30709-14D2-E13B-15FA-24729114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A89D12-4F33-44AF-85FC-689FEAF79A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4C7E696-55AE-753B-B67B-4495AF34B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451537"/>
            <a:ext cx="8601710" cy="9248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text, 30pt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F7E83-85AE-A2C7-FF70-AB38CC342A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8640" y="1466850"/>
            <a:ext cx="2487168" cy="470535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level, bold 14pt no bullet</a:t>
            </a:r>
          </a:p>
          <a:p>
            <a:pPr lvl="1"/>
            <a:r>
              <a:rPr lang="en-US"/>
              <a:t>Second level, reg 14pt no bullet</a:t>
            </a:r>
          </a:p>
          <a:p>
            <a:pPr lvl="2"/>
            <a:r>
              <a:rPr lang="en-US"/>
              <a:t>Third level, reg 12pt first bullet</a:t>
            </a:r>
          </a:p>
          <a:p>
            <a:pPr lvl="3"/>
            <a:r>
              <a:rPr lang="en-US"/>
              <a:t>Fourth level, reg 11pt second bullet</a:t>
            </a:r>
          </a:p>
          <a:p>
            <a:pPr lvl="4"/>
            <a:r>
              <a:rPr lang="en-US"/>
              <a:t>Fifth level, reg 11pt third bullet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CF5B5-6B11-3FC8-58BA-4C3A8A87E3E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5825" y="1466850"/>
            <a:ext cx="2482849" cy="470535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level, bold 14pt no bullet</a:t>
            </a:r>
          </a:p>
          <a:p>
            <a:pPr lvl="1"/>
            <a:r>
              <a:rPr lang="en-US"/>
              <a:t>Second level, reg 14pt no bullet</a:t>
            </a:r>
          </a:p>
          <a:p>
            <a:pPr lvl="2"/>
            <a:r>
              <a:rPr lang="en-US"/>
              <a:t>Third level, reg 12pt first bullet</a:t>
            </a:r>
          </a:p>
          <a:p>
            <a:pPr lvl="3"/>
            <a:r>
              <a:rPr lang="en-US"/>
              <a:t>Fourth level, reg 11pt second bullet</a:t>
            </a:r>
          </a:p>
          <a:p>
            <a:pPr lvl="4"/>
            <a:r>
              <a:rPr lang="en-US"/>
              <a:t>Fifth level, reg 11pt third bullet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0E9EB88-7561-8DCD-FB86-DFACFEC5688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89674" y="1466850"/>
            <a:ext cx="2490788" cy="470535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level, bold 14pt no bullet</a:t>
            </a:r>
          </a:p>
          <a:p>
            <a:pPr lvl="1"/>
            <a:r>
              <a:rPr lang="en-US"/>
              <a:t>Second level, reg 14pt no bullet</a:t>
            </a:r>
          </a:p>
          <a:p>
            <a:pPr lvl="2"/>
            <a:r>
              <a:rPr lang="en-US"/>
              <a:t>Third level, reg 12pt first bullet</a:t>
            </a:r>
          </a:p>
          <a:p>
            <a:pPr lvl="3"/>
            <a:r>
              <a:rPr lang="en-US"/>
              <a:t>Fourth level, reg 11pt second bullet</a:t>
            </a:r>
          </a:p>
          <a:p>
            <a:pPr lvl="4"/>
            <a:r>
              <a:rPr lang="en-US"/>
              <a:t>Fifth level, reg 11pt third bullet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B679DBA-BD63-0ABD-A459-620B5C7D4C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9150350" y="1466850"/>
            <a:ext cx="2490788" cy="470535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level, bold 14pt no bullet</a:t>
            </a:r>
          </a:p>
          <a:p>
            <a:pPr lvl="1"/>
            <a:r>
              <a:rPr lang="en-US"/>
              <a:t>Second level, reg 14pt no bullet</a:t>
            </a:r>
          </a:p>
          <a:p>
            <a:pPr lvl="2"/>
            <a:r>
              <a:rPr lang="en-US"/>
              <a:t>Third level, reg 12pt first bullet</a:t>
            </a:r>
          </a:p>
          <a:p>
            <a:pPr lvl="3"/>
            <a:r>
              <a:rPr lang="en-US"/>
              <a:t>Fourth level, reg 11pt second bullet</a:t>
            </a:r>
          </a:p>
          <a:p>
            <a:pPr lvl="4"/>
            <a:r>
              <a:rPr lang="en-US"/>
              <a:t>Fifth level, reg 11pt third bullet</a:t>
            </a:r>
          </a:p>
        </p:txBody>
      </p:sp>
    </p:spTree>
    <p:extLst>
      <p:ext uri="{BB962C8B-B14F-4D97-AF65-F5344CB8AC3E}">
        <p14:creationId xmlns:p14="http://schemas.microsoft.com/office/powerpoint/2010/main" val="4120813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FB82-33FE-FAE0-42EA-5A069CD64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FBA5B-398F-E02C-F121-1E39E6B27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07E2C-ABED-A310-E66D-D1BEBD11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965B34B-B7F6-A967-63FC-D9BEC92505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451537"/>
            <a:ext cx="4892040" cy="924831"/>
          </a:xfrm>
        </p:spPr>
        <p:txBody>
          <a:bodyPr/>
          <a:lstStyle/>
          <a:p>
            <a:r>
              <a:rPr lang="en-US"/>
              <a:t>Title text, 30pt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26527B4-E1F7-6F7C-ADE4-DB69DE4426F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52450" y="1466850"/>
            <a:ext cx="4892040" cy="4705350"/>
          </a:xfrm>
        </p:spPr>
        <p:txBody>
          <a:bodyPr/>
          <a:lstStyle/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56CB3AB-DA37-DA79-E81B-A10E494A1C9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1" y="547688"/>
            <a:ext cx="5545138" cy="5624512"/>
          </a:xfrm>
        </p:spPr>
        <p:txBody>
          <a:bodyPr lIns="182880" tIns="18288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326326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FB82-33FE-FAE0-42EA-5A069CD64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0A5D-9DB8-EE15-8E40-3BF0B1E4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281738" y="6492875"/>
            <a:ext cx="463600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07E2C-ABED-A310-E66D-D1BEBD11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0D7C92-132D-9C04-C067-86FD3F86E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50685" y="451537"/>
            <a:ext cx="4892040" cy="924831"/>
          </a:xfrm>
        </p:spPr>
        <p:txBody>
          <a:bodyPr/>
          <a:lstStyle/>
          <a:p>
            <a:r>
              <a:rPr lang="en-US"/>
              <a:t>Title text, 30pt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FE8269-3562-36DE-D5F5-9B155D13C8F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50685" y="1466850"/>
            <a:ext cx="4892040" cy="4705350"/>
          </a:xfrm>
        </p:spPr>
        <p:txBody>
          <a:bodyPr/>
          <a:lstStyle/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6BA82AF1-F0ED-959E-C03E-C246DA554A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2450" y="547688"/>
            <a:ext cx="5543550" cy="5624512"/>
          </a:xfrm>
        </p:spPr>
        <p:txBody>
          <a:bodyPr lIns="182880" tIns="182880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6326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lef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FB82-33FE-FAE0-42EA-5A069CD64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89770-8D69-D846-86FA-9FDE970AD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07E2C-ABED-A310-E66D-D1BEBD11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280038-52BA-5FF2-E3BA-2611E2D2C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930348"/>
            <a:ext cx="5547360" cy="5241851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Title text, 48pt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217EF-03EF-4D4C-F0A7-C31CEA9AC2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51320" y="1031358"/>
            <a:ext cx="4892040" cy="5140842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Bef>
                <a:spcPts val="1200"/>
              </a:spcBef>
              <a:buFont typeface="Arial" panose="020B0604020202020204" pitchFamily="34" charset="0"/>
              <a:buNone/>
              <a:defRPr sz="1600"/>
            </a:lvl2pPr>
            <a:lvl3pPr marL="182880" indent="-182563">
              <a:spcBef>
                <a:spcPts val="900"/>
              </a:spcBef>
              <a:defRPr sz="1400"/>
            </a:lvl3pPr>
            <a:lvl4pPr marL="365760" indent="-182880">
              <a:spcBef>
                <a:spcPts val="900"/>
              </a:spcBef>
              <a:buFont typeface="Arial" panose="020B0604020202020204" pitchFamily="34" charset="0"/>
              <a:buChar char="–"/>
              <a:defRPr/>
            </a:lvl4pPr>
            <a:lvl5pPr marL="548640">
              <a:spcBef>
                <a:spcPts val="900"/>
              </a:spcBef>
              <a:defRPr/>
            </a:lvl5pPr>
          </a:lstStyle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</p:spTree>
    <p:extLst>
      <p:ext uri="{BB962C8B-B14F-4D97-AF65-F5344CB8AC3E}">
        <p14:creationId xmlns:p14="http://schemas.microsoft.com/office/powerpoint/2010/main" val="2916859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308B61-F878-C9AF-8422-FBDD35F26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0"/>
            <a:ext cx="12192000" cy="68572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6BB23-1A82-4374-D1F6-E83A3FF4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4F608-30BB-D0EA-C1E6-8C63FFBBF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3039" y="730250"/>
            <a:ext cx="7687311" cy="2909887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/>
              <a:t>Divider title style, Bold 48pt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CEC2F-A7B2-BAEF-3C35-77D27323E7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63038" y="3749040"/>
            <a:ext cx="6368100" cy="155448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supporting text, Reg 16pt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391EEB-F245-D311-DDBC-CE3454516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5CDE4-61F3-186D-CB6A-813065F3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4" name="fortress_red_logo">
            <a:extLst>
              <a:ext uri="{FF2B5EF4-FFF2-40B4-BE49-F238E27FC236}">
                <a16:creationId xmlns:a16="http://schemas.microsoft.com/office/drawing/2014/main" id="{B1836C45-0520-FDA8-0380-04C6396C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279660" y="6432345"/>
            <a:ext cx="429768" cy="236423"/>
          </a:xfrm>
          <a:custGeom>
            <a:avLst/>
            <a:gdLst>
              <a:gd name="connsiteX0" fmla="*/ 2743098 w 5430360"/>
              <a:gd name="connsiteY0" fmla="*/ 159239 h 2987338"/>
              <a:gd name="connsiteX1" fmla="*/ 2743098 w 5430360"/>
              <a:gd name="connsiteY1" fmla="*/ 2557831 h 2987338"/>
              <a:gd name="connsiteX2" fmla="*/ 3048063 w 5430360"/>
              <a:gd name="connsiteY2" fmla="*/ 2451780 h 2987338"/>
              <a:gd name="connsiteX3" fmla="*/ 3048063 w 5430360"/>
              <a:gd name="connsiteY3" fmla="*/ 265944 h 2987338"/>
              <a:gd name="connsiteX4" fmla="*/ 3962635 w 5430360"/>
              <a:gd name="connsiteY4" fmla="*/ 585254 h 2987338"/>
              <a:gd name="connsiteX5" fmla="*/ 3962635 w 5430360"/>
              <a:gd name="connsiteY5" fmla="*/ 2132470 h 2987338"/>
              <a:gd name="connsiteX6" fmla="*/ 4267137 w 5430360"/>
              <a:gd name="connsiteY6" fmla="*/ 2025948 h 2987338"/>
              <a:gd name="connsiteX7" fmla="*/ 4267137 w 5430360"/>
              <a:gd name="connsiteY7" fmla="*/ 691496 h 2987338"/>
              <a:gd name="connsiteX8" fmla="*/ 4571969 w 5430360"/>
              <a:gd name="connsiteY8" fmla="*/ 798220 h 2987338"/>
              <a:gd name="connsiteX9" fmla="*/ 4571969 w 5430360"/>
              <a:gd name="connsiteY9" fmla="*/ 2242585 h 2987338"/>
              <a:gd name="connsiteX10" fmla="*/ 3657607 w 5430360"/>
              <a:gd name="connsiteY10" fmla="*/ 2561705 h 2987338"/>
              <a:gd name="connsiteX11" fmla="*/ 3657607 w 5430360"/>
              <a:gd name="connsiteY11" fmla="*/ 801529 h 2987338"/>
              <a:gd name="connsiteX12" fmla="*/ 3353264 w 5430360"/>
              <a:gd name="connsiteY12" fmla="*/ 695268 h 2987338"/>
              <a:gd name="connsiteX13" fmla="*/ 3353264 w 5430360"/>
              <a:gd name="connsiteY13" fmla="*/ 2668219 h 2987338"/>
              <a:gd name="connsiteX14" fmla="*/ 2438432 w 5430360"/>
              <a:gd name="connsiteY14" fmla="*/ 2987339 h 2987338"/>
              <a:gd name="connsiteX15" fmla="*/ 2438432 w 5430360"/>
              <a:gd name="connsiteY15" fmla="*/ 375882 h 2987338"/>
              <a:gd name="connsiteX16" fmla="*/ 2286102 w 5430360"/>
              <a:gd name="connsiteY16" fmla="*/ 322701 h 2987338"/>
              <a:gd name="connsiteX17" fmla="*/ 2133848 w 5430360"/>
              <a:gd name="connsiteY17" fmla="*/ 375882 h 2987338"/>
              <a:gd name="connsiteX18" fmla="*/ 2133848 w 5430360"/>
              <a:gd name="connsiteY18" fmla="*/ 2987339 h 2987338"/>
              <a:gd name="connsiteX19" fmla="*/ 1219441 w 5430360"/>
              <a:gd name="connsiteY19" fmla="*/ 2668219 h 2987338"/>
              <a:gd name="connsiteX20" fmla="*/ 1219441 w 5430360"/>
              <a:gd name="connsiteY20" fmla="*/ 695268 h 2987338"/>
              <a:gd name="connsiteX21" fmla="*/ 914489 w 5430360"/>
              <a:gd name="connsiteY21" fmla="*/ 801529 h 2987338"/>
              <a:gd name="connsiteX22" fmla="*/ 914489 w 5430360"/>
              <a:gd name="connsiteY22" fmla="*/ 2561711 h 2987338"/>
              <a:gd name="connsiteX23" fmla="*/ 0 w 5430360"/>
              <a:gd name="connsiteY23" fmla="*/ 2242585 h 2987338"/>
              <a:gd name="connsiteX24" fmla="*/ 0 w 5430360"/>
              <a:gd name="connsiteY24" fmla="*/ 798220 h 2987338"/>
              <a:gd name="connsiteX25" fmla="*/ 305054 w 5430360"/>
              <a:gd name="connsiteY25" fmla="*/ 691496 h 2987338"/>
              <a:gd name="connsiteX26" fmla="*/ 305054 w 5430360"/>
              <a:gd name="connsiteY26" fmla="*/ 2025942 h 2987338"/>
              <a:gd name="connsiteX27" fmla="*/ 609721 w 5430360"/>
              <a:gd name="connsiteY27" fmla="*/ 2132463 h 2987338"/>
              <a:gd name="connsiteX28" fmla="*/ 609721 w 5430360"/>
              <a:gd name="connsiteY28" fmla="*/ 585248 h 2987338"/>
              <a:gd name="connsiteX29" fmla="*/ 1524127 w 5430360"/>
              <a:gd name="connsiteY29" fmla="*/ 265938 h 2987338"/>
              <a:gd name="connsiteX30" fmla="*/ 1524127 w 5430360"/>
              <a:gd name="connsiteY30" fmla="*/ 2451773 h 2987338"/>
              <a:gd name="connsiteX31" fmla="*/ 1828895 w 5430360"/>
              <a:gd name="connsiteY31" fmla="*/ 2557825 h 2987338"/>
              <a:gd name="connsiteX32" fmla="*/ 1828895 w 5430360"/>
              <a:gd name="connsiteY32" fmla="*/ 159239 h 2987338"/>
              <a:gd name="connsiteX33" fmla="*/ 2286102 w 5430360"/>
              <a:gd name="connsiteY33" fmla="*/ 0 h 2987338"/>
              <a:gd name="connsiteX34" fmla="*/ 2743098 w 5430360"/>
              <a:gd name="connsiteY34" fmla="*/ 159239 h 2987338"/>
              <a:gd name="connsiteX35" fmla="*/ 5155769 w 5430360"/>
              <a:gd name="connsiteY35" fmla="*/ 2141487 h 2987338"/>
              <a:gd name="connsiteX36" fmla="*/ 4881271 w 5430360"/>
              <a:gd name="connsiteY36" fmla="*/ 1866691 h 2987338"/>
              <a:gd name="connsiteX37" fmla="*/ 4881271 w 5430360"/>
              <a:gd name="connsiteY37" fmla="*/ 1865332 h 2987338"/>
              <a:gd name="connsiteX38" fmla="*/ 5155769 w 5430360"/>
              <a:gd name="connsiteY38" fmla="*/ 1588789 h 2987338"/>
              <a:gd name="connsiteX39" fmla="*/ 5430361 w 5430360"/>
              <a:gd name="connsiteY39" fmla="*/ 1863560 h 2987338"/>
              <a:gd name="connsiteX40" fmla="*/ 5430361 w 5430360"/>
              <a:gd name="connsiteY40" fmla="*/ 1865325 h 2987338"/>
              <a:gd name="connsiteX41" fmla="*/ 5155769 w 5430360"/>
              <a:gd name="connsiteY41" fmla="*/ 2141487 h 2987338"/>
              <a:gd name="connsiteX42" fmla="*/ 5155769 w 5430360"/>
              <a:gd name="connsiteY42" fmla="*/ 2111312 h 2987338"/>
              <a:gd name="connsiteX43" fmla="*/ 5398726 w 5430360"/>
              <a:gd name="connsiteY43" fmla="*/ 1865332 h 2987338"/>
              <a:gd name="connsiteX44" fmla="*/ 5398726 w 5430360"/>
              <a:gd name="connsiteY44" fmla="*/ 1863567 h 2987338"/>
              <a:gd name="connsiteX45" fmla="*/ 5155769 w 5430360"/>
              <a:gd name="connsiteY45" fmla="*/ 1619060 h 2987338"/>
              <a:gd name="connsiteX46" fmla="*/ 4912913 w 5430360"/>
              <a:gd name="connsiteY46" fmla="*/ 1865332 h 2987338"/>
              <a:gd name="connsiteX47" fmla="*/ 4912913 w 5430360"/>
              <a:gd name="connsiteY47" fmla="*/ 1866691 h 2987338"/>
              <a:gd name="connsiteX48" fmla="*/ 5155769 w 5430360"/>
              <a:gd name="connsiteY48" fmla="*/ 2111312 h 2987338"/>
              <a:gd name="connsiteX49" fmla="*/ 5042161 w 5430360"/>
              <a:gd name="connsiteY49" fmla="*/ 1716748 h 2987338"/>
              <a:gd name="connsiteX50" fmla="*/ 5176298 w 5430360"/>
              <a:gd name="connsiteY50" fmla="*/ 1716748 h 2987338"/>
              <a:gd name="connsiteX51" fmla="*/ 5291538 w 5430360"/>
              <a:gd name="connsiteY51" fmla="*/ 1811681 h 2987338"/>
              <a:gd name="connsiteX52" fmla="*/ 5228362 w 5430360"/>
              <a:gd name="connsiteY52" fmla="*/ 1899907 h 2987338"/>
              <a:gd name="connsiteX53" fmla="*/ 5301012 w 5430360"/>
              <a:gd name="connsiteY53" fmla="*/ 2002390 h 2987338"/>
              <a:gd name="connsiteX54" fmla="*/ 5217408 w 5430360"/>
              <a:gd name="connsiteY54" fmla="*/ 2002390 h 2987338"/>
              <a:gd name="connsiteX55" fmla="*/ 5155762 w 5430360"/>
              <a:gd name="connsiteY55" fmla="*/ 1912519 h 2987338"/>
              <a:gd name="connsiteX56" fmla="*/ 5111515 w 5430360"/>
              <a:gd name="connsiteY56" fmla="*/ 1912519 h 2987338"/>
              <a:gd name="connsiteX57" fmla="*/ 5111515 w 5430360"/>
              <a:gd name="connsiteY57" fmla="*/ 2002390 h 2987338"/>
              <a:gd name="connsiteX58" fmla="*/ 5042161 w 5430360"/>
              <a:gd name="connsiteY58" fmla="*/ 2002390 h 2987338"/>
              <a:gd name="connsiteX59" fmla="*/ 5042161 w 5430360"/>
              <a:gd name="connsiteY59" fmla="*/ 1716748 h 2987338"/>
              <a:gd name="connsiteX60" fmla="*/ 5171605 w 5430360"/>
              <a:gd name="connsiteY60" fmla="*/ 1855750 h 2987338"/>
              <a:gd name="connsiteX61" fmla="*/ 5220653 w 5430360"/>
              <a:gd name="connsiteY61" fmla="*/ 1816189 h 2987338"/>
              <a:gd name="connsiteX62" fmla="*/ 5171605 w 5430360"/>
              <a:gd name="connsiteY62" fmla="*/ 1776819 h 2987338"/>
              <a:gd name="connsiteX63" fmla="*/ 5111522 w 5430360"/>
              <a:gd name="connsiteY63" fmla="*/ 1776819 h 2987338"/>
              <a:gd name="connsiteX64" fmla="*/ 5111522 w 5430360"/>
              <a:gd name="connsiteY64" fmla="*/ 1855756 h 2987338"/>
              <a:gd name="connsiteX65" fmla="*/ 5171605 w 5430360"/>
              <a:gd name="connsiteY65" fmla="*/ 1855756 h 298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30360" h="2987338">
                <a:moveTo>
                  <a:pt x="2743098" y="159239"/>
                </a:moveTo>
                <a:lnTo>
                  <a:pt x="2743098" y="2557831"/>
                </a:lnTo>
                <a:lnTo>
                  <a:pt x="3048063" y="2451780"/>
                </a:lnTo>
                <a:lnTo>
                  <a:pt x="3048063" y="265944"/>
                </a:lnTo>
                <a:lnTo>
                  <a:pt x="3962635" y="585254"/>
                </a:lnTo>
                <a:lnTo>
                  <a:pt x="3962635" y="2132470"/>
                </a:lnTo>
                <a:lnTo>
                  <a:pt x="4267137" y="2025948"/>
                </a:lnTo>
                <a:lnTo>
                  <a:pt x="4267137" y="691496"/>
                </a:lnTo>
                <a:lnTo>
                  <a:pt x="4571969" y="798220"/>
                </a:lnTo>
                <a:lnTo>
                  <a:pt x="4571969" y="2242585"/>
                </a:lnTo>
                <a:lnTo>
                  <a:pt x="3657607" y="2561705"/>
                </a:lnTo>
                <a:lnTo>
                  <a:pt x="3657607" y="801529"/>
                </a:lnTo>
                <a:lnTo>
                  <a:pt x="3353264" y="695268"/>
                </a:lnTo>
                <a:lnTo>
                  <a:pt x="3353264" y="2668219"/>
                </a:lnTo>
                <a:lnTo>
                  <a:pt x="2438432" y="2987339"/>
                </a:lnTo>
                <a:lnTo>
                  <a:pt x="2438432" y="375882"/>
                </a:lnTo>
                <a:lnTo>
                  <a:pt x="2286102" y="322701"/>
                </a:lnTo>
                <a:lnTo>
                  <a:pt x="2133848" y="375882"/>
                </a:lnTo>
                <a:lnTo>
                  <a:pt x="2133848" y="2987339"/>
                </a:lnTo>
                <a:lnTo>
                  <a:pt x="1219441" y="2668219"/>
                </a:lnTo>
                <a:lnTo>
                  <a:pt x="1219441" y="695268"/>
                </a:lnTo>
                <a:lnTo>
                  <a:pt x="914489" y="801529"/>
                </a:lnTo>
                <a:lnTo>
                  <a:pt x="914489" y="2561711"/>
                </a:lnTo>
                <a:lnTo>
                  <a:pt x="0" y="2242585"/>
                </a:lnTo>
                <a:lnTo>
                  <a:pt x="0" y="798220"/>
                </a:lnTo>
                <a:lnTo>
                  <a:pt x="305054" y="691496"/>
                </a:lnTo>
                <a:lnTo>
                  <a:pt x="305054" y="2025942"/>
                </a:lnTo>
                <a:lnTo>
                  <a:pt x="609721" y="2132463"/>
                </a:lnTo>
                <a:lnTo>
                  <a:pt x="609721" y="585248"/>
                </a:lnTo>
                <a:lnTo>
                  <a:pt x="1524127" y="265938"/>
                </a:lnTo>
                <a:lnTo>
                  <a:pt x="1524127" y="2451773"/>
                </a:lnTo>
                <a:lnTo>
                  <a:pt x="1828895" y="2557825"/>
                </a:lnTo>
                <a:lnTo>
                  <a:pt x="1828895" y="159239"/>
                </a:lnTo>
                <a:lnTo>
                  <a:pt x="2286102" y="0"/>
                </a:lnTo>
                <a:lnTo>
                  <a:pt x="2743098" y="159239"/>
                </a:lnTo>
                <a:close/>
                <a:moveTo>
                  <a:pt x="5155769" y="2141487"/>
                </a:moveTo>
                <a:cubicBezTo>
                  <a:pt x="5001044" y="2141487"/>
                  <a:pt x="4881271" y="2016544"/>
                  <a:pt x="4881271" y="1866691"/>
                </a:cubicBezTo>
                <a:lnTo>
                  <a:pt x="4881271" y="1865332"/>
                </a:lnTo>
                <a:cubicBezTo>
                  <a:pt x="4881271" y="1715288"/>
                  <a:pt x="5002702" y="1588789"/>
                  <a:pt x="5155769" y="1588789"/>
                </a:cubicBezTo>
                <a:cubicBezTo>
                  <a:pt x="5310334" y="1588789"/>
                  <a:pt x="5430361" y="1713630"/>
                  <a:pt x="5430361" y="1863560"/>
                </a:cubicBezTo>
                <a:lnTo>
                  <a:pt x="5430361" y="1865325"/>
                </a:lnTo>
                <a:cubicBezTo>
                  <a:pt x="5430361" y="2014893"/>
                  <a:pt x="5308937" y="2141487"/>
                  <a:pt x="5155769" y="2141487"/>
                </a:cubicBezTo>
                <a:moveTo>
                  <a:pt x="5155769" y="2111312"/>
                </a:moveTo>
                <a:cubicBezTo>
                  <a:pt x="5293036" y="2111312"/>
                  <a:pt x="5398726" y="1999164"/>
                  <a:pt x="5398726" y="1865332"/>
                </a:cubicBezTo>
                <a:lnTo>
                  <a:pt x="5398726" y="1863567"/>
                </a:lnTo>
                <a:cubicBezTo>
                  <a:pt x="5398726" y="1729365"/>
                  <a:pt x="5294573" y="1619060"/>
                  <a:pt x="5155769" y="1619060"/>
                </a:cubicBezTo>
                <a:cubicBezTo>
                  <a:pt x="5018437" y="1619060"/>
                  <a:pt x="4912913" y="1731112"/>
                  <a:pt x="4912913" y="1865332"/>
                </a:cubicBezTo>
                <a:lnTo>
                  <a:pt x="4912913" y="1866691"/>
                </a:lnTo>
                <a:cubicBezTo>
                  <a:pt x="4912913" y="2001012"/>
                  <a:pt x="5017040" y="2111312"/>
                  <a:pt x="5155769" y="2111312"/>
                </a:cubicBezTo>
                <a:moveTo>
                  <a:pt x="5042161" y="1716748"/>
                </a:moveTo>
                <a:lnTo>
                  <a:pt x="5176298" y="1716748"/>
                </a:lnTo>
                <a:cubicBezTo>
                  <a:pt x="5242433" y="1716748"/>
                  <a:pt x="5291538" y="1747031"/>
                  <a:pt x="5291538" y="1811681"/>
                </a:cubicBezTo>
                <a:cubicBezTo>
                  <a:pt x="5291538" y="1857407"/>
                  <a:pt x="5266347" y="1887220"/>
                  <a:pt x="5228362" y="1899907"/>
                </a:cubicBezTo>
                <a:lnTo>
                  <a:pt x="5301012" y="2002390"/>
                </a:lnTo>
                <a:lnTo>
                  <a:pt x="5217408" y="2002390"/>
                </a:lnTo>
                <a:lnTo>
                  <a:pt x="5155762" y="1912519"/>
                </a:lnTo>
                <a:lnTo>
                  <a:pt x="5111515" y="1912519"/>
                </a:lnTo>
                <a:lnTo>
                  <a:pt x="5111515" y="2002390"/>
                </a:lnTo>
                <a:lnTo>
                  <a:pt x="5042161" y="2002390"/>
                </a:lnTo>
                <a:lnTo>
                  <a:pt x="5042161" y="1716748"/>
                </a:lnTo>
                <a:close/>
                <a:moveTo>
                  <a:pt x="5171605" y="1855750"/>
                </a:moveTo>
                <a:cubicBezTo>
                  <a:pt x="5203241" y="1855750"/>
                  <a:pt x="5220653" y="1839932"/>
                  <a:pt x="5220653" y="1816189"/>
                </a:cubicBezTo>
                <a:cubicBezTo>
                  <a:pt x="5220653" y="1791176"/>
                  <a:pt x="5201419" y="1776819"/>
                  <a:pt x="5171605" y="1776819"/>
                </a:cubicBezTo>
                <a:lnTo>
                  <a:pt x="5111522" y="1776819"/>
                </a:lnTo>
                <a:lnTo>
                  <a:pt x="5111522" y="1855756"/>
                </a:lnTo>
                <a:lnTo>
                  <a:pt x="5171605" y="1855756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00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left + image [Dk]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79D02C-01AB-C277-97B9-68A9098A0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hidden"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FB82-33FE-FAE0-42EA-5A069CD64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 Equinix, Inc.</a:t>
            </a:r>
          </a:p>
        </p:txBody>
      </p:sp>
      <p:sp>
        <p:nvSpPr>
          <p:cNvPr id="9" name="fortress_red_logo">
            <a:extLst>
              <a:ext uri="{FF2B5EF4-FFF2-40B4-BE49-F238E27FC236}">
                <a16:creationId xmlns:a16="http://schemas.microsoft.com/office/drawing/2014/main" id="{E0E41B51-33D8-A036-7003-78F2C51D8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279660" y="6432345"/>
            <a:ext cx="429768" cy="236423"/>
          </a:xfrm>
          <a:custGeom>
            <a:avLst/>
            <a:gdLst>
              <a:gd name="connsiteX0" fmla="*/ 2743098 w 5430360"/>
              <a:gd name="connsiteY0" fmla="*/ 159239 h 2987338"/>
              <a:gd name="connsiteX1" fmla="*/ 2743098 w 5430360"/>
              <a:gd name="connsiteY1" fmla="*/ 2557831 h 2987338"/>
              <a:gd name="connsiteX2" fmla="*/ 3048063 w 5430360"/>
              <a:gd name="connsiteY2" fmla="*/ 2451780 h 2987338"/>
              <a:gd name="connsiteX3" fmla="*/ 3048063 w 5430360"/>
              <a:gd name="connsiteY3" fmla="*/ 265944 h 2987338"/>
              <a:gd name="connsiteX4" fmla="*/ 3962635 w 5430360"/>
              <a:gd name="connsiteY4" fmla="*/ 585254 h 2987338"/>
              <a:gd name="connsiteX5" fmla="*/ 3962635 w 5430360"/>
              <a:gd name="connsiteY5" fmla="*/ 2132470 h 2987338"/>
              <a:gd name="connsiteX6" fmla="*/ 4267137 w 5430360"/>
              <a:gd name="connsiteY6" fmla="*/ 2025948 h 2987338"/>
              <a:gd name="connsiteX7" fmla="*/ 4267137 w 5430360"/>
              <a:gd name="connsiteY7" fmla="*/ 691496 h 2987338"/>
              <a:gd name="connsiteX8" fmla="*/ 4571969 w 5430360"/>
              <a:gd name="connsiteY8" fmla="*/ 798220 h 2987338"/>
              <a:gd name="connsiteX9" fmla="*/ 4571969 w 5430360"/>
              <a:gd name="connsiteY9" fmla="*/ 2242585 h 2987338"/>
              <a:gd name="connsiteX10" fmla="*/ 3657607 w 5430360"/>
              <a:gd name="connsiteY10" fmla="*/ 2561705 h 2987338"/>
              <a:gd name="connsiteX11" fmla="*/ 3657607 w 5430360"/>
              <a:gd name="connsiteY11" fmla="*/ 801529 h 2987338"/>
              <a:gd name="connsiteX12" fmla="*/ 3353264 w 5430360"/>
              <a:gd name="connsiteY12" fmla="*/ 695268 h 2987338"/>
              <a:gd name="connsiteX13" fmla="*/ 3353264 w 5430360"/>
              <a:gd name="connsiteY13" fmla="*/ 2668219 h 2987338"/>
              <a:gd name="connsiteX14" fmla="*/ 2438432 w 5430360"/>
              <a:gd name="connsiteY14" fmla="*/ 2987339 h 2987338"/>
              <a:gd name="connsiteX15" fmla="*/ 2438432 w 5430360"/>
              <a:gd name="connsiteY15" fmla="*/ 375882 h 2987338"/>
              <a:gd name="connsiteX16" fmla="*/ 2286102 w 5430360"/>
              <a:gd name="connsiteY16" fmla="*/ 322701 h 2987338"/>
              <a:gd name="connsiteX17" fmla="*/ 2133848 w 5430360"/>
              <a:gd name="connsiteY17" fmla="*/ 375882 h 2987338"/>
              <a:gd name="connsiteX18" fmla="*/ 2133848 w 5430360"/>
              <a:gd name="connsiteY18" fmla="*/ 2987339 h 2987338"/>
              <a:gd name="connsiteX19" fmla="*/ 1219441 w 5430360"/>
              <a:gd name="connsiteY19" fmla="*/ 2668219 h 2987338"/>
              <a:gd name="connsiteX20" fmla="*/ 1219441 w 5430360"/>
              <a:gd name="connsiteY20" fmla="*/ 695268 h 2987338"/>
              <a:gd name="connsiteX21" fmla="*/ 914489 w 5430360"/>
              <a:gd name="connsiteY21" fmla="*/ 801529 h 2987338"/>
              <a:gd name="connsiteX22" fmla="*/ 914489 w 5430360"/>
              <a:gd name="connsiteY22" fmla="*/ 2561711 h 2987338"/>
              <a:gd name="connsiteX23" fmla="*/ 0 w 5430360"/>
              <a:gd name="connsiteY23" fmla="*/ 2242585 h 2987338"/>
              <a:gd name="connsiteX24" fmla="*/ 0 w 5430360"/>
              <a:gd name="connsiteY24" fmla="*/ 798220 h 2987338"/>
              <a:gd name="connsiteX25" fmla="*/ 305054 w 5430360"/>
              <a:gd name="connsiteY25" fmla="*/ 691496 h 2987338"/>
              <a:gd name="connsiteX26" fmla="*/ 305054 w 5430360"/>
              <a:gd name="connsiteY26" fmla="*/ 2025942 h 2987338"/>
              <a:gd name="connsiteX27" fmla="*/ 609721 w 5430360"/>
              <a:gd name="connsiteY27" fmla="*/ 2132463 h 2987338"/>
              <a:gd name="connsiteX28" fmla="*/ 609721 w 5430360"/>
              <a:gd name="connsiteY28" fmla="*/ 585248 h 2987338"/>
              <a:gd name="connsiteX29" fmla="*/ 1524127 w 5430360"/>
              <a:gd name="connsiteY29" fmla="*/ 265938 h 2987338"/>
              <a:gd name="connsiteX30" fmla="*/ 1524127 w 5430360"/>
              <a:gd name="connsiteY30" fmla="*/ 2451773 h 2987338"/>
              <a:gd name="connsiteX31" fmla="*/ 1828895 w 5430360"/>
              <a:gd name="connsiteY31" fmla="*/ 2557825 h 2987338"/>
              <a:gd name="connsiteX32" fmla="*/ 1828895 w 5430360"/>
              <a:gd name="connsiteY32" fmla="*/ 159239 h 2987338"/>
              <a:gd name="connsiteX33" fmla="*/ 2286102 w 5430360"/>
              <a:gd name="connsiteY33" fmla="*/ 0 h 2987338"/>
              <a:gd name="connsiteX34" fmla="*/ 2743098 w 5430360"/>
              <a:gd name="connsiteY34" fmla="*/ 159239 h 2987338"/>
              <a:gd name="connsiteX35" fmla="*/ 5155769 w 5430360"/>
              <a:gd name="connsiteY35" fmla="*/ 2141487 h 2987338"/>
              <a:gd name="connsiteX36" fmla="*/ 4881271 w 5430360"/>
              <a:gd name="connsiteY36" fmla="*/ 1866691 h 2987338"/>
              <a:gd name="connsiteX37" fmla="*/ 4881271 w 5430360"/>
              <a:gd name="connsiteY37" fmla="*/ 1865332 h 2987338"/>
              <a:gd name="connsiteX38" fmla="*/ 5155769 w 5430360"/>
              <a:gd name="connsiteY38" fmla="*/ 1588789 h 2987338"/>
              <a:gd name="connsiteX39" fmla="*/ 5430361 w 5430360"/>
              <a:gd name="connsiteY39" fmla="*/ 1863560 h 2987338"/>
              <a:gd name="connsiteX40" fmla="*/ 5430361 w 5430360"/>
              <a:gd name="connsiteY40" fmla="*/ 1865325 h 2987338"/>
              <a:gd name="connsiteX41" fmla="*/ 5155769 w 5430360"/>
              <a:gd name="connsiteY41" fmla="*/ 2141487 h 2987338"/>
              <a:gd name="connsiteX42" fmla="*/ 5155769 w 5430360"/>
              <a:gd name="connsiteY42" fmla="*/ 2111312 h 2987338"/>
              <a:gd name="connsiteX43" fmla="*/ 5398726 w 5430360"/>
              <a:gd name="connsiteY43" fmla="*/ 1865332 h 2987338"/>
              <a:gd name="connsiteX44" fmla="*/ 5398726 w 5430360"/>
              <a:gd name="connsiteY44" fmla="*/ 1863567 h 2987338"/>
              <a:gd name="connsiteX45" fmla="*/ 5155769 w 5430360"/>
              <a:gd name="connsiteY45" fmla="*/ 1619060 h 2987338"/>
              <a:gd name="connsiteX46" fmla="*/ 4912913 w 5430360"/>
              <a:gd name="connsiteY46" fmla="*/ 1865332 h 2987338"/>
              <a:gd name="connsiteX47" fmla="*/ 4912913 w 5430360"/>
              <a:gd name="connsiteY47" fmla="*/ 1866691 h 2987338"/>
              <a:gd name="connsiteX48" fmla="*/ 5155769 w 5430360"/>
              <a:gd name="connsiteY48" fmla="*/ 2111312 h 2987338"/>
              <a:gd name="connsiteX49" fmla="*/ 5042161 w 5430360"/>
              <a:gd name="connsiteY49" fmla="*/ 1716748 h 2987338"/>
              <a:gd name="connsiteX50" fmla="*/ 5176298 w 5430360"/>
              <a:gd name="connsiteY50" fmla="*/ 1716748 h 2987338"/>
              <a:gd name="connsiteX51" fmla="*/ 5291538 w 5430360"/>
              <a:gd name="connsiteY51" fmla="*/ 1811681 h 2987338"/>
              <a:gd name="connsiteX52" fmla="*/ 5228362 w 5430360"/>
              <a:gd name="connsiteY52" fmla="*/ 1899907 h 2987338"/>
              <a:gd name="connsiteX53" fmla="*/ 5301012 w 5430360"/>
              <a:gd name="connsiteY53" fmla="*/ 2002390 h 2987338"/>
              <a:gd name="connsiteX54" fmla="*/ 5217408 w 5430360"/>
              <a:gd name="connsiteY54" fmla="*/ 2002390 h 2987338"/>
              <a:gd name="connsiteX55" fmla="*/ 5155762 w 5430360"/>
              <a:gd name="connsiteY55" fmla="*/ 1912519 h 2987338"/>
              <a:gd name="connsiteX56" fmla="*/ 5111515 w 5430360"/>
              <a:gd name="connsiteY56" fmla="*/ 1912519 h 2987338"/>
              <a:gd name="connsiteX57" fmla="*/ 5111515 w 5430360"/>
              <a:gd name="connsiteY57" fmla="*/ 2002390 h 2987338"/>
              <a:gd name="connsiteX58" fmla="*/ 5042161 w 5430360"/>
              <a:gd name="connsiteY58" fmla="*/ 2002390 h 2987338"/>
              <a:gd name="connsiteX59" fmla="*/ 5042161 w 5430360"/>
              <a:gd name="connsiteY59" fmla="*/ 1716748 h 2987338"/>
              <a:gd name="connsiteX60" fmla="*/ 5171605 w 5430360"/>
              <a:gd name="connsiteY60" fmla="*/ 1855750 h 2987338"/>
              <a:gd name="connsiteX61" fmla="*/ 5220653 w 5430360"/>
              <a:gd name="connsiteY61" fmla="*/ 1816189 h 2987338"/>
              <a:gd name="connsiteX62" fmla="*/ 5171605 w 5430360"/>
              <a:gd name="connsiteY62" fmla="*/ 1776819 h 2987338"/>
              <a:gd name="connsiteX63" fmla="*/ 5111522 w 5430360"/>
              <a:gd name="connsiteY63" fmla="*/ 1776819 h 2987338"/>
              <a:gd name="connsiteX64" fmla="*/ 5111522 w 5430360"/>
              <a:gd name="connsiteY64" fmla="*/ 1855756 h 2987338"/>
              <a:gd name="connsiteX65" fmla="*/ 5171605 w 5430360"/>
              <a:gd name="connsiteY65" fmla="*/ 1855756 h 298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30360" h="2987338">
                <a:moveTo>
                  <a:pt x="2743098" y="159239"/>
                </a:moveTo>
                <a:lnTo>
                  <a:pt x="2743098" y="2557831"/>
                </a:lnTo>
                <a:lnTo>
                  <a:pt x="3048063" y="2451780"/>
                </a:lnTo>
                <a:lnTo>
                  <a:pt x="3048063" y="265944"/>
                </a:lnTo>
                <a:lnTo>
                  <a:pt x="3962635" y="585254"/>
                </a:lnTo>
                <a:lnTo>
                  <a:pt x="3962635" y="2132470"/>
                </a:lnTo>
                <a:lnTo>
                  <a:pt x="4267137" y="2025948"/>
                </a:lnTo>
                <a:lnTo>
                  <a:pt x="4267137" y="691496"/>
                </a:lnTo>
                <a:lnTo>
                  <a:pt x="4571969" y="798220"/>
                </a:lnTo>
                <a:lnTo>
                  <a:pt x="4571969" y="2242585"/>
                </a:lnTo>
                <a:lnTo>
                  <a:pt x="3657607" y="2561705"/>
                </a:lnTo>
                <a:lnTo>
                  <a:pt x="3657607" y="801529"/>
                </a:lnTo>
                <a:lnTo>
                  <a:pt x="3353264" y="695268"/>
                </a:lnTo>
                <a:lnTo>
                  <a:pt x="3353264" y="2668219"/>
                </a:lnTo>
                <a:lnTo>
                  <a:pt x="2438432" y="2987339"/>
                </a:lnTo>
                <a:lnTo>
                  <a:pt x="2438432" y="375882"/>
                </a:lnTo>
                <a:lnTo>
                  <a:pt x="2286102" y="322701"/>
                </a:lnTo>
                <a:lnTo>
                  <a:pt x="2133848" y="375882"/>
                </a:lnTo>
                <a:lnTo>
                  <a:pt x="2133848" y="2987339"/>
                </a:lnTo>
                <a:lnTo>
                  <a:pt x="1219441" y="2668219"/>
                </a:lnTo>
                <a:lnTo>
                  <a:pt x="1219441" y="695268"/>
                </a:lnTo>
                <a:lnTo>
                  <a:pt x="914489" y="801529"/>
                </a:lnTo>
                <a:lnTo>
                  <a:pt x="914489" y="2561711"/>
                </a:lnTo>
                <a:lnTo>
                  <a:pt x="0" y="2242585"/>
                </a:lnTo>
                <a:lnTo>
                  <a:pt x="0" y="798220"/>
                </a:lnTo>
                <a:lnTo>
                  <a:pt x="305054" y="691496"/>
                </a:lnTo>
                <a:lnTo>
                  <a:pt x="305054" y="2025942"/>
                </a:lnTo>
                <a:lnTo>
                  <a:pt x="609721" y="2132463"/>
                </a:lnTo>
                <a:lnTo>
                  <a:pt x="609721" y="585248"/>
                </a:lnTo>
                <a:lnTo>
                  <a:pt x="1524127" y="265938"/>
                </a:lnTo>
                <a:lnTo>
                  <a:pt x="1524127" y="2451773"/>
                </a:lnTo>
                <a:lnTo>
                  <a:pt x="1828895" y="2557825"/>
                </a:lnTo>
                <a:lnTo>
                  <a:pt x="1828895" y="159239"/>
                </a:lnTo>
                <a:lnTo>
                  <a:pt x="2286102" y="0"/>
                </a:lnTo>
                <a:lnTo>
                  <a:pt x="2743098" y="159239"/>
                </a:lnTo>
                <a:close/>
                <a:moveTo>
                  <a:pt x="5155769" y="2141487"/>
                </a:moveTo>
                <a:cubicBezTo>
                  <a:pt x="5001044" y="2141487"/>
                  <a:pt x="4881271" y="2016544"/>
                  <a:pt x="4881271" y="1866691"/>
                </a:cubicBezTo>
                <a:lnTo>
                  <a:pt x="4881271" y="1865332"/>
                </a:lnTo>
                <a:cubicBezTo>
                  <a:pt x="4881271" y="1715288"/>
                  <a:pt x="5002702" y="1588789"/>
                  <a:pt x="5155769" y="1588789"/>
                </a:cubicBezTo>
                <a:cubicBezTo>
                  <a:pt x="5310334" y="1588789"/>
                  <a:pt x="5430361" y="1713630"/>
                  <a:pt x="5430361" y="1863560"/>
                </a:cubicBezTo>
                <a:lnTo>
                  <a:pt x="5430361" y="1865325"/>
                </a:lnTo>
                <a:cubicBezTo>
                  <a:pt x="5430361" y="2014893"/>
                  <a:pt x="5308937" y="2141487"/>
                  <a:pt x="5155769" y="2141487"/>
                </a:cubicBezTo>
                <a:moveTo>
                  <a:pt x="5155769" y="2111312"/>
                </a:moveTo>
                <a:cubicBezTo>
                  <a:pt x="5293036" y="2111312"/>
                  <a:pt x="5398726" y="1999164"/>
                  <a:pt x="5398726" y="1865332"/>
                </a:cubicBezTo>
                <a:lnTo>
                  <a:pt x="5398726" y="1863567"/>
                </a:lnTo>
                <a:cubicBezTo>
                  <a:pt x="5398726" y="1729365"/>
                  <a:pt x="5294573" y="1619060"/>
                  <a:pt x="5155769" y="1619060"/>
                </a:cubicBezTo>
                <a:cubicBezTo>
                  <a:pt x="5018437" y="1619060"/>
                  <a:pt x="4912913" y="1731112"/>
                  <a:pt x="4912913" y="1865332"/>
                </a:cubicBezTo>
                <a:lnTo>
                  <a:pt x="4912913" y="1866691"/>
                </a:lnTo>
                <a:cubicBezTo>
                  <a:pt x="4912913" y="2001012"/>
                  <a:pt x="5017040" y="2111312"/>
                  <a:pt x="5155769" y="2111312"/>
                </a:cubicBezTo>
                <a:moveTo>
                  <a:pt x="5042161" y="1716748"/>
                </a:moveTo>
                <a:lnTo>
                  <a:pt x="5176298" y="1716748"/>
                </a:lnTo>
                <a:cubicBezTo>
                  <a:pt x="5242433" y="1716748"/>
                  <a:pt x="5291538" y="1747031"/>
                  <a:pt x="5291538" y="1811681"/>
                </a:cubicBezTo>
                <a:cubicBezTo>
                  <a:pt x="5291538" y="1857407"/>
                  <a:pt x="5266347" y="1887220"/>
                  <a:pt x="5228362" y="1899907"/>
                </a:cubicBezTo>
                <a:lnTo>
                  <a:pt x="5301012" y="2002390"/>
                </a:lnTo>
                <a:lnTo>
                  <a:pt x="5217408" y="2002390"/>
                </a:lnTo>
                <a:lnTo>
                  <a:pt x="5155762" y="1912519"/>
                </a:lnTo>
                <a:lnTo>
                  <a:pt x="5111515" y="1912519"/>
                </a:lnTo>
                <a:lnTo>
                  <a:pt x="5111515" y="2002390"/>
                </a:lnTo>
                <a:lnTo>
                  <a:pt x="5042161" y="2002390"/>
                </a:lnTo>
                <a:lnTo>
                  <a:pt x="5042161" y="1716748"/>
                </a:lnTo>
                <a:close/>
                <a:moveTo>
                  <a:pt x="5171605" y="1855750"/>
                </a:moveTo>
                <a:cubicBezTo>
                  <a:pt x="5203241" y="1855750"/>
                  <a:pt x="5220653" y="1839932"/>
                  <a:pt x="5220653" y="1816189"/>
                </a:cubicBezTo>
                <a:cubicBezTo>
                  <a:pt x="5220653" y="1791176"/>
                  <a:pt x="5201419" y="1776819"/>
                  <a:pt x="5171605" y="1776819"/>
                </a:cubicBezTo>
                <a:lnTo>
                  <a:pt x="5111522" y="1776819"/>
                </a:lnTo>
                <a:lnTo>
                  <a:pt x="5111522" y="1855756"/>
                </a:lnTo>
                <a:lnTo>
                  <a:pt x="5171605" y="1855756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1DCE9-2B04-C865-DDE2-8ECB3F1ED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07E2C-ABED-A310-E66D-D1BEBD11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A89D12-4F33-44AF-85FC-689FEAF79A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280038-52BA-5FF2-E3BA-2611E2D2C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0" y="930348"/>
            <a:ext cx="4892040" cy="5241852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text, 48pt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C4CCEC52-6D05-5552-20E4-B51E21FE18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0"/>
            <a:ext cx="6092951" cy="6858000"/>
          </a:xfrm>
        </p:spPr>
        <p:txBody>
          <a:bodyPr lIns="182880" tIns="18288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91822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left + image [Lt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79D02C-01AB-C277-97B9-68A9098A0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90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4EA277A-A42B-3CE4-E18C-16294C7A5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00A1857-3B9B-8A03-D707-10B073A87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711819D-0250-6C67-91F1-7B3495B4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280038-52BA-5FF2-E3BA-2611E2D2C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932688"/>
            <a:ext cx="4892040" cy="5239512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Title text, 48pt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EC963BDC-35E2-C637-2034-D8BEB1F33F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89904" y="0"/>
            <a:ext cx="6099047" cy="6858000"/>
          </a:xfrm>
        </p:spPr>
        <p:txBody>
          <a:bodyPr lIns="182880" tIns="182880" r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17197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left + image [fxd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B79988-1547-9791-2F22-6C4EAB7A7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9D02C-01AB-C277-97B9-68A9098A0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hidden">
          <a:xfrm>
            <a:off x="0" y="0"/>
            <a:ext cx="6099048" cy="6858000"/>
          </a:xfrm>
          <a:prstGeom prst="rect">
            <a:avLst/>
          </a:prstGeom>
          <a:solidFill>
            <a:srgbClr val="4700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1837F3-4A39-D3DA-B124-70B68CD23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rtress_red_logo">
            <a:extLst>
              <a:ext uri="{FF2B5EF4-FFF2-40B4-BE49-F238E27FC236}">
                <a16:creationId xmlns:a16="http://schemas.microsoft.com/office/drawing/2014/main" id="{BF167CAF-B544-94B7-7A81-C8803748D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279660" y="6432345"/>
            <a:ext cx="429768" cy="236423"/>
          </a:xfrm>
          <a:custGeom>
            <a:avLst/>
            <a:gdLst>
              <a:gd name="connsiteX0" fmla="*/ 2743098 w 5430360"/>
              <a:gd name="connsiteY0" fmla="*/ 159239 h 2987338"/>
              <a:gd name="connsiteX1" fmla="*/ 2743098 w 5430360"/>
              <a:gd name="connsiteY1" fmla="*/ 2557831 h 2987338"/>
              <a:gd name="connsiteX2" fmla="*/ 3048063 w 5430360"/>
              <a:gd name="connsiteY2" fmla="*/ 2451780 h 2987338"/>
              <a:gd name="connsiteX3" fmla="*/ 3048063 w 5430360"/>
              <a:gd name="connsiteY3" fmla="*/ 265944 h 2987338"/>
              <a:gd name="connsiteX4" fmla="*/ 3962635 w 5430360"/>
              <a:gd name="connsiteY4" fmla="*/ 585254 h 2987338"/>
              <a:gd name="connsiteX5" fmla="*/ 3962635 w 5430360"/>
              <a:gd name="connsiteY5" fmla="*/ 2132470 h 2987338"/>
              <a:gd name="connsiteX6" fmla="*/ 4267137 w 5430360"/>
              <a:gd name="connsiteY6" fmla="*/ 2025948 h 2987338"/>
              <a:gd name="connsiteX7" fmla="*/ 4267137 w 5430360"/>
              <a:gd name="connsiteY7" fmla="*/ 691496 h 2987338"/>
              <a:gd name="connsiteX8" fmla="*/ 4571969 w 5430360"/>
              <a:gd name="connsiteY8" fmla="*/ 798220 h 2987338"/>
              <a:gd name="connsiteX9" fmla="*/ 4571969 w 5430360"/>
              <a:gd name="connsiteY9" fmla="*/ 2242585 h 2987338"/>
              <a:gd name="connsiteX10" fmla="*/ 3657607 w 5430360"/>
              <a:gd name="connsiteY10" fmla="*/ 2561705 h 2987338"/>
              <a:gd name="connsiteX11" fmla="*/ 3657607 w 5430360"/>
              <a:gd name="connsiteY11" fmla="*/ 801529 h 2987338"/>
              <a:gd name="connsiteX12" fmla="*/ 3353264 w 5430360"/>
              <a:gd name="connsiteY12" fmla="*/ 695268 h 2987338"/>
              <a:gd name="connsiteX13" fmla="*/ 3353264 w 5430360"/>
              <a:gd name="connsiteY13" fmla="*/ 2668219 h 2987338"/>
              <a:gd name="connsiteX14" fmla="*/ 2438432 w 5430360"/>
              <a:gd name="connsiteY14" fmla="*/ 2987339 h 2987338"/>
              <a:gd name="connsiteX15" fmla="*/ 2438432 w 5430360"/>
              <a:gd name="connsiteY15" fmla="*/ 375882 h 2987338"/>
              <a:gd name="connsiteX16" fmla="*/ 2286102 w 5430360"/>
              <a:gd name="connsiteY16" fmla="*/ 322701 h 2987338"/>
              <a:gd name="connsiteX17" fmla="*/ 2133848 w 5430360"/>
              <a:gd name="connsiteY17" fmla="*/ 375882 h 2987338"/>
              <a:gd name="connsiteX18" fmla="*/ 2133848 w 5430360"/>
              <a:gd name="connsiteY18" fmla="*/ 2987339 h 2987338"/>
              <a:gd name="connsiteX19" fmla="*/ 1219441 w 5430360"/>
              <a:gd name="connsiteY19" fmla="*/ 2668219 h 2987338"/>
              <a:gd name="connsiteX20" fmla="*/ 1219441 w 5430360"/>
              <a:gd name="connsiteY20" fmla="*/ 695268 h 2987338"/>
              <a:gd name="connsiteX21" fmla="*/ 914489 w 5430360"/>
              <a:gd name="connsiteY21" fmla="*/ 801529 h 2987338"/>
              <a:gd name="connsiteX22" fmla="*/ 914489 w 5430360"/>
              <a:gd name="connsiteY22" fmla="*/ 2561711 h 2987338"/>
              <a:gd name="connsiteX23" fmla="*/ 0 w 5430360"/>
              <a:gd name="connsiteY23" fmla="*/ 2242585 h 2987338"/>
              <a:gd name="connsiteX24" fmla="*/ 0 w 5430360"/>
              <a:gd name="connsiteY24" fmla="*/ 798220 h 2987338"/>
              <a:gd name="connsiteX25" fmla="*/ 305054 w 5430360"/>
              <a:gd name="connsiteY25" fmla="*/ 691496 h 2987338"/>
              <a:gd name="connsiteX26" fmla="*/ 305054 w 5430360"/>
              <a:gd name="connsiteY26" fmla="*/ 2025942 h 2987338"/>
              <a:gd name="connsiteX27" fmla="*/ 609721 w 5430360"/>
              <a:gd name="connsiteY27" fmla="*/ 2132463 h 2987338"/>
              <a:gd name="connsiteX28" fmla="*/ 609721 w 5430360"/>
              <a:gd name="connsiteY28" fmla="*/ 585248 h 2987338"/>
              <a:gd name="connsiteX29" fmla="*/ 1524127 w 5430360"/>
              <a:gd name="connsiteY29" fmla="*/ 265938 h 2987338"/>
              <a:gd name="connsiteX30" fmla="*/ 1524127 w 5430360"/>
              <a:gd name="connsiteY30" fmla="*/ 2451773 h 2987338"/>
              <a:gd name="connsiteX31" fmla="*/ 1828895 w 5430360"/>
              <a:gd name="connsiteY31" fmla="*/ 2557825 h 2987338"/>
              <a:gd name="connsiteX32" fmla="*/ 1828895 w 5430360"/>
              <a:gd name="connsiteY32" fmla="*/ 159239 h 2987338"/>
              <a:gd name="connsiteX33" fmla="*/ 2286102 w 5430360"/>
              <a:gd name="connsiteY33" fmla="*/ 0 h 2987338"/>
              <a:gd name="connsiteX34" fmla="*/ 2743098 w 5430360"/>
              <a:gd name="connsiteY34" fmla="*/ 159239 h 2987338"/>
              <a:gd name="connsiteX35" fmla="*/ 5155769 w 5430360"/>
              <a:gd name="connsiteY35" fmla="*/ 2141487 h 2987338"/>
              <a:gd name="connsiteX36" fmla="*/ 4881271 w 5430360"/>
              <a:gd name="connsiteY36" fmla="*/ 1866691 h 2987338"/>
              <a:gd name="connsiteX37" fmla="*/ 4881271 w 5430360"/>
              <a:gd name="connsiteY37" fmla="*/ 1865332 h 2987338"/>
              <a:gd name="connsiteX38" fmla="*/ 5155769 w 5430360"/>
              <a:gd name="connsiteY38" fmla="*/ 1588789 h 2987338"/>
              <a:gd name="connsiteX39" fmla="*/ 5430361 w 5430360"/>
              <a:gd name="connsiteY39" fmla="*/ 1863560 h 2987338"/>
              <a:gd name="connsiteX40" fmla="*/ 5430361 w 5430360"/>
              <a:gd name="connsiteY40" fmla="*/ 1865325 h 2987338"/>
              <a:gd name="connsiteX41" fmla="*/ 5155769 w 5430360"/>
              <a:gd name="connsiteY41" fmla="*/ 2141487 h 2987338"/>
              <a:gd name="connsiteX42" fmla="*/ 5155769 w 5430360"/>
              <a:gd name="connsiteY42" fmla="*/ 2111312 h 2987338"/>
              <a:gd name="connsiteX43" fmla="*/ 5398726 w 5430360"/>
              <a:gd name="connsiteY43" fmla="*/ 1865332 h 2987338"/>
              <a:gd name="connsiteX44" fmla="*/ 5398726 w 5430360"/>
              <a:gd name="connsiteY44" fmla="*/ 1863567 h 2987338"/>
              <a:gd name="connsiteX45" fmla="*/ 5155769 w 5430360"/>
              <a:gd name="connsiteY45" fmla="*/ 1619060 h 2987338"/>
              <a:gd name="connsiteX46" fmla="*/ 4912913 w 5430360"/>
              <a:gd name="connsiteY46" fmla="*/ 1865332 h 2987338"/>
              <a:gd name="connsiteX47" fmla="*/ 4912913 w 5430360"/>
              <a:gd name="connsiteY47" fmla="*/ 1866691 h 2987338"/>
              <a:gd name="connsiteX48" fmla="*/ 5155769 w 5430360"/>
              <a:gd name="connsiteY48" fmla="*/ 2111312 h 2987338"/>
              <a:gd name="connsiteX49" fmla="*/ 5042161 w 5430360"/>
              <a:gd name="connsiteY49" fmla="*/ 1716748 h 2987338"/>
              <a:gd name="connsiteX50" fmla="*/ 5176298 w 5430360"/>
              <a:gd name="connsiteY50" fmla="*/ 1716748 h 2987338"/>
              <a:gd name="connsiteX51" fmla="*/ 5291538 w 5430360"/>
              <a:gd name="connsiteY51" fmla="*/ 1811681 h 2987338"/>
              <a:gd name="connsiteX52" fmla="*/ 5228362 w 5430360"/>
              <a:gd name="connsiteY52" fmla="*/ 1899907 h 2987338"/>
              <a:gd name="connsiteX53" fmla="*/ 5301012 w 5430360"/>
              <a:gd name="connsiteY53" fmla="*/ 2002390 h 2987338"/>
              <a:gd name="connsiteX54" fmla="*/ 5217408 w 5430360"/>
              <a:gd name="connsiteY54" fmla="*/ 2002390 h 2987338"/>
              <a:gd name="connsiteX55" fmla="*/ 5155762 w 5430360"/>
              <a:gd name="connsiteY55" fmla="*/ 1912519 h 2987338"/>
              <a:gd name="connsiteX56" fmla="*/ 5111515 w 5430360"/>
              <a:gd name="connsiteY56" fmla="*/ 1912519 h 2987338"/>
              <a:gd name="connsiteX57" fmla="*/ 5111515 w 5430360"/>
              <a:gd name="connsiteY57" fmla="*/ 2002390 h 2987338"/>
              <a:gd name="connsiteX58" fmla="*/ 5042161 w 5430360"/>
              <a:gd name="connsiteY58" fmla="*/ 2002390 h 2987338"/>
              <a:gd name="connsiteX59" fmla="*/ 5042161 w 5430360"/>
              <a:gd name="connsiteY59" fmla="*/ 1716748 h 2987338"/>
              <a:gd name="connsiteX60" fmla="*/ 5171605 w 5430360"/>
              <a:gd name="connsiteY60" fmla="*/ 1855750 h 2987338"/>
              <a:gd name="connsiteX61" fmla="*/ 5220653 w 5430360"/>
              <a:gd name="connsiteY61" fmla="*/ 1816189 h 2987338"/>
              <a:gd name="connsiteX62" fmla="*/ 5171605 w 5430360"/>
              <a:gd name="connsiteY62" fmla="*/ 1776819 h 2987338"/>
              <a:gd name="connsiteX63" fmla="*/ 5111522 w 5430360"/>
              <a:gd name="connsiteY63" fmla="*/ 1776819 h 2987338"/>
              <a:gd name="connsiteX64" fmla="*/ 5111522 w 5430360"/>
              <a:gd name="connsiteY64" fmla="*/ 1855756 h 2987338"/>
              <a:gd name="connsiteX65" fmla="*/ 5171605 w 5430360"/>
              <a:gd name="connsiteY65" fmla="*/ 1855756 h 298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30360" h="2987338">
                <a:moveTo>
                  <a:pt x="2743098" y="159239"/>
                </a:moveTo>
                <a:lnTo>
                  <a:pt x="2743098" y="2557831"/>
                </a:lnTo>
                <a:lnTo>
                  <a:pt x="3048063" y="2451780"/>
                </a:lnTo>
                <a:lnTo>
                  <a:pt x="3048063" y="265944"/>
                </a:lnTo>
                <a:lnTo>
                  <a:pt x="3962635" y="585254"/>
                </a:lnTo>
                <a:lnTo>
                  <a:pt x="3962635" y="2132470"/>
                </a:lnTo>
                <a:lnTo>
                  <a:pt x="4267137" y="2025948"/>
                </a:lnTo>
                <a:lnTo>
                  <a:pt x="4267137" y="691496"/>
                </a:lnTo>
                <a:lnTo>
                  <a:pt x="4571969" y="798220"/>
                </a:lnTo>
                <a:lnTo>
                  <a:pt x="4571969" y="2242585"/>
                </a:lnTo>
                <a:lnTo>
                  <a:pt x="3657607" y="2561705"/>
                </a:lnTo>
                <a:lnTo>
                  <a:pt x="3657607" y="801529"/>
                </a:lnTo>
                <a:lnTo>
                  <a:pt x="3353264" y="695268"/>
                </a:lnTo>
                <a:lnTo>
                  <a:pt x="3353264" y="2668219"/>
                </a:lnTo>
                <a:lnTo>
                  <a:pt x="2438432" y="2987339"/>
                </a:lnTo>
                <a:lnTo>
                  <a:pt x="2438432" y="375882"/>
                </a:lnTo>
                <a:lnTo>
                  <a:pt x="2286102" y="322701"/>
                </a:lnTo>
                <a:lnTo>
                  <a:pt x="2133848" y="375882"/>
                </a:lnTo>
                <a:lnTo>
                  <a:pt x="2133848" y="2987339"/>
                </a:lnTo>
                <a:lnTo>
                  <a:pt x="1219441" y="2668219"/>
                </a:lnTo>
                <a:lnTo>
                  <a:pt x="1219441" y="695268"/>
                </a:lnTo>
                <a:lnTo>
                  <a:pt x="914489" y="801529"/>
                </a:lnTo>
                <a:lnTo>
                  <a:pt x="914489" y="2561711"/>
                </a:lnTo>
                <a:lnTo>
                  <a:pt x="0" y="2242585"/>
                </a:lnTo>
                <a:lnTo>
                  <a:pt x="0" y="798220"/>
                </a:lnTo>
                <a:lnTo>
                  <a:pt x="305054" y="691496"/>
                </a:lnTo>
                <a:lnTo>
                  <a:pt x="305054" y="2025942"/>
                </a:lnTo>
                <a:lnTo>
                  <a:pt x="609721" y="2132463"/>
                </a:lnTo>
                <a:lnTo>
                  <a:pt x="609721" y="585248"/>
                </a:lnTo>
                <a:lnTo>
                  <a:pt x="1524127" y="265938"/>
                </a:lnTo>
                <a:lnTo>
                  <a:pt x="1524127" y="2451773"/>
                </a:lnTo>
                <a:lnTo>
                  <a:pt x="1828895" y="2557825"/>
                </a:lnTo>
                <a:lnTo>
                  <a:pt x="1828895" y="159239"/>
                </a:lnTo>
                <a:lnTo>
                  <a:pt x="2286102" y="0"/>
                </a:lnTo>
                <a:lnTo>
                  <a:pt x="2743098" y="159239"/>
                </a:lnTo>
                <a:close/>
                <a:moveTo>
                  <a:pt x="5155769" y="2141487"/>
                </a:moveTo>
                <a:cubicBezTo>
                  <a:pt x="5001044" y="2141487"/>
                  <a:pt x="4881271" y="2016544"/>
                  <a:pt x="4881271" y="1866691"/>
                </a:cubicBezTo>
                <a:lnTo>
                  <a:pt x="4881271" y="1865332"/>
                </a:lnTo>
                <a:cubicBezTo>
                  <a:pt x="4881271" y="1715288"/>
                  <a:pt x="5002702" y="1588789"/>
                  <a:pt x="5155769" y="1588789"/>
                </a:cubicBezTo>
                <a:cubicBezTo>
                  <a:pt x="5310334" y="1588789"/>
                  <a:pt x="5430361" y="1713630"/>
                  <a:pt x="5430361" y="1863560"/>
                </a:cubicBezTo>
                <a:lnTo>
                  <a:pt x="5430361" y="1865325"/>
                </a:lnTo>
                <a:cubicBezTo>
                  <a:pt x="5430361" y="2014893"/>
                  <a:pt x="5308937" y="2141487"/>
                  <a:pt x="5155769" y="2141487"/>
                </a:cubicBezTo>
                <a:moveTo>
                  <a:pt x="5155769" y="2111312"/>
                </a:moveTo>
                <a:cubicBezTo>
                  <a:pt x="5293036" y="2111312"/>
                  <a:pt x="5398726" y="1999164"/>
                  <a:pt x="5398726" y="1865332"/>
                </a:cubicBezTo>
                <a:lnTo>
                  <a:pt x="5398726" y="1863567"/>
                </a:lnTo>
                <a:cubicBezTo>
                  <a:pt x="5398726" y="1729365"/>
                  <a:pt x="5294573" y="1619060"/>
                  <a:pt x="5155769" y="1619060"/>
                </a:cubicBezTo>
                <a:cubicBezTo>
                  <a:pt x="5018437" y="1619060"/>
                  <a:pt x="4912913" y="1731112"/>
                  <a:pt x="4912913" y="1865332"/>
                </a:cubicBezTo>
                <a:lnTo>
                  <a:pt x="4912913" y="1866691"/>
                </a:lnTo>
                <a:cubicBezTo>
                  <a:pt x="4912913" y="2001012"/>
                  <a:pt x="5017040" y="2111312"/>
                  <a:pt x="5155769" y="2111312"/>
                </a:cubicBezTo>
                <a:moveTo>
                  <a:pt x="5042161" y="1716748"/>
                </a:moveTo>
                <a:lnTo>
                  <a:pt x="5176298" y="1716748"/>
                </a:lnTo>
                <a:cubicBezTo>
                  <a:pt x="5242433" y="1716748"/>
                  <a:pt x="5291538" y="1747031"/>
                  <a:pt x="5291538" y="1811681"/>
                </a:cubicBezTo>
                <a:cubicBezTo>
                  <a:pt x="5291538" y="1857407"/>
                  <a:pt x="5266347" y="1887220"/>
                  <a:pt x="5228362" y="1899907"/>
                </a:cubicBezTo>
                <a:lnTo>
                  <a:pt x="5301012" y="2002390"/>
                </a:lnTo>
                <a:lnTo>
                  <a:pt x="5217408" y="2002390"/>
                </a:lnTo>
                <a:lnTo>
                  <a:pt x="5155762" y="1912519"/>
                </a:lnTo>
                <a:lnTo>
                  <a:pt x="5111515" y="1912519"/>
                </a:lnTo>
                <a:lnTo>
                  <a:pt x="5111515" y="2002390"/>
                </a:lnTo>
                <a:lnTo>
                  <a:pt x="5042161" y="2002390"/>
                </a:lnTo>
                <a:lnTo>
                  <a:pt x="5042161" y="1716748"/>
                </a:lnTo>
                <a:close/>
                <a:moveTo>
                  <a:pt x="5171605" y="1855750"/>
                </a:moveTo>
                <a:cubicBezTo>
                  <a:pt x="5203241" y="1855750"/>
                  <a:pt x="5220653" y="1839932"/>
                  <a:pt x="5220653" y="1816189"/>
                </a:cubicBezTo>
                <a:cubicBezTo>
                  <a:pt x="5220653" y="1791176"/>
                  <a:pt x="5201419" y="1776819"/>
                  <a:pt x="5171605" y="1776819"/>
                </a:cubicBezTo>
                <a:lnTo>
                  <a:pt x="5111522" y="1776819"/>
                </a:lnTo>
                <a:lnTo>
                  <a:pt x="5111522" y="1855756"/>
                </a:lnTo>
                <a:lnTo>
                  <a:pt x="5171605" y="1855756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B92DA1-E768-FCD1-C681-49BBC98B9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 Equinix, Inc.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71993D6-398D-4F53-BFDA-6242499A60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A89D12-4F33-44AF-85FC-689FEAF79A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280038-52BA-5FF2-E3BA-2611E2D2C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0" y="932688"/>
            <a:ext cx="5356225" cy="5239512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text, 48pt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FA8681-EE35-B0FE-AA04-2CF5F6DED1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49098" y="1033272"/>
            <a:ext cx="4892040" cy="5138928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Bef>
                <a:spcPts val="900"/>
              </a:spcBef>
              <a:buNone/>
              <a:defRPr sz="1600" b="1"/>
            </a:lvl2pPr>
            <a:lvl3pPr marL="228600" indent="-228600">
              <a:spcBef>
                <a:spcPts val="900"/>
              </a:spcBef>
              <a:buFont typeface="Arial" panose="020B0604020202020204" pitchFamily="34" charset="0"/>
              <a:buChar char="•"/>
              <a:defRPr sz="1400"/>
            </a:lvl3pPr>
            <a:lvl4pPr marL="400050" indent="-182563">
              <a:spcBef>
                <a:spcPts val="900"/>
              </a:spcBef>
              <a:buFont typeface="Arial" panose="020B0604020202020204" pitchFamily="34" charset="0"/>
              <a:buChar char="–"/>
              <a:defRPr sz="1400"/>
            </a:lvl4pPr>
            <a:lvl5pPr marL="182880" indent="-182880">
              <a:defRPr/>
            </a:lvl5pPr>
          </a:lstStyle>
          <a:p>
            <a:pPr lvl="0"/>
            <a:r>
              <a:rPr lang="en-US"/>
              <a:t>First level, bold 20pt no bullet</a:t>
            </a:r>
          </a:p>
          <a:p>
            <a:pPr lvl="1"/>
            <a:r>
              <a:rPr lang="en-US"/>
              <a:t>Second level, bold 16pt no bullet</a:t>
            </a:r>
          </a:p>
          <a:p>
            <a:pPr lvl="2"/>
            <a:r>
              <a:rPr lang="en-US"/>
              <a:t>Third level, reg 14pt first bullet</a:t>
            </a:r>
          </a:p>
          <a:p>
            <a:pPr lvl="3"/>
            <a:r>
              <a:rPr lang="en-US"/>
              <a:t>Fourth level, reg 14pt second bullet</a:t>
            </a:r>
          </a:p>
        </p:txBody>
      </p:sp>
    </p:spTree>
    <p:extLst>
      <p:ext uri="{BB962C8B-B14F-4D97-AF65-F5344CB8AC3E}">
        <p14:creationId xmlns:p14="http://schemas.microsoft.com/office/powerpoint/2010/main" val="3505268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right + image [Dk]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79D02C-01AB-C277-97B9-68A9098A0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hidden"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6566B-4871-0702-57F9-C5ABF71DB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FB82-33FE-FAE0-42EA-5A069CD64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 Equinix, Inc.</a:t>
            </a:r>
          </a:p>
        </p:txBody>
      </p:sp>
      <p:sp>
        <p:nvSpPr>
          <p:cNvPr id="15" name="fortress_red_logo">
            <a:extLst>
              <a:ext uri="{FF2B5EF4-FFF2-40B4-BE49-F238E27FC236}">
                <a16:creationId xmlns:a16="http://schemas.microsoft.com/office/drawing/2014/main" id="{4F6B2DBF-FC20-CEA6-0407-E53BB6634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279660" y="6432345"/>
            <a:ext cx="429768" cy="236423"/>
          </a:xfrm>
          <a:custGeom>
            <a:avLst/>
            <a:gdLst>
              <a:gd name="connsiteX0" fmla="*/ 2743098 w 5430360"/>
              <a:gd name="connsiteY0" fmla="*/ 159239 h 2987338"/>
              <a:gd name="connsiteX1" fmla="*/ 2743098 w 5430360"/>
              <a:gd name="connsiteY1" fmla="*/ 2557831 h 2987338"/>
              <a:gd name="connsiteX2" fmla="*/ 3048063 w 5430360"/>
              <a:gd name="connsiteY2" fmla="*/ 2451780 h 2987338"/>
              <a:gd name="connsiteX3" fmla="*/ 3048063 w 5430360"/>
              <a:gd name="connsiteY3" fmla="*/ 265944 h 2987338"/>
              <a:gd name="connsiteX4" fmla="*/ 3962635 w 5430360"/>
              <a:gd name="connsiteY4" fmla="*/ 585254 h 2987338"/>
              <a:gd name="connsiteX5" fmla="*/ 3962635 w 5430360"/>
              <a:gd name="connsiteY5" fmla="*/ 2132470 h 2987338"/>
              <a:gd name="connsiteX6" fmla="*/ 4267137 w 5430360"/>
              <a:gd name="connsiteY6" fmla="*/ 2025948 h 2987338"/>
              <a:gd name="connsiteX7" fmla="*/ 4267137 w 5430360"/>
              <a:gd name="connsiteY7" fmla="*/ 691496 h 2987338"/>
              <a:gd name="connsiteX8" fmla="*/ 4571969 w 5430360"/>
              <a:gd name="connsiteY8" fmla="*/ 798220 h 2987338"/>
              <a:gd name="connsiteX9" fmla="*/ 4571969 w 5430360"/>
              <a:gd name="connsiteY9" fmla="*/ 2242585 h 2987338"/>
              <a:gd name="connsiteX10" fmla="*/ 3657607 w 5430360"/>
              <a:gd name="connsiteY10" fmla="*/ 2561705 h 2987338"/>
              <a:gd name="connsiteX11" fmla="*/ 3657607 w 5430360"/>
              <a:gd name="connsiteY11" fmla="*/ 801529 h 2987338"/>
              <a:gd name="connsiteX12" fmla="*/ 3353264 w 5430360"/>
              <a:gd name="connsiteY12" fmla="*/ 695268 h 2987338"/>
              <a:gd name="connsiteX13" fmla="*/ 3353264 w 5430360"/>
              <a:gd name="connsiteY13" fmla="*/ 2668219 h 2987338"/>
              <a:gd name="connsiteX14" fmla="*/ 2438432 w 5430360"/>
              <a:gd name="connsiteY14" fmla="*/ 2987339 h 2987338"/>
              <a:gd name="connsiteX15" fmla="*/ 2438432 w 5430360"/>
              <a:gd name="connsiteY15" fmla="*/ 375882 h 2987338"/>
              <a:gd name="connsiteX16" fmla="*/ 2286102 w 5430360"/>
              <a:gd name="connsiteY16" fmla="*/ 322701 h 2987338"/>
              <a:gd name="connsiteX17" fmla="*/ 2133848 w 5430360"/>
              <a:gd name="connsiteY17" fmla="*/ 375882 h 2987338"/>
              <a:gd name="connsiteX18" fmla="*/ 2133848 w 5430360"/>
              <a:gd name="connsiteY18" fmla="*/ 2987339 h 2987338"/>
              <a:gd name="connsiteX19" fmla="*/ 1219441 w 5430360"/>
              <a:gd name="connsiteY19" fmla="*/ 2668219 h 2987338"/>
              <a:gd name="connsiteX20" fmla="*/ 1219441 w 5430360"/>
              <a:gd name="connsiteY20" fmla="*/ 695268 h 2987338"/>
              <a:gd name="connsiteX21" fmla="*/ 914489 w 5430360"/>
              <a:gd name="connsiteY21" fmla="*/ 801529 h 2987338"/>
              <a:gd name="connsiteX22" fmla="*/ 914489 w 5430360"/>
              <a:gd name="connsiteY22" fmla="*/ 2561711 h 2987338"/>
              <a:gd name="connsiteX23" fmla="*/ 0 w 5430360"/>
              <a:gd name="connsiteY23" fmla="*/ 2242585 h 2987338"/>
              <a:gd name="connsiteX24" fmla="*/ 0 w 5430360"/>
              <a:gd name="connsiteY24" fmla="*/ 798220 h 2987338"/>
              <a:gd name="connsiteX25" fmla="*/ 305054 w 5430360"/>
              <a:gd name="connsiteY25" fmla="*/ 691496 h 2987338"/>
              <a:gd name="connsiteX26" fmla="*/ 305054 w 5430360"/>
              <a:gd name="connsiteY26" fmla="*/ 2025942 h 2987338"/>
              <a:gd name="connsiteX27" fmla="*/ 609721 w 5430360"/>
              <a:gd name="connsiteY27" fmla="*/ 2132463 h 2987338"/>
              <a:gd name="connsiteX28" fmla="*/ 609721 w 5430360"/>
              <a:gd name="connsiteY28" fmla="*/ 585248 h 2987338"/>
              <a:gd name="connsiteX29" fmla="*/ 1524127 w 5430360"/>
              <a:gd name="connsiteY29" fmla="*/ 265938 h 2987338"/>
              <a:gd name="connsiteX30" fmla="*/ 1524127 w 5430360"/>
              <a:gd name="connsiteY30" fmla="*/ 2451773 h 2987338"/>
              <a:gd name="connsiteX31" fmla="*/ 1828895 w 5430360"/>
              <a:gd name="connsiteY31" fmla="*/ 2557825 h 2987338"/>
              <a:gd name="connsiteX32" fmla="*/ 1828895 w 5430360"/>
              <a:gd name="connsiteY32" fmla="*/ 159239 h 2987338"/>
              <a:gd name="connsiteX33" fmla="*/ 2286102 w 5430360"/>
              <a:gd name="connsiteY33" fmla="*/ 0 h 2987338"/>
              <a:gd name="connsiteX34" fmla="*/ 2743098 w 5430360"/>
              <a:gd name="connsiteY34" fmla="*/ 159239 h 2987338"/>
              <a:gd name="connsiteX35" fmla="*/ 5155769 w 5430360"/>
              <a:gd name="connsiteY35" fmla="*/ 2141487 h 2987338"/>
              <a:gd name="connsiteX36" fmla="*/ 4881271 w 5430360"/>
              <a:gd name="connsiteY36" fmla="*/ 1866691 h 2987338"/>
              <a:gd name="connsiteX37" fmla="*/ 4881271 w 5430360"/>
              <a:gd name="connsiteY37" fmla="*/ 1865332 h 2987338"/>
              <a:gd name="connsiteX38" fmla="*/ 5155769 w 5430360"/>
              <a:gd name="connsiteY38" fmla="*/ 1588789 h 2987338"/>
              <a:gd name="connsiteX39" fmla="*/ 5430361 w 5430360"/>
              <a:gd name="connsiteY39" fmla="*/ 1863560 h 2987338"/>
              <a:gd name="connsiteX40" fmla="*/ 5430361 w 5430360"/>
              <a:gd name="connsiteY40" fmla="*/ 1865325 h 2987338"/>
              <a:gd name="connsiteX41" fmla="*/ 5155769 w 5430360"/>
              <a:gd name="connsiteY41" fmla="*/ 2141487 h 2987338"/>
              <a:gd name="connsiteX42" fmla="*/ 5155769 w 5430360"/>
              <a:gd name="connsiteY42" fmla="*/ 2111312 h 2987338"/>
              <a:gd name="connsiteX43" fmla="*/ 5398726 w 5430360"/>
              <a:gd name="connsiteY43" fmla="*/ 1865332 h 2987338"/>
              <a:gd name="connsiteX44" fmla="*/ 5398726 w 5430360"/>
              <a:gd name="connsiteY44" fmla="*/ 1863567 h 2987338"/>
              <a:gd name="connsiteX45" fmla="*/ 5155769 w 5430360"/>
              <a:gd name="connsiteY45" fmla="*/ 1619060 h 2987338"/>
              <a:gd name="connsiteX46" fmla="*/ 4912913 w 5430360"/>
              <a:gd name="connsiteY46" fmla="*/ 1865332 h 2987338"/>
              <a:gd name="connsiteX47" fmla="*/ 4912913 w 5430360"/>
              <a:gd name="connsiteY47" fmla="*/ 1866691 h 2987338"/>
              <a:gd name="connsiteX48" fmla="*/ 5155769 w 5430360"/>
              <a:gd name="connsiteY48" fmla="*/ 2111312 h 2987338"/>
              <a:gd name="connsiteX49" fmla="*/ 5042161 w 5430360"/>
              <a:gd name="connsiteY49" fmla="*/ 1716748 h 2987338"/>
              <a:gd name="connsiteX50" fmla="*/ 5176298 w 5430360"/>
              <a:gd name="connsiteY50" fmla="*/ 1716748 h 2987338"/>
              <a:gd name="connsiteX51" fmla="*/ 5291538 w 5430360"/>
              <a:gd name="connsiteY51" fmla="*/ 1811681 h 2987338"/>
              <a:gd name="connsiteX52" fmla="*/ 5228362 w 5430360"/>
              <a:gd name="connsiteY52" fmla="*/ 1899907 h 2987338"/>
              <a:gd name="connsiteX53" fmla="*/ 5301012 w 5430360"/>
              <a:gd name="connsiteY53" fmla="*/ 2002390 h 2987338"/>
              <a:gd name="connsiteX54" fmla="*/ 5217408 w 5430360"/>
              <a:gd name="connsiteY54" fmla="*/ 2002390 h 2987338"/>
              <a:gd name="connsiteX55" fmla="*/ 5155762 w 5430360"/>
              <a:gd name="connsiteY55" fmla="*/ 1912519 h 2987338"/>
              <a:gd name="connsiteX56" fmla="*/ 5111515 w 5430360"/>
              <a:gd name="connsiteY56" fmla="*/ 1912519 h 2987338"/>
              <a:gd name="connsiteX57" fmla="*/ 5111515 w 5430360"/>
              <a:gd name="connsiteY57" fmla="*/ 2002390 h 2987338"/>
              <a:gd name="connsiteX58" fmla="*/ 5042161 w 5430360"/>
              <a:gd name="connsiteY58" fmla="*/ 2002390 h 2987338"/>
              <a:gd name="connsiteX59" fmla="*/ 5042161 w 5430360"/>
              <a:gd name="connsiteY59" fmla="*/ 1716748 h 2987338"/>
              <a:gd name="connsiteX60" fmla="*/ 5171605 w 5430360"/>
              <a:gd name="connsiteY60" fmla="*/ 1855750 h 2987338"/>
              <a:gd name="connsiteX61" fmla="*/ 5220653 w 5430360"/>
              <a:gd name="connsiteY61" fmla="*/ 1816189 h 2987338"/>
              <a:gd name="connsiteX62" fmla="*/ 5171605 w 5430360"/>
              <a:gd name="connsiteY62" fmla="*/ 1776819 h 2987338"/>
              <a:gd name="connsiteX63" fmla="*/ 5111522 w 5430360"/>
              <a:gd name="connsiteY63" fmla="*/ 1776819 h 2987338"/>
              <a:gd name="connsiteX64" fmla="*/ 5111522 w 5430360"/>
              <a:gd name="connsiteY64" fmla="*/ 1855756 h 2987338"/>
              <a:gd name="connsiteX65" fmla="*/ 5171605 w 5430360"/>
              <a:gd name="connsiteY65" fmla="*/ 1855756 h 298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30360" h="2987338">
                <a:moveTo>
                  <a:pt x="2743098" y="159239"/>
                </a:moveTo>
                <a:lnTo>
                  <a:pt x="2743098" y="2557831"/>
                </a:lnTo>
                <a:lnTo>
                  <a:pt x="3048063" y="2451780"/>
                </a:lnTo>
                <a:lnTo>
                  <a:pt x="3048063" y="265944"/>
                </a:lnTo>
                <a:lnTo>
                  <a:pt x="3962635" y="585254"/>
                </a:lnTo>
                <a:lnTo>
                  <a:pt x="3962635" y="2132470"/>
                </a:lnTo>
                <a:lnTo>
                  <a:pt x="4267137" y="2025948"/>
                </a:lnTo>
                <a:lnTo>
                  <a:pt x="4267137" y="691496"/>
                </a:lnTo>
                <a:lnTo>
                  <a:pt x="4571969" y="798220"/>
                </a:lnTo>
                <a:lnTo>
                  <a:pt x="4571969" y="2242585"/>
                </a:lnTo>
                <a:lnTo>
                  <a:pt x="3657607" y="2561705"/>
                </a:lnTo>
                <a:lnTo>
                  <a:pt x="3657607" y="801529"/>
                </a:lnTo>
                <a:lnTo>
                  <a:pt x="3353264" y="695268"/>
                </a:lnTo>
                <a:lnTo>
                  <a:pt x="3353264" y="2668219"/>
                </a:lnTo>
                <a:lnTo>
                  <a:pt x="2438432" y="2987339"/>
                </a:lnTo>
                <a:lnTo>
                  <a:pt x="2438432" y="375882"/>
                </a:lnTo>
                <a:lnTo>
                  <a:pt x="2286102" y="322701"/>
                </a:lnTo>
                <a:lnTo>
                  <a:pt x="2133848" y="375882"/>
                </a:lnTo>
                <a:lnTo>
                  <a:pt x="2133848" y="2987339"/>
                </a:lnTo>
                <a:lnTo>
                  <a:pt x="1219441" y="2668219"/>
                </a:lnTo>
                <a:lnTo>
                  <a:pt x="1219441" y="695268"/>
                </a:lnTo>
                <a:lnTo>
                  <a:pt x="914489" y="801529"/>
                </a:lnTo>
                <a:lnTo>
                  <a:pt x="914489" y="2561711"/>
                </a:lnTo>
                <a:lnTo>
                  <a:pt x="0" y="2242585"/>
                </a:lnTo>
                <a:lnTo>
                  <a:pt x="0" y="798220"/>
                </a:lnTo>
                <a:lnTo>
                  <a:pt x="305054" y="691496"/>
                </a:lnTo>
                <a:lnTo>
                  <a:pt x="305054" y="2025942"/>
                </a:lnTo>
                <a:lnTo>
                  <a:pt x="609721" y="2132463"/>
                </a:lnTo>
                <a:lnTo>
                  <a:pt x="609721" y="585248"/>
                </a:lnTo>
                <a:lnTo>
                  <a:pt x="1524127" y="265938"/>
                </a:lnTo>
                <a:lnTo>
                  <a:pt x="1524127" y="2451773"/>
                </a:lnTo>
                <a:lnTo>
                  <a:pt x="1828895" y="2557825"/>
                </a:lnTo>
                <a:lnTo>
                  <a:pt x="1828895" y="159239"/>
                </a:lnTo>
                <a:lnTo>
                  <a:pt x="2286102" y="0"/>
                </a:lnTo>
                <a:lnTo>
                  <a:pt x="2743098" y="159239"/>
                </a:lnTo>
                <a:close/>
                <a:moveTo>
                  <a:pt x="5155769" y="2141487"/>
                </a:moveTo>
                <a:cubicBezTo>
                  <a:pt x="5001044" y="2141487"/>
                  <a:pt x="4881271" y="2016544"/>
                  <a:pt x="4881271" y="1866691"/>
                </a:cubicBezTo>
                <a:lnTo>
                  <a:pt x="4881271" y="1865332"/>
                </a:lnTo>
                <a:cubicBezTo>
                  <a:pt x="4881271" y="1715288"/>
                  <a:pt x="5002702" y="1588789"/>
                  <a:pt x="5155769" y="1588789"/>
                </a:cubicBezTo>
                <a:cubicBezTo>
                  <a:pt x="5310334" y="1588789"/>
                  <a:pt x="5430361" y="1713630"/>
                  <a:pt x="5430361" y="1863560"/>
                </a:cubicBezTo>
                <a:lnTo>
                  <a:pt x="5430361" y="1865325"/>
                </a:lnTo>
                <a:cubicBezTo>
                  <a:pt x="5430361" y="2014893"/>
                  <a:pt x="5308937" y="2141487"/>
                  <a:pt x="5155769" y="2141487"/>
                </a:cubicBezTo>
                <a:moveTo>
                  <a:pt x="5155769" y="2111312"/>
                </a:moveTo>
                <a:cubicBezTo>
                  <a:pt x="5293036" y="2111312"/>
                  <a:pt x="5398726" y="1999164"/>
                  <a:pt x="5398726" y="1865332"/>
                </a:cubicBezTo>
                <a:lnTo>
                  <a:pt x="5398726" y="1863567"/>
                </a:lnTo>
                <a:cubicBezTo>
                  <a:pt x="5398726" y="1729365"/>
                  <a:pt x="5294573" y="1619060"/>
                  <a:pt x="5155769" y="1619060"/>
                </a:cubicBezTo>
                <a:cubicBezTo>
                  <a:pt x="5018437" y="1619060"/>
                  <a:pt x="4912913" y="1731112"/>
                  <a:pt x="4912913" y="1865332"/>
                </a:cubicBezTo>
                <a:lnTo>
                  <a:pt x="4912913" y="1866691"/>
                </a:lnTo>
                <a:cubicBezTo>
                  <a:pt x="4912913" y="2001012"/>
                  <a:pt x="5017040" y="2111312"/>
                  <a:pt x="5155769" y="2111312"/>
                </a:cubicBezTo>
                <a:moveTo>
                  <a:pt x="5042161" y="1716748"/>
                </a:moveTo>
                <a:lnTo>
                  <a:pt x="5176298" y="1716748"/>
                </a:lnTo>
                <a:cubicBezTo>
                  <a:pt x="5242433" y="1716748"/>
                  <a:pt x="5291538" y="1747031"/>
                  <a:pt x="5291538" y="1811681"/>
                </a:cubicBezTo>
                <a:cubicBezTo>
                  <a:pt x="5291538" y="1857407"/>
                  <a:pt x="5266347" y="1887220"/>
                  <a:pt x="5228362" y="1899907"/>
                </a:cubicBezTo>
                <a:lnTo>
                  <a:pt x="5301012" y="2002390"/>
                </a:lnTo>
                <a:lnTo>
                  <a:pt x="5217408" y="2002390"/>
                </a:lnTo>
                <a:lnTo>
                  <a:pt x="5155762" y="1912519"/>
                </a:lnTo>
                <a:lnTo>
                  <a:pt x="5111515" y="1912519"/>
                </a:lnTo>
                <a:lnTo>
                  <a:pt x="5111515" y="2002390"/>
                </a:lnTo>
                <a:lnTo>
                  <a:pt x="5042161" y="2002390"/>
                </a:lnTo>
                <a:lnTo>
                  <a:pt x="5042161" y="1716748"/>
                </a:lnTo>
                <a:close/>
                <a:moveTo>
                  <a:pt x="5171605" y="1855750"/>
                </a:moveTo>
                <a:cubicBezTo>
                  <a:pt x="5203241" y="1855750"/>
                  <a:pt x="5220653" y="1839932"/>
                  <a:pt x="5220653" y="1816189"/>
                </a:cubicBezTo>
                <a:cubicBezTo>
                  <a:pt x="5220653" y="1791176"/>
                  <a:pt x="5201419" y="1776819"/>
                  <a:pt x="5171605" y="1776819"/>
                </a:cubicBezTo>
                <a:lnTo>
                  <a:pt x="5111522" y="1776819"/>
                </a:lnTo>
                <a:lnTo>
                  <a:pt x="5111522" y="1855756"/>
                </a:lnTo>
                <a:lnTo>
                  <a:pt x="5171605" y="1855756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07E2C-ABED-A310-E66D-D1BEBD11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A89D12-4F33-44AF-85FC-689FEAF79A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05A5ED1-0116-F500-1941-DC1FBA595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9098" y="1004434"/>
            <a:ext cx="4892040" cy="9248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text, 30pt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8737311-B7A5-3FCE-BC6B-6CF88C8DFC4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8463" y="2032000"/>
            <a:ext cx="4892675" cy="414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D02A9F62-92F2-92E4-0C2F-7CD9387117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2951" cy="6858000"/>
          </a:xfrm>
        </p:spPr>
        <p:txBody>
          <a:bodyPr lIns="182880" tIns="18288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768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right + image [Lt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380E2C4B-212D-C90C-C638-0220369FD5E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2951" cy="6858000"/>
          </a:xfrm>
        </p:spPr>
        <p:txBody>
          <a:bodyPr lIns="182880" tIns="182880" r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79D02C-01AB-C277-97B9-68A9098A0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2952" y="0"/>
            <a:ext cx="60990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76661A4-CEEB-FD35-9B16-C027F758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FB82-33FE-FAE0-42EA-5A069CD64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2025 Equinix, Inc.</a:t>
            </a:r>
          </a:p>
        </p:txBody>
      </p:sp>
      <p:sp>
        <p:nvSpPr>
          <p:cNvPr id="16" name="fortress_red_logo">
            <a:extLst>
              <a:ext uri="{FF2B5EF4-FFF2-40B4-BE49-F238E27FC236}">
                <a16:creationId xmlns:a16="http://schemas.microsoft.com/office/drawing/2014/main" id="{B851A469-0A2B-910E-1A1C-CC6A0E8B8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279660" y="6432345"/>
            <a:ext cx="429768" cy="236423"/>
          </a:xfrm>
          <a:custGeom>
            <a:avLst/>
            <a:gdLst>
              <a:gd name="connsiteX0" fmla="*/ 2743098 w 5430360"/>
              <a:gd name="connsiteY0" fmla="*/ 159239 h 2987338"/>
              <a:gd name="connsiteX1" fmla="*/ 2743098 w 5430360"/>
              <a:gd name="connsiteY1" fmla="*/ 2557831 h 2987338"/>
              <a:gd name="connsiteX2" fmla="*/ 3048063 w 5430360"/>
              <a:gd name="connsiteY2" fmla="*/ 2451780 h 2987338"/>
              <a:gd name="connsiteX3" fmla="*/ 3048063 w 5430360"/>
              <a:gd name="connsiteY3" fmla="*/ 265944 h 2987338"/>
              <a:gd name="connsiteX4" fmla="*/ 3962635 w 5430360"/>
              <a:gd name="connsiteY4" fmla="*/ 585254 h 2987338"/>
              <a:gd name="connsiteX5" fmla="*/ 3962635 w 5430360"/>
              <a:gd name="connsiteY5" fmla="*/ 2132470 h 2987338"/>
              <a:gd name="connsiteX6" fmla="*/ 4267137 w 5430360"/>
              <a:gd name="connsiteY6" fmla="*/ 2025948 h 2987338"/>
              <a:gd name="connsiteX7" fmla="*/ 4267137 w 5430360"/>
              <a:gd name="connsiteY7" fmla="*/ 691496 h 2987338"/>
              <a:gd name="connsiteX8" fmla="*/ 4571969 w 5430360"/>
              <a:gd name="connsiteY8" fmla="*/ 798220 h 2987338"/>
              <a:gd name="connsiteX9" fmla="*/ 4571969 w 5430360"/>
              <a:gd name="connsiteY9" fmla="*/ 2242585 h 2987338"/>
              <a:gd name="connsiteX10" fmla="*/ 3657607 w 5430360"/>
              <a:gd name="connsiteY10" fmla="*/ 2561705 h 2987338"/>
              <a:gd name="connsiteX11" fmla="*/ 3657607 w 5430360"/>
              <a:gd name="connsiteY11" fmla="*/ 801529 h 2987338"/>
              <a:gd name="connsiteX12" fmla="*/ 3353264 w 5430360"/>
              <a:gd name="connsiteY12" fmla="*/ 695268 h 2987338"/>
              <a:gd name="connsiteX13" fmla="*/ 3353264 w 5430360"/>
              <a:gd name="connsiteY13" fmla="*/ 2668219 h 2987338"/>
              <a:gd name="connsiteX14" fmla="*/ 2438432 w 5430360"/>
              <a:gd name="connsiteY14" fmla="*/ 2987339 h 2987338"/>
              <a:gd name="connsiteX15" fmla="*/ 2438432 w 5430360"/>
              <a:gd name="connsiteY15" fmla="*/ 375882 h 2987338"/>
              <a:gd name="connsiteX16" fmla="*/ 2286102 w 5430360"/>
              <a:gd name="connsiteY16" fmla="*/ 322701 h 2987338"/>
              <a:gd name="connsiteX17" fmla="*/ 2133848 w 5430360"/>
              <a:gd name="connsiteY17" fmla="*/ 375882 h 2987338"/>
              <a:gd name="connsiteX18" fmla="*/ 2133848 w 5430360"/>
              <a:gd name="connsiteY18" fmla="*/ 2987339 h 2987338"/>
              <a:gd name="connsiteX19" fmla="*/ 1219441 w 5430360"/>
              <a:gd name="connsiteY19" fmla="*/ 2668219 h 2987338"/>
              <a:gd name="connsiteX20" fmla="*/ 1219441 w 5430360"/>
              <a:gd name="connsiteY20" fmla="*/ 695268 h 2987338"/>
              <a:gd name="connsiteX21" fmla="*/ 914489 w 5430360"/>
              <a:gd name="connsiteY21" fmla="*/ 801529 h 2987338"/>
              <a:gd name="connsiteX22" fmla="*/ 914489 w 5430360"/>
              <a:gd name="connsiteY22" fmla="*/ 2561711 h 2987338"/>
              <a:gd name="connsiteX23" fmla="*/ 0 w 5430360"/>
              <a:gd name="connsiteY23" fmla="*/ 2242585 h 2987338"/>
              <a:gd name="connsiteX24" fmla="*/ 0 w 5430360"/>
              <a:gd name="connsiteY24" fmla="*/ 798220 h 2987338"/>
              <a:gd name="connsiteX25" fmla="*/ 305054 w 5430360"/>
              <a:gd name="connsiteY25" fmla="*/ 691496 h 2987338"/>
              <a:gd name="connsiteX26" fmla="*/ 305054 w 5430360"/>
              <a:gd name="connsiteY26" fmla="*/ 2025942 h 2987338"/>
              <a:gd name="connsiteX27" fmla="*/ 609721 w 5430360"/>
              <a:gd name="connsiteY27" fmla="*/ 2132463 h 2987338"/>
              <a:gd name="connsiteX28" fmla="*/ 609721 w 5430360"/>
              <a:gd name="connsiteY28" fmla="*/ 585248 h 2987338"/>
              <a:gd name="connsiteX29" fmla="*/ 1524127 w 5430360"/>
              <a:gd name="connsiteY29" fmla="*/ 265938 h 2987338"/>
              <a:gd name="connsiteX30" fmla="*/ 1524127 w 5430360"/>
              <a:gd name="connsiteY30" fmla="*/ 2451773 h 2987338"/>
              <a:gd name="connsiteX31" fmla="*/ 1828895 w 5430360"/>
              <a:gd name="connsiteY31" fmla="*/ 2557825 h 2987338"/>
              <a:gd name="connsiteX32" fmla="*/ 1828895 w 5430360"/>
              <a:gd name="connsiteY32" fmla="*/ 159239 h 2987338"/>
              <a:gd name="connsiteX33" fmla="*/ 2286102 w 5430360"/>
              <a:gd name="connsiteY33" fmla="*/ 0 h 2987338"/>
              <a:gd name="connsiteX34" fmla="*/ 2743098 w 5430360"/>
              <a:gd name="connsiteY34" fmla="*/ 159239 h 2987338"/>
              <a:gd name="connsiteX35" fmla="*/ 5155769 w 5430360"/>
              <a:gd name="connsiteY35" fmla="*/ 2141487 h 2987338"/>
              <a:gd name="connsiteX36" fmla="*/ 4881271 w 5430360"/>
              <a:gd name="connsiteY36" fmla="*/ 1866691 h 2987338"/>
              <a:gd name="connsiteX37" fmla="*/ 4881271 w 5430360"/>
              <a:gd name="connsiteY37" fmla="*/ 1865332 h 2987338"/>
              <a:gd name="connsiteX38" fmla="*/ 5155769 w 5430360"/>
              <a:gd name="connsiteY38" fmla="*/ 1588789 h 2987338"/>
              <a:gd name="connsiteX39" fmla="*/ 5430361 w 5430360"/>
              <a:gd name="connsiteY39" fmla="*/ 1863560 h 2987338"/>
              <a:gd name="connsiteX40" fmla="*/ 5430361 w 5430360"/>
              <a:gd name="connsiteY40" fmla="*/ 1865325 h 2987338"/>
              <a:gd name="connsiteX41" fmla="*/ 5155769 w 5430360"/>
              <a:gd name="connsiteY41" fmla="*/ 2141487 h 2987338"/>
              <a:gd name="connsiteX42" fmla="*/ 5155769 w 5430360"/>
              <a:gd name="connsiteY42" fmla="*/ 2111312 h 2987338"/>
              <a:gd name="connsiteX43" fmla="*/ 5398726 w 5430360"/>
              <a:gd name="connsiteY43" fmla="*/ 1865332 h 2987338"/>
              <a:gd name="connsiteX44" fmla="*/ 5398726 w 5430360"/>
              <a:gd name="connsiteY44" fmla="*/ 1863567 h 2987338"/>
              <a:gd name="connsiteX45" fmla="*/ 5155769 w 5430360"/>
              <a:gd name="connsiteY45" fmla="*/ 1619060 h 2987338"/>
              <a:gd name="connsiteX46" fmla="*/ 4912913 w 5430360"/>
              <a:gd name="connsiteY46" fmla="*/ 1865332 h 2987338"/>
              <a:gd name="connsiteX47" fmla="*/ 4912913 w 5430360"/>
              <a:gd name="connsiteY47" fmla="*/ 1866691 h 2987338"/>
              <a:gd name="connsiteX48" fmla="*/ 5155769 w 5430360"/>
              <a:gd name="connsiteY48" fmla="*/ 2111312 h 2987338"/>
              <a:gd name="connsiteX49" fmla="*/ 5042161 w 5430360"/>
              <a:gd name="connsiteY49" fmla="*/ 1716748 h 2987338"/>
              <a:gd name="connsiteX50" fmla="*/ 5176298 w 5430360"/>
              <a:gd name="connsiteY50" fmla="*/ 1716748 h 2987338"/>
              <a:gd name="connsiteX51" fmla="*/ 5291538 w 5430360"/>
              <a:gd name="connsiteY51" fmla="*/ 1811681 h 2987338"/>
              <a:gd name="connsiteX52" fmla="*/ 5228362 w 5430360"/>
              <a:gd name="connsiteY52" fmla="*/ 1899907 h 2987338"/>
              <a:gd name="connsiteX53" fmla="*/ 5301012 w 5430360"/>
              <a:gd name="connsiteY53" fmla="*/ 2002390 h 2987338"/>
              <a:gd name="connsiteX54" fmla="*/ 5217408 w 5430360"/>
              <a:gd name="connsiteY54" fmla="*/ 2002390 h 2987338"/>
              <a:gd name="connsiteX55" fmla="*/ 5155762 w 5430360"/>
              <a:gd name="connsiteY55" fmla="*/ 1912519 h 2987338"/>
              <a:gd name="connsiteX56" fmla="*/ 5111515 w 5430360"/>
              <a:gd name="connsiteY56" fmla="*/ 1912519 h 2987338"/>
              <a:gd name="connsiteX57" fmla="*/ 5111515 w 5430360"/>
              <a:gd name="connsiteY57" fmla="*/ 2002390 h 2987338"/>
              <a:gd name="connsiteX58" fmla="*/ 5042161 w 5430360"/>
              <a:gd name="connsiteY58" fmla="*/ 2002390 h 2987338"/>
              <a:gd name="connsiteX59" fmla="*/ 5042161 w 5430360"/>
              <a:gd name="connsiteY59" fmla="*/ 1716748 h 2987338"/>
              <a:gd name="connsiteX60" fmla="*/ 5171605 w 5430360"/>
              <a:gd name="connsiteY60" fmla="*/ 1855750 h 2987338"/>
              <a:gd name="connsiteX61" fmla="*/ 5220653 w 5430360"/>
              <a:gd name="connsiteY61" fmla="*/ 1816189 h 2987338"/>
              <a:gd name="connsiteX62" fmla="*/ 5171605 w 5430360"/>
              <a:gd name="connsiteY62" fmla="*/ 1776819 h 2987338"/>
              <a:gd name="connsiteX63" fmla="*/ 5111522 w 5430360"/>
              <a:gd name="connsiteY63" fmla="*/ 1776819 h 2987338"/>
              <a:gd name="connsiteX64" fmla="*/ 5111522 w 5430360"/>
              <a:gd name="connsiteY64" fmla="*/ 1855756 h 2987338"/>
              <a:gd name="connsiteX65" fmla="*/ 5171605 w 5430360"/>
              <a:gd name="connsiteY65" fmla="*/ 1855756 h 298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30360" h="2987338">
                <a:moveTo>
                  <a:pt x="2743098" y="159239"/>
                </a:moveTo>
                <a:lnTo>
                  <a:pt x="2743098" y="2557831"/>
                </a:lnTo>
                <a:lnTo>
                  <a:pt x="3048063" y="2451780"/>
                </a:lnTo>
                <a:lnTo>
                  <a:pt x="3048063" y="265944"/>
                </a:lnTo>
                <a:lnTo>
                  <a:pt x="3962635" y="585254"/>
                </a:lnTo>
                <a:lnTo>
                  <a:pt x="3962635" y="2132470"/>
                </a:lnTo>
                <a:lnTo>
                  <a:pt x="4267137" y="2025948"/>
                </a:lnTo>
                <a:lnTo>
                  <a:pt x="4267137" y="691496"/>
                </a:lnTo>
                <a:lnTo>
                  <a:pt x="4571969" y="798220"/>
                </a:lnTo>
                <a:lnTo>
                  <a:pt x="4571969" y="2242585"/>
                </a:lnTo>
                <a:lnTo>
                  <a:pt x="3657607" y="2561705"/>
                </a:lnTo>
                <a:lnTo>
                  <a:pt x="3657607" y="801529"/>
                </a:lnTo>
                <a:lnTo>
                  <a:pt x="3353264" y="695268"/>
                </a:lnTo>
                <a:lnTo>
                  <a:pt x="3353264" y="2668219"/>
                </a:lnTo>
                <a:lnTo>
                  <a:pt x="2438432" y="2987339"/>
                </a:lnTo>
                <a:lnTo>
                  <a:pt x="2438432" y="375882"/>
                </a:lnTo>
                <a:lnTo>
                  <a:pt x="2286102" y="322701"/>
                </a:lnTo>
                <a:lnTo>
                  <a:pt x="2133848" y="375882"/>
                </a:lnTo>
                <a:lnTo>
                  <a:pt x="2133848" y="2987339"/>
                </a:lnTo>
                <a:lnTo>
                  <a:pt x="1219441" y="2668219"/>
                </a:lnTo>
                <a:lnTo>
                  <a:pt x="1219441" y="695268"/>
                </a:lnTo>
                <a:lnTo>
                  <a:pt x="914489" y="801529"/>
                </a:lnTo>
                <a:lnTo>
                  <a:pt x="914489" y="2561711"/>
                </a:lnTo>
                <a:lnTo>
                  <a:pt x="0" y="2242585"/>
                </a:lnTo>
                <a:lnTo>
                  <a:pt x="0" y="798220"/>
                </a:lnTo>
                <a:lnTo>
                  <a:pt x="305054" y="691496"/>
                </a:lnTo>
                <a:lnTo>
                  <a:pt x="305054" y="2025942"/>
                </a:lnTo>
                <a:lnTo>
                  <a:pt x="609721" y="2132463"/>
                </a:lnTo>
                <a:lnTo>
                  <a:pt x="609721" y="585248"/>
                </a:lnTo>
                <a:lnTo>
                  <a:pt x="1524127" y="265938"/>
                </a:lnTo>
                <a:lnTo>
                  <a:pt x="1524127" y="2451773"/>
                </a:lnTo>
                <a:lnTo>
                  <a:pt x="1828895" y="2557825"/>
                </a:lnTo>
                <a:lnTo>
                  <a:pt x="1828895" y="159239"/>
                </a:lnTo>
                <a:lnTo>
                  <a:pt x="2286102" y="0"/>
                </a:lnTo>
                <a:lnTo>
                  <a:pt x="2743098" y="159239"/>
                </a:lnTo>
                <a:close/>
                <a:moveTo>
                  <a:pt x="5155769" y="2141487"/>
                </a:moveTo>
                <a:cubicBezTo>
                  <a:pt x="5001044" y="2141487"/>
                  <a:pt x="4881271" y="2016544"/>
                  <a:pt x="4881271" y="1866691"/>
                </a:cubicBezTo>
                <a:lnTo>
                  <a:pt x="4881271" y="1865332"/>
                </a:lnTo>
                <a:cubicBezTo>
                  <a:pt x="4881271" y="1715288"/>
                  <a:pt x="5002702" y="1588789"/>
                  <a:pt x="5155769" y="1588789"/>
                </a:cubicBezTo>
                <a:cubicBezTo>
                  <a:pt x="5310334" y="1588789"/>
                  <a:pt x="5430361" y="1713630"/>
                  <a:pt x="5430361" y="1863560"/>
                </a:cubicBezTo>
                <a:lnTo>
                  <a:pt x="5430361" y="1865325"/>
                </a:lnTo>
                <a:cubicBezTo>
                  <a:pt x="5430361" y="2014893"/>
                  <a:pt x="5308937" y="2141487"/>
                  <a:pt x="5155769" y="2141487"/>
                </a:cubicBezTo>
                <a:moveTo>
                  <a:pt x="5155769" y="2111312"/>
                </a:moveTo>
                <a:cubicBezTo>
                  <a:pt x="5293036" y="2111312"/>
                  <a:pt x="5398726" y="1999164"/>
                  <a:pt x="5398726" y="1865332"/>
                </a:cubicBezTo>
                <a:lnTo>
                  <a:pt x="5398726" y="1863567"/>
                </a:lnTo>
                <a:cubicBezTo>
                  <a:pt x="5398726" y="1729365"/>
                  <a:pt x="5294573" y="1619060"/>
                  <a:pt x="5155769" y="1619060"/>
                </a:cubicBezTo>
                <a:cubicBezTo>
                  <a:pt x="5018437" y="1619060"/>
                  <a:pt x="4912913" y="1731112"/>
                  <a:pt x="4912913" y="1865332"/>
                </a:cubicBezTo>
                <a:lnTo>
                  <a:pt x="4912913" y="1866691"/>
                </a:lnTo>
                <a:cubicBezTo>
                  <a:pt x="4912913" y="2001012"/>
                  <a:pt x="5017040" y="2111312"/>
                  <a:pt x="5155769" y="2111312"/>
                </a:cubicBezTo>
                <a:moveTo>
                  <a:pt x="5042161" y="1716748"/>
                </a:moveTo>
                <a:lnTo>
                  <a:pt x="5176298" y="1716748"/>
                </a:lnTo>
                <a:cubicBezTo>
                  <a:pt x="5242433" y="1716748"/>
                  <a:pt x="5291538" y="1747031"/>
                  <a:pt x="5291538" y="1811681"/>
                </a:cubicBezTo>
                <a:cubicBezTo>
                  <a:pt x="5291538" y="1857407"/>
                  <a:pt x="5266347" y="1887220"/>
                  <a:pt x="5228362" y="1899907"/>
                </a:cubicBezTo>
                <a:lnTo>
                  <a:pt x="5301012" y="2002390"/>
                </a:lnTo>
                <a:lnTo>
                  <a:pt x="5217408" y="2002390"/>
                </a:lnTo>
                <a:lnTo>
                  <a:pt x="5155762" y="1912519"/>
                </a:lnTo>
                <a:lnTo>
                  <a:pt x="5111515" y="1912519"/>
                </a:lnTo>
                <a:lnTo>
                  <a:pt x="5111515" y="2002390"/>
                </a:lnTo>
                <a:lnTo>
                  <a:pt x="5042161" y="2002390"/>
                </a:lnTo>
                <a:lnTo>
                  <a:pt x="5042161" y="1716748"/>
                </a:lnTo>
                <a:close/>
                <a:moveTo>
                  <a:pt x="5171605" y="1855750"/>
                </a:moveTo>
                <a:cubicBezTo>
                  <a:pt x="5203241" y="1855750"/>
                  <a:pt x="5220653" y="1839932"/>
                  <a:pt x="5220653" y="1816189"/>
                </a:cubicBezTo>
                <a:cubicBezTo>
                  <a:pt x="5220653" y="1791176"/>
                  <a:pt x="5201419" y="1776819"/>
                  <a:pt x="5171605" y="1776819"/>
                </a:cubicBezTo>
                <a:lnTo>
                  <a:pt x="5111522" y="1776819"/>
                </a:lnTo>
                <a:lnTo>
                  <a:pt x="5111522" y="1855756"/>
                </a:lnTo>
                <a:lnTo>
                  <a:pt x="5171605" y="1855756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07E2C-ABED-A310-E66D-D1BEBD11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8A89D12-4F33-44AF-85FC-689FEAF79A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9302F21-5656-1F55-17C3-2C61C9799E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9096" y="1011761"/>
            <a:ext cx="4892041" cy="924831"/>
          </a:xfrm>
        </p:spPr>
        <p:txBody>
          <a:bodyPr/>
          <a:lstStyle/>
          <a:p>
            <a:r>
              <a:rPr lang="en-US"/>
              <a:t>Title text, 30pt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61B3749-19B0-8DAB-67DA-D04BE033B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9097" y="2032000"/>
            <a:ext cx="4892042" cy="4140200"/>
          </a:xfrm>
        </p:spPr>
        <p:txBody>
          <a:bodyPr/>
          <a:lstStyle/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</p:spTree>
    <p:extLst>
      <p:ext uri="{BB962C8B-B14F-4D97-AF65-F5344CB8AC3E}">
        <p14:creationId xmlns:p14="http://schemas.microsoft.com/office/powerpoint/2010/main" val="42347744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lor block left [Lt]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08F14BC-5D8C-48FF-2F7A-B04649085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rtress_red_logo">
            <a:extLst>
              <a:ext uri="{FF2B5EF4-FFF2-40B4-BE49-F238E27FC236}">
                <a16:creationId xmlns:a16="http://schemas.microsoft.com/office/drawing/2014/main" id="{3A5FC4C6-4957-F530-76AD-4197BFB19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279660" y="6432345"/>
            <a:ext cx="429768" cy="236423"/>
          </a:xfrm>
          <a:custGeom>
            <a:avLst/>
            <a:gdLst>
              <a:gd name="connsiteX0" fmla="*/ 2743098 w 5430360"/>
              <a:gd name="connsiteY0" fmla="*/ 159239 h 2987338"/>
              <a:gd name="connsiteX1" fmla="*/ 2743098 w 5430360"/>
              <a:gd name="connsiteY1" fmla="*/ 2557831 h 2987338"/>
              <a:gd name="connsiteX2" fmla="*/ 3048063 w 5430360"/>
              <a:gd name="connsiteY2" fmla="*/ 2451780 h 2987338"/>
              <a:gd name="connsiteX3" fmla="*/ 3048063 w 5430360"/>
              <a:gd name="connsiteY3" fmla="*/ 265944 h 2987338"/>
              <a:gd name="connsiteX4" fmla="*/ 3962635 w 5430360"/>
              <a:gd name="connsiteY4" fmla="*/ 585254 h 2987338"/>
              <a:gd name="connsiteX5" fmla="*/ 3962635 w 5430360"/>
              <a:gd name="connsiteY5" fmla="*/ 2132470 h 2987338"/>
              <a:gd name="connsiteX6" fmla="*/ 4267137 w 5430360"/>
              <a:gd name="connsiteY6" fmla="*/ 2025948 h 2987338"/>
              <a:gd name="connsiteX7" fmla="*/ 4267137 w 5430360"/>
              <a:gd name="connsiteY7" fmla="*/ 691496 h 2987338"/>
              <a:gd name="connsiteX8" fmla="*/ 4571969 w 5430360"/>
              <a:gd name="connsiteY8" fmla="*/ 798220 h 2987338"/>
              <a:gd name="connsiteX9" fmla="*/ 4571969 w 5430360"/>
              <a:gd name="connsiteY9" fmla="*/ 2242585 h 2987338"/>
              <a:gd name="connsiteX10" fmla="*/ 3657607 w 5430360"/>
              <a:gd name="connsiteY10" fmla="*/ 2561705 h 2987338"/>
              <a:gd name="connsiteX11" fmla="*/ 3657607 w 5430360"/>
              <a:gd name="connsiteY11" fmla="*/ 801529 h 2987338"/>
              <a:gd name="connsiteX12" fmla="*/ 3353264 w 5430360"/>
              <a:gd name="connsiteY12" fmla="*/ 695268 h 2987338"/>
              <a:gd name="connsiteX13" fmla="*/ 3353264 w 5430360"/>
              <a:gd name="connsiteY13" fmla="*/ 2668219 h 2987338"/>
              <a:gd name="connsiteX14" fmla="*/ 2438432 w 5430360"/>
              <a:gd name="connsiteY14" fmla="*/ 2987339 h 2987338"/>
              <a:gd name="connsiteX15" fmla="*/ 2438432 w 5430360"/>
              <a:gd name="connsiteY15" fmla="*/ 375882 h 2987338"/>
              <a:gd name="connsiteX16" fmla="*/ 2286102 w 5430360"/>
              <a:gd name="connsiteY16" fmla="*/ 322701 h 2987338"/>
              <a:gd name="connsiteX17" fmla="*/ 2133848 w 5430360"/>
              <a:gd name="connsiteY17" fmla="*/ 375882 h 2987338"/>
              <a:gd name="connsiteX18" fmla="*/ 2133848 w 5430360"/>
              <a:gd name="connsiteY18" fmla="*/ 2987339 h 2987338"/>
              <a:gd name="connsiteX19" fmla="*/ 1219441 w 5430360"/>
              <a:gd name="connsiteY19" fmla="*/ 2668219 h 2987338"/>
              <a:gd name="connsiteX20" fmla="*/ 1219441 w 5430360"/>
              <a:gd name="connsiteY20" fmla="*/ 695268 h 2987338"/>
              <a:gd name="connsiteX21" fmla="*/ 914489 w 5430360"/>
              <a:gd name="connsiteY21" fmla="*/ 801529 h 2987338"/>
              <a:gd name="connsiteX22" fmla="*/ 914489 w 5430360"/>
              <a:gd name="connsiteY22" fmla="*/ 2561711 h 2987338"/>
              <a:gd name="connsiteX23" fmla="*/ 0 w 5430360"/>
              <a:gd name="connsiteY23" fmla="*/ 2242585 h 2987338"/>
              <a:gd name="connsiteX24" fmla="*/ 0 w 5430360"/>
              <a:gd name="connsiteY24" fmla="*/ 798220 h 2987338"/>
              <a:gd name="connsiteX25" fmla="*/ 305054 w 5430360"/>
              <a:gd name="connsiteY25" fmla="*/ 691496 h 2987338"/>
              <a:gd name="connsiteX26" fmla="*/ 305054 w 5430360"/>
              <a:gd name="connsiteY26" fmla="*/ 2025942 h 2987338"/>
              <a:gd name="connsiteX27" fmla="*/ 609721 w 5430360"/>
              <a:gd name="connsiteY27" fmla="*/ 2132463 h 2987338"/>
              <a:gd name="connsiteX28" fmla="*/ 609721 w 5430360"/>
              <a:gd name="connsiteY28" fmla="*/ 585248 h 2987338"/>
              <a:gd name="connsiteX29" fmla="*/ 1524127 w 5430360"/>
              <a:gd name="connsiteY29" fmla="*/ 265938 h 2987338"/>
              <a:gd name="connsiteX30" fmla="*/ 1524127 w 5430360"/>
              <a:gd name="connsiteY30" fmla="*/ 2451773 h 2987338"/>
              <a:gd name="connsiteX31" fmla="*/ 1828895 w 5430360"/>
              <a:gd name="connsiteY31" fmla="*/ 2557825 h 2987338"/>
              <a:gd name="connsiteX32" fmla="*/ 1828895 w 5430360"/>
              <a:gd name="connsiteY32" fmla="*/ 159239 h 2987338"/>
              <a:gd name="connsiteX33" fmla="*/ 2286102 w 5430360"/>
              <a:gd name="connsiteY33" fmla="*/ 0 h 2987338"/>
              <a:gd name="connsiteX34" fmla="*/ 2743098 w 5430360"/>
              <a:gd name="connsiteY34" fmla="*/ 159239 h 2987338"/>
              <a:gd name="connsiteX35" fmla="*/ 5155769 w 5430360"/>
              <a:gd name="connsiteY35" fmla="*/ 2141487 h 2987338"/>
              <a:gd name="connsiteX36" fmla="*/ 4881271 w 5430360"/>
              <a:gd name="connsiteY36" fmla="*/ 1866691 h 2987338"/>
              <a:gd name="connsiteX37" fmla="*/ 4881271 w 5430360"/>
              <a:gd name="connsiteY37" fmla="*/ 1865332 h 2987338"/>
              <a:gd name="connsiteX38" fmla="*/ 5155769 w 5430360"/>
              <a:gd name="connsiteY38" fmla="*/ 1588789 h 2987338"/>
              <a:gd name="connsiteX39" fmla="*/ 5430361 w 5430360"/>
              <a:gd name="connsiteY39" fmla="*/ 1863560 h 2987338"/>
              <a:gd name="connsiteX40" fmla="*/ 5430361 w 5430360"/>
              <a:gd name="connsiteY40" fmla="*/ 1865325 h 2987338"/>
              <a:gd name="connsiteX41" fmla="*/ 5155769 w 5430360"/>
              <a:gd name="connsiteY41" fmla="*/ 2141487 h 2987338"/>
              <a:gd name="connsiteX42" fmla="*/ 5155769 w 5430360"/>
              <a:gd name="connsiteY42" fmla="*/ 2111312 h 2987338"/>
              <a:gd name="connsiteX43" fmla="*/ 5398726 w 5430360"/>
              <a:gd name="connsiteY43" fmla="*/ 1865332 h 2987338"/>
              <a:gd name="connsiteX44" fmla="*/ 5398726 w 5430360"/>
              <a:gd name="connsiteY44" fmla="*/ 1863567 h 2987338"/>
              <a:gd name="connsiteX45" fmla="*/ 5155769 w 5430360"/>
              <a:gd name="connsiteY45" fmla="*/ 1619060 h 2987338"/>
              <a:gd name="connsiteX46" fmla="*/ 4912913 w 5430360"/>
              <a:gd name="connsiteY46" fmla="*/ 1865332 h 2987338"/>
              <a:gd name="connsiteX47" fmla="*/ 4912913 w 5430360"/>
              <a:gd name="connsiteY47" fmla="*/ 1866691 h 2987338"/>
              <a:gd name="connsiteX48" fmla="*/ 5155769 w 5430360"/>
              <a:gd name="connsiteY48" fmla="*/ 2111312 h 2987338"/>
              <a:gd name="connsiteX49" fmla="*/ 5042161 w 5430360"/>
              <a:gd name="connsiteY49" fmla="*/ 1716748 h 2987338"/>
              <a:gd name="connsiteX50" fmla="*/ 5176298 w 5430360"/>
              <a:gd name="connsiteY50" fmla="*/ 1716748 h 2987338"/>
              <a:gd name="connsiteX51" fmla="*/ 5291538 w 5430360"/>
              <a:gd name="connsiteY51" fmla="*/ 1811681 h 2987338"/>
              <a:gd name="connsiteX52" fmla="*/ 5228362 w 5430360"/>
              <a:gd name="connsiteY52" fmla="*/ 1899907 h 2987338"/>
              <a:gd name="connsiteX53" fmla="*/ 5301012 w 5430360"/>
              <a:gd name="connsiteY53" fmla="*/ 2002390 h 2987338"/>
              <a:gd name="connsiteX54" fmla="*/ 5217408 w 5430360"/>
              <a:gd name="connsiteY54" fmla="*/ 2002390 h 2987338"/>
              <a:gd name="connsiteX55" fmla="*/ 5155762 w 5430360"/>
              <a:gd name="connsiteY55" fmla="*/ 1912519 h 2987338"/>
              <a:gd name="connsiteX56" fmla="*/ 5111515 w 5430360"/>
              <a:gd name="connsiteY56" fmla="*/ 1912519 h 2987338"/>
              <a:gd name="connsiteX57" fmla="*/ 5111515 w 5430360"/>
              <a:gd name="connsiteY57" fmla="*/ 2002390 h 2987338"/>
              <a:gd name="connsiteX58" fmla="*/ 5042161 w 5430360"/>
              <a:gd name="connsiteY58" fmla="*/ 2002390 h 2987338"/>
              <a:gd name="connsiteX59" fmla="*/ 5042161 w 5430360"/>
              <a:gd name="connsiteY59" fmla="*/ 1716748 h 2987338"/>
              <a:gd name="connsiteX60" fmla="*/ 5171605 w 5430360"/>
              <a:gd name="connsiteY60" fmla="*/ 1855750 h 2987338"/>
              <a:gd name="connsiteX61" fmla="*/ 5220653 w 5430360"/>
              <a:gd name="connsiteY61" fmla="*/ 1816189 h 2987338"/>
              <a:gd name="connsiteX62" fmla="*/ 5171605 w 5430360"/>
              <a:gd name="connsiteY62" fmla="*/ 1776819 h 2987338"/>
              <a:gd name="connsiteX63" fmla="*/ 5111522 w 5430360"/>
              <a:gd name="connsiteY63" fmla="*/ 1776819 h 2987338"/>
              <a:gd name="connsiteX64" fmla="*/ 5111522 w 5430360"/>
              <a:gd name="connsiteY64" fmla="*/ 1855756 h 2987338"/>
              <a:gd name="connsiteX65" fmla="*/ 5171605 w 5430360"/>
              <a:gd name="connsiteY65" fmla="*/ 1855756 h 298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30360" h="2987338">
                <a:moveTo>
                  <a:pt x="2743098" y="159239"/>
                </a:moveTo>
                <a:lnTo>
                  <a:pt x="2743098" y="2557831"/>
                </a:lnTo>
                <a:lnTo>
                  <a:pt x="3048063" y="2451780"/>
                </a:lnTo>
                <a:lnTo>
                  <a:pt x="3048063" y="265944"/>
                </a:lnTo>
                <a:lnTo>
                  <a:pt x="3962635" y="585254"/>
                </a:lnTo>
                <a:lnTo>
                  <a:pt x="3962635" y="2132470"/>
                </a:lnTo>
                <a:lnTo>
                  <a:pt x="4267137" y="2025948"/>
                </a:lnTo>
                <a:lnTo>
                  <a:pt x="4267137" y="691496"/>
                </a:lnTo>
                <a:lnTo>
                  <a:pt x="4571969" y="798220"/>
                </a:lnTo>
                <a:lnTo>
                  <a:pt x="4571969" y="2242585"/>
                </a:lnTo>
                <a:lnTo>
                  <a:pt x="3657607" y="2561705"/>
                </a:lnTo>
                <a:lnTo>
                  <a:pt x="3657607" y="801529"/>
                </a:lnTo>
                <a:lnTo>
                  <a:pt x="3353264" y="695268"/>
                </a:lnTo>
                <a:lnTo>
                  <a:pt x="3353264" y="2668219"/>
                </a:lnTo>
                <a:lnTo>
                  <a:pt x="2438432" y="2987339"/>
                </a:lnTo>
                <a:lnTo>
                  <a:pt x="2438432" y="375882"/>
                </a:lnTo>
                <a:lnTo>
                  <a:pt x="2286102" y="322701"/>
                </a:lnTo>
                <a:lnTo>
                  <a:pt x="2133848" y="375882"/>
                </a:lnTo>
                <a:lnTo>
                  <a:pt x="2133848" y="2987339"/>
                </a:lnTo>
                <a:lnTo>
                  <a:pt x="1219441" y="2668219"/>
                </a:lnTo>
                <a:lnTo>
                  <a:pt x="1219441" y="695268"/>
                </a:lnTo>
                <a:lnTo>
                  <a:pt x="914489" y="801529"/>
                </a:lnTo>
                <a:lnTo>
                  <a:pt x="914489" y="2561711"/>
                </a:lnTo>
                <a:lnTo>
                  <a:pt x="0" y="2242585"/>
                </a:lnTo>
                <a:lnTo>
                  <a:pt x="0" y="798220"/>
                </a:lnTo>
                <a:lnTo>
                  <a:pt x="305054" y="691496"/>
                </a:lnTo>
                <a:lnTo>
                  <a:pt x="305054" y="2025942"/>
                </a:lnTo>
                <a:lnTo>
                  <a:pt x="609721" y="2132463"/>
                </a:lnTo>
                <a:lnTo>
                  <a:pt x="609721" y="585248"/>
                </a:lnTo>
                <a:lnTo>
                  <a:pt x="1524127" y="265938"/>
                </a:lnTo>
                <a:lnTo>
                  <a:pt x="1524127" y="2451773"/>
                </a:lnTo>
                <a:lnTo>
                  <a:pt x="1828895" y="2557825"/>
                </a:lnTo>
                <a:lnTo>
                  <a:pt x="1828895" y="159239"/>
                </a:lnTo>
                <a:lnTo>
                  <a:pt x="2286102" y="0"/>
                </a:lnTo>
                <a:lnTo>
                  <a:pt x="2743098" y="159239"/>
                </a:lnTo>
                <a:close/>
                <a:moveTo>
                  <a:pt x="5155769" y="2141487"/>
                </a:moveTo>
                <a:cubicBezTo>
                  <a:pt x="5001044" y="2141487"/>
                  <a:pt x="4881271" y="2016544"/>
                  <a:pt x="4881271" y="1866691"/>
                </a:cubicBezTo>
                <a:lnTo>
                  <a:pt x="4881271" y="1865332"/>
                </a:lnTo>
                <a:cubicBezTo>
                  <a:pt x="4881271" y="1715288"/>
                  <a:pt x="5002702" y="1588789"/>
                  <a:pt x="5155769" y="1588789"/>
                </a:cubicBezTo>
                <a:cubicBezTo>
                  <a:pt x="5310334" y="1588789"/>
                  <a:pt x="5430361" y="1713630"/>
                  <a:pt x="5430361" y="1863560"/>
                </a:cubicBezTo>
                <a:lnTo>
                  <a:pt x="5430361" y="1865325"/>
                </a:lnTo>
                <a:cubicBezTo>
                  <a:pt x="5430361" y="2014893"/>
                  <a:pt x="5308937" y="2141487"/>
                  <a:pt x="5155769" y="2141487"/>
                </a:cubicBezTo>
                <a:moveTo>
                  <a:pt x="5155769" y="2111312"/>
                </a:moveTo>
                <a:cubicBezTo>
                  <a:pt x="5293036" y="2111312"/>
                  <a:pt x="5398726" y="1999164"/>
                  <a:pt x="5398726" y="1865332"/>
                </a:cubicBezTo>
                <a:lnTo>
                  <a:pt x="5398726" y="1863567"/>
                </a:lnTo>
                <a:cubicBezTo>
                  <a:pt x="5398726" y="1729365"/>
                  <a:pt x="5294573" y="1619060"/>
                  <a:pt x="5155769" y="1619060"/>
                </a:cubicBezTo>
                <a:cubicBezTo>
                  <a:pt x="5018437" y="1619060"/>
                  <a:pt x="4912913" y="1731112"/>
                  <a:pt x="4912913" y="1865332"/>
                </a:cubicBezTo>
                <a:lnTo>
                  <a:pt x="4912913" y="1866691"/>
                </a:lnTo>
                <a:cubicBezTo>
                  <a:pt x="4912913" y="2001012"/>
                  <a:pt x="5017040" y="2111312"/>
                  <a:pt x="5155769" y="2111312"/>
                </a:cubicBezTo>
                <a:moveTo>
                  <a:pt x="5042161" y="1716748"/>
                </a:moveTo>
                <a:lnTo>
                  <a:pt x="5176298" y="1716748"/>
                </a:lnTo>
                <a:cubicBezTo>
                  <a:pt x="5242433" y="1716748"/>
                  <a:pt x="5291538" y="1747031"/>
                  <a:pt x="5291538" y="1811681"/>
                </a:cubicBezTo>
                <a:cubicBezTo>
                  <a:pt x="5291538" y="1857407"/>
                  <a:pt x="5266347" y="1887220"/>
                  <a:pt x="5228362" y="1899907"/>
                </a:cubicBezTo>
                <a:lnTo>
                  <a:pt x="5301012" y="2002390"/>
                </a:lnTo>
                <a:lnTo>
                  <a:pt x="5217408" y="2002390"/>
                </a:lnTo>
                <a:lnTo>
                  <a:pt x="5155762" y="1912519"/>
                </a:lnTo>
                <a:lnTo>
                  <a:pt x="5111515" y="1912519"/>
                </a:lnTo>
                <a:lnTo>
                  <a:pt x="5111515" y="2002390"/>
                </a:lnTo>
                <a:lnTo>
                  <a:pt x="5042161" y="2002390"/>
                </a:lnTo>
                <a:lnTo>
                  <a:pt x="5042161" y="1716748"/>
                </a:lnTo>
                <a:close/>
                <a:moveTo>
                  <a:pt x="5171605" y="1855750"/>
                </a:moveTo>
                <a:cubicBezTo>
                  <a:pt x="5203241" y="1855750"/>
                  <a:pt x="5220653" y="1839932"/>
                  <a:pt x="5220653" y="1816189"/>
                </a:cubicBezTo>
                <a:cubicBezTo>
                  <a:pt x="5220653" y="1791176"/>
                  <a:pt x="5201419" y="1776819"/>
                  <a:pt x="5171605" y="1776819"/>
                </a:cubicBezTo>
                <a:lnTo>
                  <a:pt x="5111522" y="1776819"/>
                </a:lnTo>
                <a:lnTo>
                  <a:pt x="5111522" y="1855756"/>
                </a:lnTo>
                <a:lnTo>
                  <a:pt x="5171605" y="1855756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98DE90-A339-57F7-2C05-37BF60ED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3CC68D-3F46-2FA9-3C60-AAAD0859B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31F2F-B660-3DCD-9A03-31B7D4420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BFFDF6-EE06-A9F7-C11B-9C0074EEB2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1010188"/>
            <a:ext cx="5360035" cy="9248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text, 30pt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C8A7D-F1A5-9CAC-98FC-E786768F9C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2449" y="2032002"/>
            <a:ext cx="5356225" cy="414019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07A87A-C717-0DA0-15D3-CC8F95E9215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35319" y="1553899"/>
            <a:ext cx="4892040" cy="461830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</p:spTree>
    <p:extLst>
      <p:ext uri="{BB962C8B-B14F-4D97-AF65-F5344CB8AC3E}">
        <p14:creationId xmlns:p14="http://schemas.microsoft.com/office/powerpoint/2010/main" val="322611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lor block right [Lt]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08F14BC-5D8C-48FF-2F7A-B04649085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3CC68D-3F46-2FA9-3C60-AAAD0859B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98DE90-A339-57F7-2C05-37BF60ED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31F2F-B660-3DCD-9A03-31B7D4420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BFFDF6-EE06-A9F7-C11B-9C0074EEB2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52750" y="1004434"/>
            <a:ext cx="4892040" cy="9248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text, 30pt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C8A7D-F1A5-9CAC-98FC-E786768F9C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52750" y="2026248"/>
            <a:ext cx="4892040" cy="414019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07A87A-C717-0DA0-15D3-CC8F95E9215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64403" y="1553899"/>
            <a:ext cx="4892040" cy="461830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</p:spTree>
    <p:extLst>
      <p:ext uri="{BB962C8B-B14F-4D97-AF65-F5344CB8AC3E}">
        <p14:creationId xmlns:p14="http://schemas.microsoft.com/office/powerpoint/2010/main" val="25156358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lor block left [Dk]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08F14BC-5D8C-48FF-2F7A-B04649085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3CC68D-3F46-2FA9-3C60-AAAD0859B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 Equinix, Inc.</a:t>
            </a:r>
          </a:p>
        </p:txBody>
      </p:sp>
      <p:sp>
        <p:nvSpPr>
          <p:cNvPr id="2" name="fortress_red_logo">
            <a:extLst>
              <a:ext uri="{FF2B5EF4-FFF2-40B4-BE49-F238E27FC236}">
                <a16:creationId xmlns:a16="http://schemas.microsoft.com/office/drawing/2014/main" id="{E6548F6A-8FDB-9F84-E5E9-48ACB3EA0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279660" y="6432345"/>
            <a:ext cx="429768" cy="236423"/>
          </a:xfrm>
          <a:custGeom>
            <a:avLst/>
            <a:gdLst>
              <a:gd name="connsiteX0" fmla="*/ 2743098 w 5430360"/>
              <a:gd name="connsiteY0" fmla="*/ 159239 h 2987338"/>
              <a:gd name="connsiteX1" fmla="*/ 2743098 w 5430360"/>
              <a:gd name="connsiteY1" fmla="*/ 2557831 h 2987338"/>
              <a:gd name="connsiteX2" fmla="*/ 3048063 w 5430360"/>
              <a:gd name="connsiteY2" fmla="*/ 2451780 h 2987338"/>
              <a:gd name="connsiteX3" fmla="*/ 3048063 w 5430360"/>
              <a:gd name="connsiteY3" fmla="*/ 265944 h 2987338"/>
              <a:gd name="connsiteX4" fmla="*/ 3962635 w 5430360"/>
              <a:gd name="connsiteY4" fmla="*/ 585254 h 2987338"/>
              <a:gd name="connsiteX5" fmla="*/ 3962635 w 5430360"/>
              <a:gd name="connsiteY5" fmla="*/ 2132470 h 2987338"/>
              <a:gd name="connsiteX6" fmla="*/ 4267137 w 5430360"/>
              <a:gd name="connsiteY6" fmla="*/ 2025948 h 2987338"/>
              <a:gd name="connsiteX7" fmla="*/ 4267137 w 5430360"/>
              <a:gd name="connsiteY7" fmla="*/ 691496 h 2987338"/>
              <a:gd name="connsiteX8" fmla="*/ 4571969 w 5430360"/>
              <a:gd name="connsiteY8" fmla="*/ 798220 h 2987338"/>
              <a:gd name="connsiteX9" fmla="*/ 4571969 w 5430360"/>
              <a:gd name="connsiteY9" fmla="*/ 2242585 h 2987338"/>
              <a:gd name="connsiteX10" fmla="*/ 3657607 w 5430360"/>
              <a:gd name="connsiteY10" fmla="*/ 2561705 h 2987338"/>
              <a:gd name="connsiteX11" fmla="*/ 3657607 w 5430360"/>
              <a:gd name="connsiteY11" fmla="*/ 801529 h 2987338"/>
              <a:gd name="connsiteX12" fmla="*/ 3353264 w 5430360"/>
              <a:gd name="connsiteY12" fmla="*/ 695268 h 2987338"/>
              <a:gd name="connsiteX13" fmla="*/ 3353264 w 5430360"/>
              <a:gd name="connsiteY13" fmla="*/ 2668219 h 2987338"/>
              <a:gd name="connsiteX14" fmla="*/ 2438432 w 5430360"/>
              <a:gd name="connsiteY14" fmla="*/ 2987339 h 2987338"/>
              <a:gd name="connsiteX15" fmla="*/ 2438432 w 5430360"/>
              <a:gd name="connsiteY15" fmla="*/ 375882 h 2987338"/>
              <a:gd name="connsiteX16" fmla="*/ 2286102 w 5430360"/>
              <a:gd name="connsiteY16" fmla="*/ 322701 h 2987338"/>
              <a:gd name="connsiteX17" fmla="*/ 2133848 w 5430360"/>
              <a:gd name="connsiteY17" fmla="*/ 375882 h 2987338"/>
              <a:gd name="connsiteX18" fmla="*/ 2133848 w 5430360"/>
              <a:gd name="connsiteY18" fmla="*/ 2987339 h 2987338"/>
              <a:gd name="connsiteX19" fmla="*/ 1219441 w 5430360"/>
              <a:gd name="connsiteY19" fmla="*/ 2668219 h 2987338"/>
              <a:gd name="connsiteX20" fmla="*/ 1219441 w 5430360"/>
              <a:gd name="connsiteY20" fmla="*/ 695268 h 2987338"/>
              <a:gd name="connsiteX21" fmla="*/ 914489 w 5430360"/>
              <a:gd name="connsiteY21" fmla="*/ 801529 h 2987338"/>
              <a:gd name="connsiteX22" fmla="*/ 914489 w 5430360"/>
              <a:gd name="connsiteY22" fmla="*/ 2561711 h 2987338"/>
              <a:gd name="connsiteX23" fmla="*/ 0 w 5430360"/>
              <a:gd name="connsiteY23" fmla="*/ 2242585 h 2987338"/>
              <a:gd name="connsiteX24" fmla="*/ 0 w 5430360"/>
              <a:gd name="connsiteY24" fmla="*/ 798220 h 2987338"/>
              <a:gd name="connsiteX25" fmla="*/ 305054 w 5430360"/>
              <a:gd name="connsiteY25" fmla="*/ 691496 h 2987338"/>
              <a:gd name="connsiteX26" fmla="*/ 305054 w 5430360"/>
              <a:gd name="connsiteY26" fmla="*/ 2025942 h 2987338"/>
              <a:gd name="connsiteX27" fmla="*/ 609721 w 5430360"/>
              <a:gd name="connsiteY27" fmla="*/ 2132463 h 2987338"/>
              <a:gd name="connsiteX28" fmla="*/ 609721 w 5430360"/>
              <a:gd name="connsiteY28" fmla="*/ 585248 h 2987338"/>
              <a:gd name="connsiteX29" fmla="*/ 1524127 w 5430360"/>
              <a:gd name="connsiteY29" fmla="*/ 265938 h 2987338"/>
              <a:gd name="connsiteX30" fmla="*/ 1524127 w 5430360"/>
              <a:gd name="connsiteY30" fmla="*/ 2451773 h 2987338"/>
              <a:gd name="connsiteX31" fmla="*/ 1828895 w 5430360"/>
              <a:gd name="connsiteY31" fmla="*/ 2557825 h 2987338"/>
              <a:gd name="connsiteX32" fmla="*/ 1828895 w 5430360"/>
              <a:gd name="connsiteY32" fmla="*/ 159239 h 2987338"/>
              <a:gd name="connsiteX33" fmla="*/ 2286102 w 5430360"/>
              <a:gd name="connsiteY33" fmla="*/ 0 h 2987338"/>
              <a:gd name="connsiteX34" fmla="*/ 2743098 w 5430360"/>
              <a:gd name="connsiteY34" fmla="*/ 159239 h 2987338"/>
              <a:gd name="connsiteX35" fmla="*/ 5155769 w 5430360"/>
              <a:gd name="connsiteY35" fmla="*/ 2141487 h 2987338"/>
              <a:gd name="connsiteX36" fmla="*/ 4881271 w 5430360"/>
              <a:gd name="connsiteY36" fmla="*/ 1866691 h 2987338"/>
              <a:gd name="connsiteX37" fmla="*/ 4881271 w 5430360"/>
              <a:gd name="connsiteY37" fmla="*/ 1865332 h 2987338"/>
              <a:gd name="connsiteX38" fmla="*/ 5155769 w 5430360"/>
              <a:gd name="connsiteY38" fmla="*/ 1588789 h 2987338"/>
              <a:gd name="connsiteX39" fmla="*/ 5430361 w 5430360"/>
              <a:gd name="connsiteY39" fmla="*/ 1863560 h 2987338"/>
              <a:gd name="connsiteX40" fmla="*/ 5430361 w 5430360"/>
              <a:gd name="connsiteY40" fmla="*/ 1865325 h 2987338"/>
              <a:gd name="connsiteX41" fmla="*/ 5155769 w 5430360"/>
              <a:gd name="connsiteY41" fmla="*/ 2141487 h 2987338"/>
              <a:gd name="connsiteX42" fmla="*/ 5155769 w 5430360"/>
              <a:gd name="connsiteY42" fmla="*/ 2111312 h 2987338"/>
              <a:gd name="connsiteX43" fmla="*/ 5398726 w 5430360"/>
              <a:gd name="connsiteY43" fmla="*/ 1865332 h 2987338"/>
              <a:gd name="connsiteX44" fmla="*/ 5398726 w 5430360"/>
              <a:gd name="connsiteY44" fmla="*/ 1863567 h 2987338"/>
              <a:gd name="connsiteX45" fmla="*/ 5155769 w 5430360"/>
              <a:gd name="connsiteY45" fmla="*/ 1619060 h 2987338"/>
              <a:gd name="connsiteX46" fmla="*/ 4912913 w 5430360"/>
              <a:gd name="connsiteY46" fmla="*/ 1865332 h 2987338"/>
              <a:gd name="connsiteX47" fmla="*/ 4912913 w 5430360"/>
              <a:gd name="connsiteY47" fmla="*/ 1866691 h 2987338"/>
              <a:gd name="connsiteX48" fmla="*/ 5155769 w 5430360"/>
              <a:gd name="connsiteY48" fmla="*/ 2111312 h 2987338"/>
              <a:gd name="connsiteX49" fmla="*/ 5042161 w 5430360"/>
              <a:gd name="connsiteY49" fmla="*/ 1716748 h 2987338"/>
              <a:gd name="connsiteX50" fmla="*/ 5176298 w 5430360"/>
              <a:gd name="connsiteY50" fmla="*/ 1716748 h 2987338"/>
              <a:gd name="connsiteX51" fmla="*/ 5291538 w 5430360"/>
              <a:gd name="connsiteY51" fmla="*/ 1811681 h 2987338"/>
              <a:gd name="connsiteX52" fmla="*/ 5228362 w 5430360"/>
              <a:gd name="connsiteY52" fmla="*/ 1899907 h 2987338"/>
              <a:gd name="connsiteX53" fmla="*/ 5301012 w 5430360"/>
              <a:gd name="connsiteY53" fmla="*/ 2002390 h 2987338"/>
              <a:gd name="connsiteX54" fmla="*/ 5217408 w 5430360"/>
              <a:gd name="connsiteY54" fmla="*/ 2002390 h 2987338"/>
              <a:gd name="connsiteX55" fmla="*/ 5155762 w 5430360"/>
              <a:gd name="connsiteY55" fmla="*/ 1912519 h 2987338"/>
              <a:gd name="connsiteX56" fmla="*/ 5111515 w 5430360"/>
              <a:gd name="connsiteY56" fmla="*/ 1912519 h 2987338"/>
              <a:gd name="connsiteX57" fmla="*/ 5111515 w 5430360"/>
              <a:gd name="connsiteY57" fmla="*/ 2002390 h 2987338"/>
              <a:gd name="connsiteX58" fmla="*/ 5042161 w 5430360"/>
              <a:gd name="connsiteY58" fmla="*/ 2002390 h 2987338"/>
              <a:gd name="connsiteX59" fmla="*/ 5042161 w 5430360"/>
              <a:gd name="connsiteY59" fmla="*/ 1716748 h 2987338"/>
              <a:gd name="connsiteX60" fmla="*/ 5171605 w 5430360"/>
              <a:gd name="connsiteY60" fmla="*/ 1855750 h 2987338"/>
              <a:gd name="connsiteX61" fmla="*/ 5220653 w 5430360"/>
              <a:gd name="connsiteY61" fmla="*/ 1816189 h 2987338"/>
              <a:gd name="connsiteX62" fmla="*/ 5171605 w 5430360"/>
              <a:gd name="connsiteY62" fmla="*/ 1776819 h 2987338"/>
              <a:gd name="connsiteX63" fmla="*/ 5111522 w 5430360"/>
              <a:gd name="connsiteY63" fmla="*/ 1776819 h 2987338"/>
              <a:gd name="connsiteX64" fmla="*/ 5111522 w 5430360"/>
              <a:gd name="connsiteY64" fmla="*/ 1855756 h 2987338"/>
              <a:gd name="connsiteX65" fmla="*/ 5171605 w 5430360"/>
              <a:gd name="connsiteY65" fmla="*/ 1855756 h 298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30360" h="2987338">
                <a:moveTo>
                  <a:pt x="2743098" y="159239"/>
                </a:moveTo>
                <a:lnTo>
                  <a:pt x="2743098" y="2557831"/>
                </a:lnTo>
                <a:lnTo>
                  <a:pt x="3048063" y="2451780"/>
                </a:lnTo>
                <a:lnTo>
                  <a:pt x="3048063" y="265944"/>
                </a:lnTo>
                <a:lnTo>
                  <a:pt x="3962635" y="585254"/>
                </a:lnTo>
                <a:lnTo>
                  <a:pt x="3962635" y="2132470"/>
                </a:lnTo>
                <a:lnTo>
                  <a:pt x="4267137" y="2025948"/>
                </a:lnTo>
                <a:lnTo>
                  <a:pt x="4267137" y="691496"/>
                </a:lnTo>
                <a:lnTo>
                  <a:pt x="4571969" y="798220"/>
                </a:lnTo>
                <a:lnTo>
                  <a:pt x="4571969" y="2242585"/>
                </a:lnTo>
                <a:lnTo>
                  <a:pt x="3657607" y="2561705"/>
                </a:lnTo>
                <a:lnTo>
                  <a:pt x="3657607" y="801529"/>
                </a:lnTo>
                <a:lnTo>
                  <a:pt x="3353264" y="695268"/>
                </a:lnTo>
                <a:lnTo>
                  <a:pt x="3353264" y="2668219"/>
                </a:lnTo>
                <a:lnTo>
                  <a:pt x="2438432" y="2987339"/>
                </a:lnTo>
                <a:lnTo>
                  <a:pt x="2438432" y="375882"/>
                </a:lnTo>
                <a:lnTo>
                  <a:pt x="2286102" y="322701"/>
                </a:lnTo>
                <a:lnTo>
                  <a:pt x="2133848" y="375882"/>
                </a:lnTo>
                <a:lnTo>
                  <a:pt x="2133848" y="2987339"/>
                </a:lnTo>
                <a:lnTo>
                  <a:pt x="1219441" y="2668219"/>
                </a:lnTo>
                <a:lnTo>
                  <a:pt x="1219441" y="695268"/>
                </a:lnTo>
                <a:lnTo>
                  <a:pt x="914489" y="801529"/>
                </a:lnTo>
                <a:lnTo>
                  <a:pt x="914489" y="2561711"/>
                </a:lnTo>
                <a:lnTo>
                  <a:pt x="0" y="2242585"/>
                </a:lnTo>
                <a:lnTo>
                  <a:pt x="0" y="798220"/>
                </a:lnTo>
                <a:lnTo>
                  <a:pt x="305054" y="691496"/>
                </a:lnTo>
                <a:lnTo>
                  <a:pt x="305054" y="2025942"/>
                </a:lnTo>
                <a:lnTo>
                  <a:pt x="609721" y="2132463"/>
                </a:lnTo>
                <a:lnTo>
                  <a:pt x="609721" y="585248"/>
                </a:lnTo>
                <a:lnTo>
                  <a:pt x="1524127" y="265938"/>
                </a:lnTo>
                <a:lnTo>
                  <a:pt x="1524127" y="2451773"/>
                </a:lnTo>
                <a:lnTo>
                  <a:pt x="1828895" y="2557825"/>
                </a:lnTo>
                <a:lnTo>
                  <a:pt x="1828895" y="159239"/>
                </a:lnTo>
                <a:lnTo>
                  <a:pt x="2286102" y="0"/>
                </a:lnTo>
                <a:lnTo>
                  <a:pt x="2743098" y="159239"/>
                </a:lnTo>
                <a:close/>
                <a:moveTo>
                  <a:pt x="5155769" y="2141487"/>
                </a:moveTo>
                <a:cubicBezTo>
                  <a:pt x="5001044" y="2141487"/>
                  <a:pt x="4881271" y="2016544"/>
                  <a:pt x="4881271" y="1866691"/>
                </a:cubicBezTo>
                <a:lnTo>
                  <a:pt x="4881271" y="1865332"/>
                </a:lnTo>
                <a:cubicBezTo>
                  <a:pt x="4881271" y="1715288"/>
                  <a:pt x="5002702" y="1588789"/>
                  <a:pt x="5155769" y="1588789"/>
                </a:cubicBezTo>
                <a:cubicBezTo>
                  <a:pt x="5310334" y="1588789"/>
                  <a:pt x="5430361" y="1713630"/>
                  <a:pt x="5430361" y="1863560"/>
                </a:cubicBezTo>
                <a:lnTo>
                  <a:pt x="5430361" y="1865325"/>
                </a:lnTo>
                <a:cubicBezTo>
                  <a:pt x="5430361" y="2014893"/>
                  <a:pt x="5308937" y="2141487"/>
                  <a:pt x="5155769" y="2141487"/>
                </a:cubicBezTo>
                <a:moveTo>
                  <a:pt x="5155769" y="2111312"/>
                </a:moveTo>
                <a:cubicBezTo>
                  <a:pt x="5293036" y="2111312"/>
                  <a:pt x="5398726" y="1999164"/>
                  <a:pt x="5398726" y="1865332"/>
                </a:cubicBezTo>
                <a:lnTo>
                  <a:pt x="5398726" y="1863567"/>
                </a:lnTo>
                <a:cubicBezTo>
                  <a:pt x="5398726" y="1729365"/>
                  <a:pt x="5294573" y="1619060"/>
                  <a:pt x="5155769" y="1619060"/>
                </a:cubicBezTo>
                <a:cubicBezTo>
                  <a:pt x="5018437" y="1619060"/>
                  <a:pt x="4912913" y="1731112"/>
                  <a:pt x="4912913" y="1865332"/>
                </a:cubicBezTo>
                <a:lnTo>
                  <a:pt x="4912913" y="1866691"/>
                </a:lnTo>
                <a:cubicBezTo>
                  <a:pt x="4912913" y="2001012"/>
                  <a:pt x="5017040" y="2111312"/>
                  <a:pt x="5155769" y="2111312"/>
                </a:cubicBezTo>
                <a:moveTo>
                  <a:pt x="5042161" y="1716748"/>
                </a:moveTo>
                <a:lnTo>
                  <a:pt x="5176298" y="1716748"/>
                </a:lnTo>
                <a:cubicBezTo>
                  <a:pt x="5242433" y="1716748"/>
                  <a:pt x="5291538" y="1747031"/>
                  <a:pt x="5291538" y="1811681"/>
                </a:cubicBezTo>
                <a:cubicBezTo>
                  <a:pt x="5291538" y="1857407"/>
                  <a:pt x="5266347" y="1887220"/>
                  <a:pt x="5228362" y="1899907"/>
                </a:cubicBezTo>
                <a:lnTo>
                  <a:pt x="5301012" y="2002390"/>
                </a:lnTo>
                <a:lnTo>
                  <a:pt x="5217408" y="2002390"/>
                </a:lnTo>
                <a:lnTo>
                  <a:pt x="5155762" y="1912519"/>
                </a:lnTo>
                <a:lnTo>
                  <a:pt x="5111515" y="1912519"/>
                </a:lnTo>
                <a:lnTo>
                  <a:pt x="5111515" y="2002390"/>
                </a:lnTo>
                <a:lnTo>
                  <a:pt x="5042161" y="2002390"/>
                </a:lnTo>
                <a:lnTo>
                  <a:pt x="5042161" y="1716748"/>
                </a:lnTo>
                <a:close/>
                <a:moveTo>
                  <a:pt x="5171605" y="1855750"/>
                </a:moveTo>
                <a:cubicBezTo>
                  <a:pt x="5203241" y="1855750"/>
                  <a:pt x="5220653" y="1839932"/>
                  <a:pt x="5220653" y="1816189"/>
                </a:cubicBezTo>
                <a:cubicBezTo>
                  <a:pt x="5220653" y="1791176"/>
                  <a:pt x="5201419" y="1776819"/>
                  <a:pt x="5171605" y="1776819"/>
                </a:cubicBezTo>
                <a:lnTo>
                  <a:pt x="5111522" y="1776819"/>
                </a:lnTo>
                <a:lnTo>
                  <a:pt x="5111522" y="1855756"/>
                </a:lnTo>
                <a:lnTo>
                  <a:pt x="5171605" y="1855756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98DE90-A339-57F7-2C05-37BF60ED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31F2F-B660-3DCD-9A03-31B7D4420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A89D12-4F33-44AF-85FC-689FEAF79A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BFFDF6-EE06-A9F7-C11B-9C0074EEB2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1010188"/>
            <a:ext cx="4892040" cy="9248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text, 30pt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C8A7D-F1A5-9CAC-98FC-E786768F9C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2449" y="2032002"/>
            <a:ext cx="4892040" cy="414019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07A87A-C717-0DA0-15D3-CC8F95E9215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35319" y="1553899"/>
            <a:ext cx="4892040" cy="461830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</p:spTree>
    <p:extLst>
      <p:ext uri="{BB962C8B-B14F-4D97-AF65-F5344CB8AC3E}">
        <p14:creationId xmlns:p14="http://schemas.microsoft.com/office/powerpoint/2010/main" val="3882554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lor block right [Dk]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08F14BC-5D8C-48FF-2F7A-B04649085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3CC68D-3F46-2FA9-3C60-AAAD0859B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98DE90-A339-57F7-2C05-37BF60ED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fortress_red_logo">
            <a:extLst>
              <a:ext uri="{FF2B5EF4-FFF2-40B4-BE49-F238E27FC236}">
                <a16:creationId xmlns:a16="http://schemas.microsoft.com/office/drawing/2014/main" id="{2C4ED48F-F8FC-8CB1-16AA-6D6BDBFA8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279660" y="6432345"/>
            <a:ext cx="429768" cy="236423"/>
          </a:xfrm>
          <a:custGeom>
            <a:avLst/>
            <a:gdLst>
              <a:gd name="connsiteX0" fmla="*/ 2743098 w 5430360"/>
              <a:gd name="connsiteY0" fmla="*/ 159239 h 2987338"/>
              <a:gd name="connsiteX1" fmla="*/ 2743098 w 5430360"/>
              <a:gd name="connsiteY1" fmla="*/ 2557831 h 2987338"/>
              <a:gd name="connsiteX2" fmla="*/ 3048063 w 5430360"/>
              <a:gd name="connsiteY2" fmla="*/ 2451780 h 2987338"/>
              <a:gd name="connsiteX3" fmla="*/ 3048063 w 5430360"/>
              <a:gd name="connsiteY3" fmla="*/ 265944 h 2987338"/>
              <a:gd name="connsiteX4" fmla="*/ 3962635 w 5430360"/>
              <a:gd name="connsiteY4" fmla="*/ 585254 h 2987338"/>
              <a:gd name="connsiteX5" fmla="*/ 3962635 w 5430360"/>
              <a:gd name="connsiteY5" fmla="*/ 2132470 h 2987338"/>
              <a:gd name="connsiteX6" fmla="*/ 4267137 w 5430360"/>
              <a:gd name="connsiteY6" fmla="*/ 2025948 h 2987338"/>
              <a:gd name="connsiteX7" fmla="*/ 4267137 w 5430360"/>
              <a:gd name="connsiteY7" fmla="*/ 691496 h 2987338"/>
              <a:gd name="connsiteX8" fmla="*/ 4571969 w 5430360"/>
              <a:gd name="connsiteY8" fmla="*/ 798220 h 2987338"/>
              <a:gd name="connsiteX9" fmla="*/ 4571969 w 5430360"/>
              <a:gd name="connsiteY9" fmla="*/ 2242585 h 2987338"/>
              <a:gd name="connsiteX10" fmla="*/ 3657607 w 5430360"/>
              <a:gd name="connsiteY10" fmla="*/ 2561705 h 2987338"/>
              <a:gd name="connsiteX11" fmla="*/ 3657607 w 5430360"/>
              <a:gd name="connsiteY11" fmla="*/ 801529 h 2987338"/>
              <a:gd name="connsiteX12" fmla="*/ 3353264 w 5430360"/>
              <a:gd name="connsiteY12" fmla="*/ 695268 h 2987338"/>
              <a:gd name="connsiteX13" fmla="*/ 3353264 w 5430360"/>
              <a:gd name="connsiteY13" fmla="*/ 2668219 h 2987338"/>
              <a:gd name="connsiteX14" fmla="*/ 2438432 w 5430360"/>
              <a:gd name="connsiteY14" fmla="*/ 2987339 h 2987338"/>
              <a:gd name="connsiteX15" fmla="*/ 2438432 w 5430360"/>
              <a:gd name="connsiteY15" fmla="*/ 375882 h 2987338"/>
              <a:gd name="connsiteX16" fmla="*/ 2286102 w 5430360"/>
              <a:gd name="connsiteY16" fmla="*/ 322701 h 2987338"/>
              <a:gd name="connsiteX17" fmla="*/ 2133848 w 5430360"/>
              <a:gd name="connsiteY17" fmla="*/ 375882 h 2987338"/>
              <a:gd name="connsiteX18" fmla="*/ 2133848 w 5430360"/>
              <a:gd name="connsiteY18" fmla="*/ 2987339 h 2987338"/>
              <a:gd name="connsiteX19" fmla="*/ 1219441 w 5430360"/>
              <a:gd name="connsiteY19" fmla="*/ 2668219 h 2987338"/>
              <a:gd name="connsiteX20" fmla="*/ 1219441 w 5430360"/>
              <a:gd name="connsiteY20" fmla="*/ 695268 h 2987338"/>
              <a:gd name="connsiteX21" fmla="*/ 914489 w 5430360"/>
              <a:gd name="connsiteY21" fmla="*/ 801529 h 2987338"/>
              <a:gd name="connsiteX22" fmla="*/ 914489 w 5430360"/>
              <a:gd name="connsiteY22" fmla="*/ 2561711 h 2987338"/>
              <a:gd name="connsiteX23" fmla="*/ 0 w 5430360"/>
              <a:gd name="connsiteY23" fmla="*/ 2242585 h 2987338"/>
              <a:gd name="connsiteX24" fmla="*/ 0 w 5430360"/>
              <a:gd name="connsiteY24" fmla="*/ 798220 h 2987338"/>
              <a:gd name="connsiteX25" fmla="*/ 305054 w 5430360"/>
              <a:gd name="connsiteY25" fmla="*/ 691496 h 2987338"/>
              <a:gd name="connsiteX26" fmla="*/ 305054 w 5430360"/>
              <a:gd name="connsiteY26" fmla="*/ 2025942 h 2987338"/>
              <a:gd name="connsiteX27" fmla="*/ 609721 w 5430360"/>
              <a:gd name="connsiteY27" fmla="*/ 2132463 h 2987338"/>
              <a:gd name="connsiteX28" fmla="*/ 609721 w 5430360"/>
              <a:gd name="connsiteY28" fmla="*/ 585248 h 2987338"/>
              <a:gd name="connsiteX29" fmla="*/ 1524127 w 5430360"/>
              <a:gd name="connsiteY29" fmla="*/ 265938 h 2987338"/>
              <a:gd name="connsiteX30" fmla="*/ 1524127 w 5430360"/>
              <a:gd name="connsiteY30" fmla="*/ 2451773 h 2987338"/>
              <a:gd name="connsiteX31" fmla="*/ 1828895 w 5430360"/>
              <a:gd name="connsiteY31" fmla="*/ 2557825 h 2987338"/>
              <a:gd name="connsiteX32" fmla="*/ 1828895 w 5430360"/>
              <a:gd name="connsiteY32" fmla="*/ 159239 h 2987338"/>
              <a:gd name="connsiteX33" fmla="*/ 2286102 w 5430360"/>
              <a:gd name="connsiteY33" fmla="*/ 0 h 2987338"/>
              <a:gd name="connsiteX34" fmla="*/ 2743098 w 5430360"/>
              <a:gd name="connsiteY34" fmla="*/ 159239 h 2987338"/>
              <a:gd name="connsiteX35" fmla="*/ 5155769 w 5430360"/>
              <a:gd name="connsiteY35" fmla="*/ 2141487 h 2987338"/>
              <a:gd name="connsiteX36" fmla="*/ 4881271 w 5430360"/>
              <a:gd name="connsiteY36" fmla="*/ 1866691 h 2987338"/>
              <a:gd name="connsiteX37" fmla="*/ 4881271 w 5430360"/>
              <a:gd name="connsiteY37" fmla="*/ 1865332 h 2987338"/>
              <a:gd name="connsiteX38" fmla="*/ 5155769 w 5430360"/>
              <a:gd name="connsiteY38" fmla="*/ 1588789 h 2987338"/>
              <a:gd name="connsiteX39" fmla="*/ 5430361 w 5430360"/>
              <a:gd name="connsiteY39" fmla="*/ 1863560 h 2987338"/>
              <a:gd name="connsiteX40" fmla="*/ 5430361 w 5430360"/>
              <a:gd name="connsiteY40" fmla="*/ 1865325 h 2987338"/>
              <a:gd name="connsiteX41" fmla="*/ 5155769 w 5430360"/>
              <a:gd name="connsiteY41" fmla="*/ 2141487 h 2987338"/>
              <a:gd name="connsiteX42" fmla="*/ 5155769 w 5430360"/>
              <a:gd name="connsiteY42" fmla="*/ 2111312 h 2987338"/>
              <a:gd name="connsiteX43" fmla="*/ 5398726 w 5430360"/>
              <a:gd name="connsiteY43" fmla="*/ 1865332 h 2987338"/>
              <a:gd name="connsiteX44" fmla="*/ 5398726 w 5430360"/>
              <a:gd name="connsiteY44" fmla="*/ 1863567 h 2987338"/>
              <a:gd name="connsiteX45" fmla="*/ 5155769 w 5430360"/>
              <a:gd name="connsiteY45" fmla="*/ 1619060 h 2987338"/>
              <a:gd name="connsiteX46" fmla="*/ 4912913 w 5430360"/>
              <a:gd name="connsiteY46" fmla="*/ 1865332 h 2987338"/>
              <a:gd name="connsiteX47" fmla="*/ 4912913 w 5430360"/>
              <a:gd name="connsiteY47" fmla="*/ 1866691 h 2987338"/>
              <a:gd name="connsiteX48" fmla="*/ 5155769 w 5430360"/>
              <a:gd name="connsiteY48" fmla="*/ 2111312 h 2987338"/>
              <a:gd name="connsiteX49" fmla="*/ 5042161 w 5430360"/>
              <a:gd name="connsiteY49" fmla="*/ 1716748 h 2987338"/>
              <a:gd name="connsiteX50" fmla="*/ 5176298 w 5430360"/>
              <a:gd name="connsiteY50" fmla="*/ 1716748 h 2987338"/>
              <a:gd name="connsiteX51" fmla="*/ 5291538 w 5430360"/>
              <a:gd name="connsiteY51" fmla="*/ 1811681 h 2987338"/>
              <a:gd name="connsiteX52" fmla="*/ 5228362 w 5430360"/>
              <a:gd name="connsiteY52" fmla="*/ 1899907 h 2987338"/>
              <a:gd name="connsiteX53" fmla="*/ 5301012 w 5430360"/>
              <a:gd name="connsiteY53" fmla="*/ 2002390 h 2987338"/>
              <a:gd name="connsiteX54" fmla="*/ 5217408 w 5430360"/>
              <a:gd name="connsiteY54" fmla="*/ 2002390 h 2987338"/>
              <a:gd name="connsiteX55" fmla="*/ 5155762 w 5430360"/>
              <a:gd name="connsiteY55" fmla="*/ 1912519 h 2987338"/>
              <a:gd name="connsiteX56" fmla="*/ 5111515 w 5430360"/>
              <a:gd name="connsiteY56" fmla="*/ 1912519 h 2987338"/>
              <a:gd name="connsiteX57" fmla="*/ 5111515 w 5430360"/>
              <a:gd name="connsiteY57" fmla="*/ 2002390 h 2987338"/>
              <a:gd name="connsiteX58" fmla="*/ 5042161 w 5430360"/>
              <a:gd name="connsiteY58" fmla="*/ 2002390 h 2987338"/>
              <a:gd name="connsiteX59" fmla="*/ 5042161 w 5430360"/>
              <a:gd name="connsiteY59" fmla="*/ 1716748 h 2987338"/>
              <a:gd name="connsiteX60" fmla="*/ 5171605 w 5430360"/>
              <a:gd name="connsiteY60" fmla="*/ 1855750 h 2987338"/>
              <a:gd name="connsiteX61" fmla="*/ 5220653 w 5430360"/>
              <a:gd name="connsiteY61" fmla="*/ 1816189 h 2987338"/>
              <a:gd name="connsiteX62" fmla="*/ 5171605 w 5430360"/>
              <a:gd name="connsiteY62" fmla="*/ 1776819 h 2987338"/>
              <a:gd name="connsiteX63" fmla="*/ 5111522 w 5430360"/>
              <a:gd name="connsiteY63" fmla="*/ 1776819 h 2987338"/>
              <a:gd name="connsiteX64" fmla="*/ 5111522 w 5430360"/>
              <a:gd name="connsiteY64" fmla="*/ 1855756 h 2987338"/>
              <a:gd name="connsiteX65" fmla="*/ 5171605 w 5430360"/>
              <a:gd name="connsiteY65" fmla="*/ 1855756 h 298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30360" h="2987338">
                <a:moveTo>
                  <a:pt x="2743098" y="159239"/>
                </a:moveTo>
                <a:lnTo>
                  <a:pt x="2743098" y="2557831"/>
                </a:lnTo>
                <a:lnTo>
                  <a:pt x="3048063" y="2451780"/>
                </a:lnTo>
                <a:lnTo>
                  <a:pt x="3048063" y="265944"/>
                </a:lnTo>
                <a:lnTo>
                  <a:pt x="3962635" y="585254"/>
                </a:lnTo>
                <a:lnTo>
                  <a:pt x="3962635" y="2132470"/>
                </a:lnTo>
                <a:lnTo>
                  <a:pt x="4267137" y="2025948"/>
                </a:lnTo>
                <a:lnTo>
                  <a:pt x="4267137" y="691496"/>
                </a:lnTo>
                <a:lnTo>
                  <a:pt x="4571969" y="798220"/>
                </a:lnTo>
                <a:lnTo>
                  <a:pt x="4571969" y="2242585"/>
                </a:lnTo>
                <a:lnTo>
                  <a:pt x="3657607" y="2561705"/>
                </a:lnTo>
                <a:lnTo>
                  <a:pt x="3657607" y="801529"/>
                </a:lnTo>
                <a:lnTo>
                  <a:pt x="3353264" y="695268"/>
                </a:lnTo>
                <a:lnTo>
                  <a:pt x="3353264" y="2668219"/>
                </a:lnTo>
                <a:lnTo>
                  <a:pt x="2438432" y="2987339"/>
                </a:lnTo>
                <a:lnTo>
                  <a:pt x="2438432" y="375882"/>
                </a:lnTo>
                <a:lnTo>
                  <a:pt x="2286102" y="322701"/>
                </a:lnTo>
                <a:lnTo>
                  <a:pt x="2133848" y="375882"/>
                </a:lnTo>
                <a:lnTo>
                  <a:pt x="2133848" y="2987339"/>
                </a:lnTo>
                <a:lnTo>
                  <a:pt x="1219441" y="2668219"/>
                </a:lnTo>
                <a:lnTo>
                  <a:pt x="1219441" y="695268"/>
                </a:lnTo>
                <a:lnTo>
                  <a:pt x="914489" y="801529"/>
                </a:lnTo>
                <a:lnTo>
                  <a:pt x="914489" y="2561711"/>
                </a:lnTo>
                <a:lnTo>
                  <a:pt x="0" y="2242585"/>
                </a:lnTo>
                <a:lnTo>
                  <a:pt x="0" y="798220"/>
                </a:lnTo>
                <a:lnTo>
                  <a:pt x="305054" y="691496"/>
                </a:lnTo>
                <a:lnTo>
                  <a:pt x="305054" y="2025942"/>
                </a:lnTo>
                <a:lnTo>
                  <a:pt x="609721" y="2132463"/>
                </a:lnTo>
                <a:lnTo>
                  <a:pt x="609721" y="585248"/>
                </a:lnTo>
                <a:lnTo>
                  <a:pt x="1524127" y="265938"/>
                </a:lnTo>
                <a:lnTo>
                  <a:pt x="1524127" y="2451773"/>
                </a:lnTo>
                <a:lnTo>
                  <a:pt x="1828895" y="2557825"/>
                </a:lnTo>
                <a:lnTo>
                  <a:pt x="1828895" y="159239"/>
                </a:lnTo>
                <a:lnTo>
                  <a:pt x="2286102" y="0"/>
                </a:lnTo>
                <a:lnTo>
                  <a:pt x="2743098" y="159239"/>
                </a:lnTo>
                <a:close/>
                <a:moveTo>
                  <a:pt x="5155769" y="2141487"/>
                </a:moveTo>
                <a:cubicBezTo>
                  <a:pt x="5001044" y="2141487"/>
                  <a:pt x="4881271" y="2016544"/>
                  <a:pt x="4881271" y="1866691"/>
                </a:cubicBezTo>
                <a:lnTo>
                  <a:pt x="4881271" y="1865332"/>
                </a:lnTo>
                <a:cubicBezTo>
                  <a:pt x="4881271" y="1715288"/>
                  <a:pt x="5002702" y="1588789"/>
                  <a:pt x="5155769" y="1588789"/>
                </a:cubicBezTo>
                <a:cubicBezTo>
                  <a:pt x="5310334" y="1588789"/>
                  <a:pt x="5430361" y="1713630"/>
                  <a:pt x="5430361" y="1863560"/>
                </a:cubicBezTo>
                <a:lnTo>
                  <a:pt x="5430361" y="1865325"/>
                </a:lnTo>
                <a:cubicBezTo>
                  <a:pt x="5430361" y="2014893"/>
                  <a:pt x="5308937" y="2141487"/>
                  <a:pt x="5155769" y="2141487"/>
                </a:cubicBezTo>
                <a:moveTo>
                  <a:pt x="5155769" y="2111312"/>
                </a:moveTo>
                <a:cubicBezTo>
                  <a:pt x="5293036" y="2111312"/>
                  <a:pt x="5398726" y="1999164"/>
                  <a:pt x="5398726" y="1865332"/>
                </a:cubicBezTo>
                <a:lnTo>
                  <a:pt x="5398726" y="1863567"/>
                </a:lnTo>
                <a:cubicBezTo>
                  <a:pt x="5398726" y="1729365"/>
                  <a:pt x="5294573" y="1619060"/>
                  <a:pt x="5155769" y="1619060"/>
                </a:cubicBezTo>
                <a:cubicBezTo>
                  <a:pt x="5018437" y="1619060"/>
                  <a:pt x="4912913" y="1731112"/>
                  <a:pt x="4912913" y="1865332"/>
                </a:cubicBezTo>
                <a:lnTo>
                  <a:pt x="4912913" y="1866691"/>
                </a:lnTo>
                <a:cubicBezTo>
                  <a:pt x="4912913" y="2001012"/>
                  <a:pt x="5017040" y="2111312"/>
                  <a:pt x="5155769" y="2111312"/>
                </a:cubicBezTo>
                <a:moveTo>
                  <a:pt x="5042161" y="1716748"/>
                </a:moveTo>
                <a:lnTo>
                  <a:pt x="5176298" y="1716748"/>
                </a:lnTo>
                <a:cubicBezTo>
                  <a:pt x="5242433" y="1716748"/>
                  <a:pt x="5291538" y="1747031"/>
                  <a:pt x="5291538" y="1811681"/>
                </a:cubicBezTo>
                <a:cubicBezTo>
                  <a:pt x="5291538" y="1857407"/>
                  <a:pt x="5266347" y="1887220"/>
                  <a:pt x="5228362" y="1899907"/>
                </a:cubicBezTo>
                <a:lnTo>
                  <a:pt x="5301012" y="2002390"/>
                </a:lnTo>
                <a:lnTo>
                  <a:pt x="5217408" y="2002390"/>
                </a:lnTo>
                <a:lnTo>
                  <a:pt x="5155762" y="1912519"/>
                </a:lnTo>
                <a:lnTo>
                  <a:pt x="5111515" y="1912519"/>
                </a:lnTo>
                <a:lnTo>
                  <a:pt x="5111515" y="2002390"/>
                </a:lnTo>
                <a:lnTo>
                  <a:pt x="5042161" y="2002390"/>
                </a:lnTo>
                <a:lnTo>
                  <a:pt x="5042161" y="1716748"/>
                </a:lnTo>
                <a:close/>
                <a:moveTo>
                  <a:pt x="5171605" y="1855750"/>
                </a:moveTo>
                <a:cubicBezTo>
                  <a:pt x="5203241" y="1855750"/>
                  <a:pt x="5220653" y="1839932"/>
                  <a:pt x="5220653" y="1816189"/>
                </a:cubicBezTo>
                <a:cubicBezTo>
                  <a:pt x="5220653" y="1791176"/>
                  <a:pt x="5201419" y="1776819"/>
                  <a:pt x="5171605" y="1776819"/>
                </a:cubicBezTo>
                <a:lnTo>
                  <a:pt x="5111522" y="1776819"/>
                </a:lnTo>
                <a:lnTo>
                  <a:pt x="5111522" y="1855756"/>
                </a:lnTo>
                <a:lnTo>
                  <a:pt x="5171605" y="1855756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31F2F-B660-3DCD-9A03-31B7D4420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BFFDF6-EE06-A9F7-C11B-9C0074EEB2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52750" y="1004434"/>
            <a:ext cx="4892040" cy="9248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text, 30pt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C8A7D-F1A5-9CAC-98FC-E786768F9C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52750" y="2026248"/>
            <a:ext cx="4892040" cy="414019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07A87A-C717-0DA0-15D3-CC8F95E9215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64403" y="1553899"/>
            <a:ext cx="5344272" cy="461830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</p:spTree>
    <p:extLst>
      <p:ext uri="{BB962C8B-B14F-4D97-AF65-F5344CB8AC3E}">
        <p14:creationId xmlns:p14="http://schemas.microsoft.com/office/powerpoint/2010/main" val="24012396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EAB88109-4E1E-4AFB-A9D0-1CF6B24F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>
            <a:off x="1524" y="1230512"/>
            <a:ext cx="12188952" cy="5633264"/>
          </a:xfrm>
          <a:custGeom>
            <a:avLst/>
            <a:gdLst>
              <a:gd name="connsiteX0" fmla="*/ 2447694 w 12188952"/>
              <a:gd name="connsiteY0" fmla="*/ 2067551 h 5633264"/>
              <a:gd name="connsiteX1" fmla="*/ 1028824 w 12188952"/>
              <a:gd name="connsiteY1" fmla="*/ 1551298 h 5633264"/>
              <a:gd name="connsiteX2" fmla="*/ 1026157 w 12188952"/>
              <a:gd name="connsiteY2" fmla="*/ 517142 h 5633264"/>
              <a:gd name="connsiteX3" fmla="*/ 2447694 w 12188952"/>
              <a:gd name="connsiteY3" fmla="*/ 0 h 5633264"/>
              <a:gd name="connsiteX4" fmla="*/ 3868342 w 12188952"/>
              <a:gd name="connsiteY4" fmla="*/ 517142 h 5633264"/>
              <a:gd name="connsiteX5" fmla="*/ 3869230 w 12188952"/>
              <a:gd name="connsiteY5" fmla="*/ 1550409 h 5633264"/>
              <a:gd name="connsiteX6" fmla="*/ 3869230 w 12188952"/>
              <a:gd name="connsiteY6" fmla="*/ 1550409 h 5633264"/>
              <a:gd name="connsiteX7" fmla="*/ 0 w 12188952"/>
              <a:gd name="connsiteY7" fmla="*/ 1925118 h 5633264"/>
              <a:gd name="connsiteX8" fmla="*/ 1029205 w 12188952"/>
              <a:gd name="connsiteY8" fmla="*/ 1551171 h 5633264"/>
              <a:gd name="connsiteX9" fmla="*/ 1028316 w 12188952"/>
              <a:gd name="connsiteY9" fmla="*/ 516380 h 5633264"/>
              <a:gd name="connsiteX10" fmla="*/ 0 w 12188952"/>
              <a:gd name="connsiteY10" fmla="*/ 142522 h 5633264"/>
              <a:gd name="connsiteX11" fmla="*/ 2447694 w 12188952"/>
              <a:gd name="connsiteY11" fmla="*/ 0 h 5633264"/>
              <a:gd name="connsiteX12" fmla="*/ 2447694 w 12188952"/>
              <a:gd name="connsiteY12" fmla="*/ 0 h 5633264"/>
              <a:gd name="connsiteX13" fmla="*/ 2447694 w 12188952"/>
              <a:gd name="connsiteY13" fmla="*/ 2064504 h 5633264"/>
              <a:gd name="connsiteX14" fmla="*/ 0 w 12188952"/>
              <a:gd name="connsiteY14" fmla="*/ 1176336 h 5633264"/>
              <a:gd name="connsiteX15" fmla="*/ 1029205 w 12188952"/>
              <a:gd name="connsiteY15" fmla="*/ 1551044 h 5633264"/>
              <a:gd name="connsiteX16" fmla="*/ 1027681 w 12188952"/>
              <a:gd name="connsiteY16" fmla="*/ 516507 h 5633264"/>
              <a:gd name="connsiteX17" fmla="*/ 1027681 w 12188952"/>
              <a:gd name="connsiteY17" fmla="*/ 516507 h 5633264"/>
              <a:gd name="connsiteX18" fmla="*/ 0 w 12188952"/>
              <a:gd name="connsiteY18" fmla="*/ 891609 h 5633264"/>
              <a:gd name="connsiteX19" fmla="*/ 8123175 w 12188952"/>
              <a:gd name="connsiteY19" fmla="*/ 2069075 h 5633264"/>
              <a:gd name="connsiteX20" fmla="*/ 8123175 w 12188952"/>
              <a:gd name="connsiteY20" fmla="*/ 2069075 h 5633264"/>
              <a:gd name="connsiteX21" fmla="*/ 9546235 w 12188952"/>
              <a:gd name="connsiteY21" fmla="*/ 1552568 h 5633264"/>
              <a:gd name="connsiteX22" fmla="*/ 9544711 w 12188952"/>
              <a:gd name="connsiteY22" fmla="*/ 518031 h 5633264"/>
              <a:gd name="connsiteX23" fmla="*/ 9544711 w 12188952"/>
              <a:gd name="connsiteY23" fmla="*/ 518031 h 5633264"/>
              <a:gd name="connsiteX24" fmla="*/ 6706209 w 12188952"/>
              <a:gd name="connsiteY24" fmla="*/ 1552568 h 5633264"/>
              <a:gd name="connsiteX25" fmla="*/ 5297623 w 12188952"/>
              <a:gd name="connsiteY25" fmla="*/ 4485535 h 5633264"/>
              <a:gd name="connsiteX26" fmla="*/ 6709256 w 12188952"/>
              <a:gd name="connsiteY26" fmla="*/ 3963314 h 5633264"/>
              <a:gd name="connsiteX27" fmla="*/ 5289624 w 12188952"/>
              <a:gd name="connsiteY27" fmla="*/ 3446427 h 5633264"/>
              <a:gd name="connsiteX28" fmla="*/ 3869230 w 12188952"/>
              <a:gd name="connsiteY28" fmla="*/ 3963314 h 5633264"/>
              <a:gd name="connsiteX29" fmla="*/ 3869230 w 12188952"/>
              <a:gd name="connsiteY29" fmla="*/ 3963314 h 5633264"/>
              <a:gd name="connsiteX30" fmla="*/ 5297623 w 12188952"/>
              <a:gd name="connsiteY30" fmla="*/ 4485535 h 5633264"/>
              <a:gd name="connsiteX31" fmla="*/ 5297623 w 12188952"/>
              <a:gd name="connsiteY31" fmla="*/ 5521596 h 5633264"/>
              <a:gd name="connsiteX32" fmla="*/ 6709256 w 12188952"/>
              <a:gd name="connsiteY32" fmla="*/ 4999375 h 5633264"/>
              <a:gd name="connsiteX33" fmla="*/ 5289624 w 12188952"/>
              <a:gd name="connsiteY33" fmla="*/ 4482488 h 5633264"/>
              <a:gd name="connsiteX34" fmla="*/ 3869230 w 12188952"/>
              <a:gd name="connsiteY34" fmla="*/ 4999375 h 5633264"/>
              <a:gd name="connsiteX35" fmla="*/ 3869230 w 12188952"/>
              <a:gd name="connsiteY35" fmla="*/ 4999375 h 5633264"/>
              <a:gd name="connsiteX36" fmla="*/ 5297623 w 12188952"/>
              <a:gd name="connsiteY36" fmla="*/ 5521596 h 5633264"/>
              <a:gd name="connsiteX37" fmla="*/ 5297623 w 12188952"/>
              <a:gd name="connsiteY37" fmla="*/ 4828349 h 5633264"/>
              <a:gd name="connsiteX38" fmla="*/ 6709256 w 12188952"/>
              <a:gd name="connsiteY38" fmla="*/ 4306129 h 5633264"/>
              <a:gd name="connsiteX39" fmla="*/ 5289624 w 12188952"/>
              <a:gd name="connsiteY39" fmla="*/ 3789241 h 5633264"/>
              <a:gd name="connsiteX40" fmla="*/ 3869230 w 12188952"/>
              <a:gd name="connsiteY40" fmla="*/ 4306129 h 5633264"/>
              <a:gd name="connsiteX41" fmla="*/ 3869230 w 12188952"/>
              <a:gd name="connsiteY41" fmla="*/ 4306129 h 5633264"/>
              <a:gd name="connsiteX42" fmla="*/ 5297623 w 12188952"/>
              <a:gd name="connsiteY42" fmla="*/ 4828349 h 5633264"/>
              <a:gd name="connsiteX43" fmla="*/ 5283276 w 12188952"/>
              <a:gd name="connsiteY43" fmla="*/ 5180305 h 5633264"/>
              <a:gd name="connsiteX44" fmla="*/ 6695544 w 12188952"/>
              <a:gd name="connsiteY44" fmla="*/ 4658085 h 5633264"/>
              <a:gd name="connsiteX45" fmla="*/ 5275150 w 12188952"/>
              <a:gd name="connsiteY45" fmla="*/ 4141197 h 5633264"/>
              <a:gd name="connsiteX46" fmla="*/ 3853994 w 12188952"/>
              <a:gd name="connsiteY46" fmla="*/ 4658085 h 5633264"/>
              <a:gd name="connsiteX47" fmla="*/ 3853994 w 12188952"/>
              <a:gd name="connsiteY47" fmla="*/ 4658085 h 5633264"/>
              <a:gd name="connsiteX48" fmla="*/ 5283276 w 12188952"/>
              <a:gd name="connsiteY48" fmla="*/ 5180305 h 5633264"/>
              <a:gd name="connsiteX49" fmla="*/ 2444647 w 12188952"/>
              <a:gd name="connsiteY49" fmla="*/ 5171163 h 5633264"/>
              <a:gd name="connsiteX50" fmla="*/ 2444647 w 12188952"/>
              <a:gd name="connsiteY50" fmla="*/ 5171163 h 5633264"/>
              <a:gd name="connsiteX51" fmla="*/ 3707702 w 12188952"/>
              <a:gd name="connsiteY51" fmla="*/ 5631017 h 5633264"/>
              <a:gd name="connsiteX52" fmla="*/ 5286196 w 12188952"/>
              <a:gd name="connsiteY52" fmla="*/ 3097518 h 5633264"/>
              <a:gd name="connsiteX53" fmla="*/ 5286196 w 12188952"/>
              <a:gd name="connsiteY53" fmla="*/ 3097518 h 5633264"/>
              <a:gd name="connsiteX54" fmla="*/ 5286196 w 12188952"/>
              <a:gd name="connsiteY54" fmla="*/ 5627487 h 5633264"/>
              <a:gd name="connsiteX55" fmla="*/ 5283149 w 12188952"/>
              <a:gd name="connsiteY55" fmla="*/ 5171163 h 5633264"/>
              <a:gd name="connsiteX56" fmla="*/ 5283149 w 12188952"/>
              <a:gd name="connsiteY56" fmla="*/ 5171163 h 5633264"/>
              <a:gd name="connsiteX57" fmla="*/ 6533050 w 12188952"/>
              <a:gd name="connsiteY57" fmla="*/ 5625799 h 5633264"/>
              <a:gd name="connsiteX58" fmla="*/ 8121651 w 12188952"/>
              <a:gd name="connsiteY58" fmla="*/ 5171163 h 5633264"/>
              <a:gd name="connsiteX59" fmla="*/ 8121651 w 12188952"/>
              <a:gd name="connsiteY59" fmla="*/ 5171163 h 5633264"/>
              <a:gd name="connsiteX60" fmla="*/ 6854482 w 12188952"/>
              <a:gd name="connsiteY60" fmla="*/ 5633265 h 5633264"/>
              <a:gd name="connsiteX61" fmla="*/ 6703162 w 12188952"/>
              <a:gd name="connsiteY61" fmla="*/ 3622278 h 5633264"/>
              <a:gd name="connsiteX62" fmla="*/ 6703162 w 12188952"/>
              <a:gd name="connsiteY62" fmla="*/ 3622278 h 5633264"/>
              <a:gd name="connsiteX63" fmla="*/ 6705829 w 12188952"/>
              <a:gd name="connsiteY63" fmla="*/ 4656472 h 5633264"/>
              <a:gd name="connsiteX64" fmla="*/ 8123048 w 12188952"/>
              <a:gd name="connsiteY64" fmla="*/ 5172687 h 5633264"/>
              <a:gd name="connsiteX65" fmla="*/ 9544724 w 12188952"/>
              <a:gd name="connsiteY65" fmla="*/ 4655571 h 5633264"/>
              <a:gd name="connsiteX66" fmla="*/ 9543835 w 12188952"/>
              <a:gd name="connsiteY66" fmla="*/ 3622278 h 5633264"/>
              <a:gd name="connsiteX67" fmla="*/ 8123061 w 12188952"/>
              <a:gd name="connsiteY67" fmla="*/ 3105136 h 5633264"/>
              <a:gd name="connsiteX68" fmla="*/ 6703162 w 12188952"/>
              <a:gd name="connsiteY68" fmla="*/ 3622278 h 5633264"/>
              <a:gd name="connsiteX69" fmla="*/ 6703162 w 12188952"/>
              <a:gd name="connsiteY69" fmla="*/ 3621643 h 5633264"/>
              <a:gd name="connsiteX70" fmla="*/ 6703162 w 12188952"/>
              <a:gd name="connsiteY70" fmla="*/ 3621643 h 5633264"/>
              <a:gd name="connsiteX71" fmla="*/ 9544711 w 12188952"/>
              <a:gd name="connsiteY71" fmla="*/ 4654657 h 5633264"/>
              <a:gd name="connsiteX72" fmla="*/ 12188952 w 12188952"/>
              <a:gd name="connsiteY72" fmla="*/ 2666740 h 5633264"/>
              <a:gd name="connsiteX73" fmla="*/ 12188952 w 12188952"/>
              <a:gd name="connsiteY73" fmla="*/ 2666740 h 5633264"/>
              <a:gd name="connsiteX74" fmla="*/ 6704686 w 12188952"/>
              <a:gd name="connsiteY74" fmla="*/ 4657704 h 5633264"/>
              <a:gd name="connsiteX75" fmla="*/ 2446170 w 12188952"/>
              <a:gd name="connsiteY75" fmla="*/ 5172687 h 5633264"/>
              <a:gd name="connsiteX76" fmla="*/ 2446170 w 12188952"/>
              <a:gd name="connsiteY76" fmla="*/ 5172687 h 5633264"/>
              <a:gd name="connsiteX77" fmla="*/ 1026919 w 12188952"/>
              <a:gd name="connsiteY77" fmla="*/ 4654657 h 5633264"/>
              <a:gd name="connsiteX78" fmla="*/ 0 w 12188952"/>
              <a:gd name="connsiteY78" fmla="*/ 5029480 h 5633264"/>
              <a:gd name="connsiteX79" fmla="*/ 1026157 w 12188952"/>
              <a:gd name="connsiteY79" fmla="*/ 4654657 h 5633264"/>
              <a:gd name="connsiteX80" fmla="*/ 1026157 w 12188952"/>
              <a:gd name="connsiteY80" fmla="*/ 4654657 h 5633264"/>
              <a:gd name="connsiteX81" fmla="*/ 1024634 w 12188952"/>
              <a:gd name="connsiteY81" fmla="*/ 5627487 h 5633264"/>
              <a:gd name="connsiteX82" fmla="*/ 5283784 w 12188952"/>
              <a:gd name="connsiteY82" fmla="*/ 2070091 h 5633264"/>
              <a:gd name="connsiteX83" fmla="*/ 5283784 w 12188952"/>
              <a:gd name="connsiteY83" fmla="*/ 2070091 h 5633264"/>
              <a:gd name="connsiteX84" fmla="*/ 3863898 w 12188952"/>
              <a:gd name="connsiteY84" fmla="*/ 1554091 h 5633264"/>
              <a:gd name="connsiteX85" fmla="*/ 2443123 w 12188952"/>
              <a:gd name="connsiteY85" fmla="*/ 2070091 h 5633264"/>
              <a:gd name="connsiteX86" fmla="*/ 2445790 w 12188952"/>
              <a:gd name="connsiteY86" fmla="*/ 3105009 h 5633264"/>
              <a:gd name="connsiteX87" fmla="*/ 3863898 w 12188952"/>
              <a:gd name="connsiteY87" fmla="*/ 3620119 h 5633264"/>
              <a:gd name="connsiteX88" fmla="*/ 5284673 w 12188952"/>
              <a:gd name="connsiteY88" fmla="*/ 3104107 h 5633264"/>
              <a:gd name="connsiteX89" fmla="*/ 2443123 w 12188952"/>
              <a:gd name="connsiteY89" fmla="*/ 2070598 h 5633264"/>
              <a:gd name="connsiteX90" fmla="*/ 2443123 w 12188952"/>
              <a:gd name="connsiteY90" fmla="*/ 2070598 h 5633264"/>
              <a:gd name="connsiteX91" fmla="*/ 5284673 w 12188952"/>
              <a:gd name="connsiteY91" fmla="*/ 3105136 h 5633264"/>
              <a:gd name="connsiteX92" fmla="*/ 3863136 w 12188952"/>
              <a:gd name="connsiteY92" fmla="*/ 1554091 h 5633264"/>
              <a:gd name="connsiteX93" fmla="*/ 3863136 w 12188952"/>
              <a:gd name="connsiteY93" fmla="*/ 1554091 h 5633264"/>
              <a:gd name="connsiteX94" fmla="*/ 3861613 w 12188952"/>
              <a:gd name="connsiteY94" fmla="*/ 5631004 h 5633264"/>
              <a:gd name="connsiteX95" fmla="*/ 8114033 w 12188952"/>
              <a:gd name="connsiteY95" fmla="*/ 2078216 h 5633264"/>
              <a:gd name="connsiteX96" fmla="*/ 8114033 w 12188952"/>
              <a:gd name="connsiteY96" fmla="*/ 2078216 h 5633264"/>
              <a:gd name="connsiteX97" fmla="*/ 5277055 w 12188952"/>
              <a:gd name="connsiteY97" fmla="*/ 3112754 h 5633264"/>
              <a:gd name="connsiteX98" fmla="*/ 6703162 w 12188952"/>
              <a:gd name="connsiteY98" fmla="*/ 518031 h 5633264"/>
              <a:gd name="connsiteX99" fmla="*/ 6703162 w 12188952"/>
              <a:gd name="connsiteY99" fmla="*/ 518031 h 5633264"/>
              <a:gd name="connsiteX100" fmla="*/ 6701639 w 12188952"/>
              <a:gd name="connsiteY100" fmla="*/ 5625786 h 5633264"/>
              <a:gd name="connsiteX101" fmla="*/ 10973866 w 12188952"/>
              <a:gd name="connsiteY101" fmla="*/ 3105136 h 5633264"/>
              <a:gd name="connsiteX102" fmla="*/ 8133840 w 12188952"/>
              <a:gd name="connsiteY102" fmla="*/ 2070598 h 5633264"/>
              <a:gd name="connsiteX103" fmla="*/ 8133840 w 12188952"/>
              <a:gd name="connsiteY103" fmla="*/ 2070598 h 5633264"/>
              <a:gd name="connsiteX104" fmla="*/ 10966248 w 12188952"/>
              <a:gd name="connsiteY104" fmla="*/ 5627487 h 5633264"/>
              <a:gd name="connsiteX105" fmla="*/ 10966248 w 12188952"/>
              <a:gd name="connsiteY105" fmla="*/ 5627487 h 5633264"/>
              <a:gd name="connsiteX106" fmla="*/ 10965359 w 12188952"/>
              <a:gd name="connsiteY106" fmla="*/ 5168840 h 5633264"/>
              <a:gd name="connsiteX107" fmla="*/ 9544965 w 12188952"/>
              <a:gd name="connsiteY107" fmla="*/ 4651610 h 5633264"/>
              <a:gd name="connsiteX108" fmla="*/ 8124699 w 12188952"/>
              <a:gd name="connsiteY108" fmla="*/ 5169640 h 5633264"/>
              <a:gd name="connsiteX109" fmla="*/ 8124699 w 12188952"/>
              <a:gd name="connsiteY109" fmla="*/ 5169640 h 5633264"/>
              <a:gd name="connsiteX110" fmla="*/ 9401046 w 12188952"/>
              <a:gd name="connsiteY110" fmla="*/ 5633252 h 5633264"/>
              <a:gd name="connsiteX111" fmla="*/ 10964724 w 12188952"/>
              <a:gd name="connsiteY111" fmla="*/ 5169640 h 5633264"/>
              <a:gd name="connsiteX112" fmla="*/ 10964724 w 12188952"/>
              <a:gd name="connsiteY112" fmla="*/ 5169640 h 5633264"/>
              <a:gd name="connsiteX113" fmla="*/ 9698851 w 12188952"/>
              <a:gd name="connsiteY113" fmla="*/ 5631004 h 5633264"/>
              <a:gd name="connsiteX114" fmla="*/ 9544711 w 12188952"/>
              <a:gd name="connsiteY114" fmla="*/ 4651610 h 5633264"/>
              <a:gd name="connsiteX115" fmla="*/ 9544711 w 12188952"/>
              <a:gd name="connsiteY115" fmla="*/ 4651610 h 5633264"/>
              <a:gd name="connsiteX116" fmla="*/ 9543188 w 12188952"/>
              <a:gd name="connsiteY116" fmla="*/ 5625799 h 5633264"/>
              <a:gd name="connsiteX117" fmla="*/ 0 w 12188952"/>
              <a:gd name="connsiteY117" fmla="*/ 2957281 h 5633264"/>
              <a:gd name="connsiteX118" fmla="*/ 1019492 w 12188952"/>
              <a:gd name="connsiteY118" fmla="*/ 2576681 h 5633264"/>
              <a:gd name="connsiteX119" fmla="*/ 2445916 w 12188952"/>
              <a:gd name="connsiteY119" fmla="*/ 3105123 h 5633264"/>
              <a:gd name="connsiteX120" fmla="*/ 5284673 w 12188952"/>
              <a:gd name="connsiteY120" fmla="*/ 2070586 h 5633264"/>
              <a:gd name="connsiteX121" fmla="*/ 5284673 w 12188952"/>
              <a:gd name="connsiteY121" fmla="*/ 2070586 h 5633264"/>
              <a:gd name="connsiteX122" fmla="*/ 0 w 12188952"/>
              <a:gd name="connsiteY122" fmla="*/ 4269943 h 5633264"/>
              <a:gd name="connsiteX123" fmla="*/ 1027237 w 12188952"/>
              <a:gd name="connsiteY123" fmla="*/ 4643991 h 5633264"/>
              <a:gd name="connsiteX124" fmla="*/ 2447694 w 12188952"/>
              <a:gd name="connsiteY124" fmla="*/ 4126849 h 5633264"/>
              <a:gd name="connsiteX125" fmla="*/ 2446805 w 12188952"/>
              <a:gd name="connsiteY125" fmla="*/ 3105022 h 5633264"/>
              <a:gd name="connsiteX126" fmla="*/ 2446170 w 12188952"/>
              <a:gd name="connsiteY126" fmla="*/ 5172687 h 5633264"/>
              <a:gd name="connsiteX127" fmla="*/ 2446170 w 12188952"/>
              <a:gd name="connsiteY127" fmla="*/ 5172687 h 5633264"/>
              <a:gd name="connsiteX128" fmla="*/ 1197146 w 12188952"/>
              <a:gd name="connsiteY128" fmla="*/ 5627487 h 5633264"/>
              <a:gd name="connsiteX129" fmla="*/ 0 w 12188952"/>
              <a:gd name="connsiteY129" fmla="*/ 5315387 h 5633264"/>
              <a:gd name="connsiteX130" fmla="*/ 867701 w 12188952"/>
              <a:gd name="connsiteY130" fmla="*/ 5631004 h 5633264"/>
              <a:gd name="connsiteX131" fmla="*/ 3865422 w 12188952"/>
              <a:gd name="connsiteY131" fmla="*/ 4654657 h 5633264"/>
              <a:gd name="connsiteX132" fmla="*/ 3865422 w 12188952"/>
              <a:gd name="connsiteY132" fmla="*/ 4654657 h 5633264"/>
              <a:gd name="connsiteX133" fmla="*/ 2444647 w 12188952"/>
              <a:gd name="connsiteY133" fmla="*/ 5172154 h 5633264"/>
              <a:gd name="connsiteX134" fmla="*/ 2447313 w 12188952"/>
              <a:gd name="connsiteY134" fmla="*/ 5631017 h 5633264"/>
              <a:gd name="connsiteX135" fmla="*/ 5286196 w 12188952"/>
              <a:gd name="connsiteY135" fmla="*/ 5171163 h 5633264"/>
              <a:gd name="connsiteX136" fmla="*/ 5286196 w 12188952"/>
              <a:gd name="connsiteY136" fmla="*/ 5171163 h 5633264"/>
              <a:gd name="connsiteX137" fmla="*/ 4024487 w 12188952"/>
              <a:gd name="connsiteY137" fmla="*/ 5631017 h 5633264"/>
              <a:gd name="connsiteX138" fmla="*/ 3866437 w 12188952"/>
              <a:gd name="connsiteY138" fmla="*/ 5325023 h 5633264"/>
              <a:gd name="connsiteX139" fmla="*/ 4706345 w 12188952"/>
              <a:gd name="connsiteY139" fmla="*/ 5631017 h 5633264"/>
              <a:gd name="connsiteX140" fmla="*/ 6704686 w 12188952"/>
              <a:gd name="connsiteY140" fmla="*/ 5324135 h 5633264"/>
              <a:gd name="connsiteX141" fmla="*/ 5862290 w 12188952"/>
              <a:gd name="connsiteY141" fmla="*/ 5631004 h 5633264"/>
              <a:gd name="connsiteX142" fmla="*/ 9544711 w 12188952"/>
              <a:gd name="connsiteY142" fmla="*/ 518031 h 5633264"/>
              <a:gd name="connsiteX143" fmla="*/ 9544711 w 12188952"/>
              <a:gd name="connsiteY143" fmla="*/ 518031 h 5633264"/>
              <a:gd name="connsiteX144" fmla="*/ 8123429 w 12188952"/>
              <a:gd name="connsiteY144" fmla="*/ 0 h 5633264"/>
              <a:gd name="connsiteX145" fmla="*/ 6703174 w 12188952"/>
              <a:gd name="connsiteY145" fmla="*/ 518031 h 5633264"/>
              <a:gd name="connsiteX146" fmla="*/ 6703162 w 12188952"/>
              <a:gd name="connsiteY146" fmla="*/ 518031 h 5633264"/>
              <a:gd name="connsiteX147" fmla="*/ 6703162 w 12188952"/>
              <a:gd name="connsiteY147" fmla="*/ 518031 h 5633264"/>
              <a:gd name="connsiteX148" fmla="*/ 9546235 w 12188952"/>
              <a:gd name="connsiteY148" fmla="*/ 1552568 h 5633264"/>
              <a:gd name="connsiteX149" fmla="*/ 5280102 w 12188952"/>
              <a:gd name="connsiteY149" fmla="*/ 2070091 h 5633264"/>
              <a:gd name="connsiteX150" fmla="*/ 5280102 w 12188952"/>
              <a:gd name="connsiteY150" fmla="*/ 2070091 h 5633264"/>
              <a:gd name="connsiteX151" fmla="*/ 5282768 w 12188952"/>
              <a:gd name="connsiteY151" fmla="*/ 3105009 h 5633264"/>
              <a:gd name="connsiteX152" fmla="*/ 6699607 w 12188952"/>
              <a:gd name="connsiteY152" fmla="*/ 3620119 h 5633264"/>
              <a:gd name="connsiteX153" fmla="*/ 8120127 w 12188952"/>
              <a:gd name="connsiteY153" fmla="*/ 3104107 h 5633264"/>
              <a:gd name="connsiteX154" fmla="*/ 8120127 w 12188952"/>
              <a:gd name="connsiteY154" fmla="*/ 2070078 h 5633264"/>
              <a:gd name="connsiteX155" fmla="*/ 6699607 w 12188952"/>
              <a:gd name="connsiteY155" fmla="*/ 1554079 h 5633264"/>
              <a:gd name="connsiteX156" fmla="*/ 5280102 w 12188952"/>
              <a:gd name="connsiteY156" fmla="*/ 2070091 h 5633264"/>
              <a:gd name="connsiteX157" fmla="*/ 8123175 w 12188952"/>
              <a:gd name="connsiteY157" fmla="*/ 0 h 5633264"/>
              <a:gd name="connsiteX158" fmla="*/ 8123175 w 12188952"/>
              <a:gd name="connsiteY158" fmla="*/ 0 h 5633264"/>
              <a:gd name="connsiteX159" fmla="*/ 8121651 w 12188952"/>
              <a:gd name="connsiteY159" fmla="*/ 5627487 h 563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12188952" h="5633264">
                <a:moveTo>
                  <a:pt x="2447694" y="2067551"/>
                </a:moveTo>
                <a:lnTo>
                  <a:pt x="1028824" y="1551298"/>
                </a:lnTo>
                <a:lnTo>
                  <a:pt x="1026157" y="517142"/>
                </a:lnTo>
                <a:lnTo>
                  <a:pt x="2447694" y="0"/>
                </a:lnTo>
                <a:lnTo>
                  <a:pt x="3868342" y="517142"/>
                </a:lnTo>
                <a:lnTo>
                  <a:pt x="3869230" y="1550409"/>
                </a:lnTo>
                <a:lnTo>
                  <a:pt x="3869230" y="1550409"/>
                </a:lnTo>
                <a:moveTo>
                  <a:pt x="0" y="1925118"/>
                </a:moveTo>
                <a:lnTo>
                  <a:pt x="1029205" y="1551171"/>
                </a:lnTo>
                <a:lnTo>
                  <a:pt x="1028316" y="516380"/>
                </a:lnTo>
                <a:lnTo>
                  <a:pt x="0" y="142522"/>
                </a:lnTo>
                <a:moveTo>
                  <a:pt x="2447694" y="0"/>
                </a:moveTo>
                <a:lnTo>
                  <a:pt x="2447694" y="0"/>
                </a:lnTo>
                <a:lnTo>
                  <a:pt x="2447694" y="2064504"/>
                </a:lnTo>
                <a:moveTo>
                  <a:pt x="0" y="1176336"/>
                </a:moveTo>
                <a:lnTo>
                  <a:pt x="1029205" y="1551044"/>
                </a:lnTo>
                <a:moveTo>
                  <a:pt x="1027681" y="516507"/>
                </a:moveTo>
                <a:lnTo>
                  <a:pt x="1027681" y="516507"/>
                </a:lnTo>
                <a:lnTo>
                  <a:pt x="0" y="891609"/>
                </a:lnTo>
                <a:moveTo>
                  <a:pt x="8123175" y="2069075"/>
                </a:moveTo>
                <a:lnTo>
                  <a:pt x="8123175" y="2069075"/>
                </a:lnTo>
                <a:lnTo>
                  <a:pt x="9546235" y="1552568"/>
                </a:lnTo>
                <a:moveTo>
                  <a:pt x="9544711" y="518031"/>
                </a:moveTo>
                <a:lnTo>
                  <a:pt x="9544711" y="518031"/>
                </a:lnTo>
                <a:lnTo>
                  <a:pt x="6706209" y="1552568"/>
                </a:lnTo>
                <a:moveTo>
                  <a:pt x="5297623" y="4485535"/>
                </a:moveTo>
                <a:lnTo>
                  <a:pt x="6709256" y="3963314"/>
                </a:lnTo>
                <a:lnTo>
                  <a:pt x="5289624" y="3446427"/>
                </a:lnTo>
                <a:lnTo>
                  <a:pt x="3869230" y="3963314"/>
                </a:lnTo>
                <a:lnTo>
                  <a:pt x="3869230" y="3963314"/>
                </a:lnTo>
                <a:lnTo>
                  <a:pt x="5297623" y="4485535"/>
                </a:lnTo>
                <a:close/>
                <a:moveTo>
                  <a:pt x="5297623" y="5521596"/>
                </a:moveTo>
                <a:lnTo>
                  <a:pt x="6709256" y="4999375"/>
                </a:lnTo>
                <a:lnTo>
                  <a:pt x="5289624" y="4482488"/>
                </a:lnTo>
                <a:lnTo>
                  <a:pt x="3869230" y="4999375"/>
                </a:lnTo>
                <a:lnTo>
                  <a:pt x="3869230" y="4999375"/>
                </a:lnTo>
                <a:lnTo>
                  <a:pt x="5297623" y="5521596"/>
                </a:lnTo>
                <a:close/>
                <a:moveTo>
                  <a:pt x="5297623" y="4828349"/>
                </a:moveTo>
                <a:lnTo>
                  <a:pt x="6709256" y="4306129"/>
                </a:lnTo>
                <a:lnTo>
                  <a:pt x="5289624" y="3789241"/>
                </a:lnTo>
                <a:lnTo>
                  <a:pt x="3869230" y="4306129"/>
                </a:lnTo>
                <a:lnTo>
                  <a:pt x="3869230" y="4306129"/>
                </a:lnTo>
                <a:lnTo>
                  <a:pt x="5297623" y="4828349"/>
                </a:lnTo>
                <a:close/>
                <a:moveTo>
                  <a:pt x="5283276" y="5180305"/>
                </a:moveTo>
                <a:lnTo>
                  <a:pt x="6695544" y="4658085"/>
                </a:lnTo>
                <a:lnTo>
                  <a:pt x="5275150" y="4141197"/>
                </a:lnTo>
                <a:lnTo>
                  <a:pt x="3853994" y="4658085"/>
                </a:lnTo>
                <a:lnTo>
                  <a:pt x="3853994" y="4658085"/>
                </a:lnTo>
                <a:lnTo>
                  <a:pt x="5283276" y="5180305"/>
                </a:lnTo>
                <a:close/>
                <a:moveTo>
                  <a:pt x="2444647" y="5171163"/>
                </a:moveTo>
                <a:lnTo>
                  <a:pt x="2444647" y="5171163"/>
                </a:lnTo>
                <a:lnTo>
                  <a:pt x="3707702" y="5631017"/>
                </a:lnTo>
                <a:moveTo>
                  <a:pt x="5286196" y="3097518"/>
                </a:moveTo>
                <a:lnTo>
                  <a:pt x="5286196" y="3097518"/>
                </a:lnTo>
                <a:lnTo>
                  <a:pt x="5286196" y="5627487"/>
                </a:lnTo>
                <a:moveTo>
                  <a:pt x="5283149" y="5171163"/>
                </a:moveTo>
                <a:lnTo>
                  <a:pt x="5283149" y="5171163"/>
                </a:lnTo>
                <a:lnTo>
                  <a:pt x="6533050" y="5625799"/>
                </a:lnTo>
                <a:moveTo>
                  <a:pt x="8121651" y="5171163"/>
                </a:moveTo>
                <a:lnTo>
                  <a:pt x="8121651" y="5171163"/>
                </a:lnTo>
                <a:lnTo>
                  <a:pt x="6854482" y="5633265"/>
                </a:lnTo>
                <a:moveTo>
                  <a:pt x="6703162" y="3622278"/>
                </a:moveTo>
                <a:lnTo>
                  <a:pt x="6703162" y="3622278"/>
                </a:lnTo>
                <a:lnTo>
                  <a:pt x="6705829" y="4656472"/>
                </a:lnTo>
                <a:lnTo>
                  <a:pt x="8123048" y="5172687"/>
                </a:lnTo>
                <a:lnTo>
                  <a:pt x="9544724" y="4655571"/>
                </a:lnTo>
                <a:lnTo>
                  <a:pt x="9543835" y="3622278"/>
                </a:lnTo>
                <a:lnTo>
                  <a:pt x="8123061" y="3105136"/>
                </a:lnTo>
                <a:lnTo>
                  <a:pt x="6703162" y="3622278"/>
                </a:lnTo>
                <a:close/>
                <a:moveTo>
                  <a:pt x="6703162" y="3621643"/>
                </a:moveTo>
                <a:lnTo>
                  <a:pt x="6703162" y="3621643"/>
                </a:lnTo>
                <a:lnTo>
                  <a:pt x="9544711" y="4654657"/>
                </a:lnTo>
                <a:moveTo>
                  <a:pt x="12188952" y="2666740"/>
                </a:moveTo>
                <a:lnTo>
                  <a:pt x="12188952" y="2666740"/>
                </a:lnTo>
                <a:lnTo>
                  <a:pt x="6704686" y="4657704"/>
                </a:lnTo>
                <a:moveTo>
                  <a:pt x="2446170" y="5172687"/>
                </a:moveTo>
                <a:lnTo>
                  <a:pt x="2446170" y="5172687"/>
                </a:lnTo>
                <a:lnTo>
                  <a:pt x="1026919" y="4654657"/>
                </a:lnTo>
                <a:lnTo>
                  <a:pt x="0" y="5029480"/>
                </a:lnTo>
                <a:moveTo>
                  <a:pt x="1026157" y="4654657"/>
                </a:moveTo>
                <a:lnTo>
                  <a:pt x="1026157" y="4654657"/>
                </a:lnTo>
                <a:lnTo>
                  <a:pt x="1024634" y="5627487"/>
                </a:lnTo>
                <a:moveTo>
                  <a:pt x="5283784" y="2070091"/>
                </a:moveTo>
                <a:lnTo>
                  <a:pt x="5283784" y="2070091"/>
                </a:lnTo>
                <a:lnTo>
                  <a:pt x="3863898" y="1554091"/>
                </a:lnTo>
                <a:lnTo>
                  <a:pt x="2443123" y="2070091"/>
                </a:lnTo>
                <a:lnTo>
                  <a:pt x="2445790" y="3105009"/>
                </a:lnTo>
                <a:lnTo>
                  <a:pt x="3863898" y="3620119"/>
                </a:lnTo>
                <a:lnTo>
                  <a:pt x="5284673" y="3104107"/>
                </a:lnTo>
                <a:moveTo>
                  <a:pt x="2443123" y="2070598"/>
                </a:moveTo>
                <a:lnTo>
                  <a:pt x="2443123" y="2070598"/>
                </a:lnTo>
                <a:lnTo>
                  <a:pt x="5284673" y="3105136"/>
                </a:lnTo>
                <a:moveTo>
                  <a:pt x="3863136" y="1554091"/>
                </a:moveTo>
                <a:lnTo>
                  <a:pt x="3863136" y="1554091"/>
                </a:lnTo>
                <a:lnTo>
                  <a:pt x="3861613" y="5631004"/>
                </a:lnTo>
                <a:moveTo>
                  <a:pt x="8114033" y="2078216"/>
                </a:moveTo>
                <a:lnTo>
                  <a:pt x="8114033" y="2078216"/>
                </a:lnTo>
                <a:lnTo>
                  <a:pt x="5277055" y="3112754"/>
                </a:lnTo>
                <a:moveTo>
                  <a:pt x="6703162" y="518031"/>
                </a:moveTo>
                <a:lnTo>
                  <a:pt x="6703162" y="518031"/>
                </a:lnTo>
                <a:lnTo>
                  <a:pt x="6701639" y="5625786"/>
                </a:lnTo>
                <a:moveTo>
                  <a:pt x="10973866" y="3105136"/>
                </a:moveTo>
                <a:lnTo>
                  <a:pt x="8133840" y="2070598"/>
                </a:lnTo>
                <a:lnTo>
                  <a:pt x="8133840" y="2070598"/>
                </a:lnTo>
                <a:moveTo>
                  <a:pt x="10966248" y="5627487"/>
                </a:moveTo>
                <a:lnTo>
                  <a:pt x="10966248" y="5627487"/>
                </a:lnTo>
                <a:lnTo>
                  <a:pt x="10965359" y="5168840"/>
                </a:lnTo>
                <a:lnTo>
                  <a:pt x="9544965" y="4651610"/>
                </a:lnTo>
                <a:moveTo>
                  <a:pt x="8124699" y="5169640"/>
                </a:moveTo>
                <a:lnTo>
                  <a:pt x="8124699" y="5169640"/>
                </a:lnTo>
                <a:lnTo>
                  <a:pt x="9401046" y="5633252"/>
                </a:lnTo>
                <a:moveTo>
                  <a:pt x="10964724" y="5169640"/>
                </a:moveTo>
                <a:lnTo>
                  <a:pt x="10964724" y="5169640"/>
                </a:lnTo>
                <a:lnTo>
                  <a:pt x="9698851" y="5631004"/>
                </a:lnTo>
                <a:moveTo>
                  <a:pt x="9544711" y="4651610"/>
                </a:moveTo>
                <a:lnTo>
                  <a:pt x="9544711" y="4651610"/>
                </a:lnTo>
                <a:lnTo>
                  <a:pt x="9543188" y="5625799"/>
                </a:lnTo>
                <a:moveTo>
                  <a:pt x="0" y="2957281"/>
                </a:moveTo>
                <a:lnTo>
                  <a:pt x="1019492" y="2576681"/>
                </a:lnTo>
                <a:lnTo>
                  <a:pt x="2445916" y="3105123"/>
                </a:lnTo>
                <a:lnTo>
                  <a:pt x="5284673" y="2070586"/>
                </a:lnTo>
                <a:lnTo>
                  <a:pt x="5284673" y="2070586"/>
                </a:lnTo>
                <a:moveTo>
                  <a:pt x="0" y="4269943"/>
                </a:moveTo>
                <a:lnTo>
                  <a:pt x="1027237" y="4643991"/>
                </a:lnTo>
                <a:lnTo>
                  <a:pt x="2447694" y="4126849"/>
                </a:lnTo>
                <a:lnTo>
                  <a:pt x="2446805" y="3105022"/>
                </a:lnTo>
                <a:moveTo>
                  <a:pt x="2446170" y="5172687"/>
                </a:moveTo>
                <a:lnTo>
                  <a:pt x="2446170" y="5172687"/>
                </a:lnTo>
                <a:lnTo>
                  <a:pt x="1197146" y="5627487"/>
                </a:lnTo>
                <a:moveTo>
                  <a:pt x="0" y="5315387"/>
                </a:moveTo>
                <a:lnTo>
                  <a:pt x="867701" y="5631004"/>
                </a:lnTo>
                <a:moveTo>
                  <a:pt x="3865422" y="4654657"/>
                </a:moveTo>
                <a:lnTo>
                  <a:pt x="3865422" y="4654657"/>
                </a:lnTo>
                <a:lnTo>
                  <a:pt x="2444647" y="5172154"/>
                </a:lnTo>
                <a:lnTo>
                  <a:pt x="2447313" y="5631017"/>
                </a:lnTo>
                <a:moveTo>
                  <a:pt x="5286196" y="5171163"/>
                </a:moveTo>
                <a:lnTo>
                  <a:pt x="5286196" y="5171163"/>
                </a:lnTo>
                <a:lnTo>
                  <a:pt x="4024487" y="5631017"/>
                </a:lnTo>
                <a:moveTo>
                  <a:pt x="3866437" y="5325023"/>
                </a:moveTo>
                <a:lnTo>
                  <a:pt x="4706345" y="5631017"/>
                </a:lnTo>
                <a:moveTo>
                  <a:pt x="6704686" y="5324135"/>
                </a:moveTo>
                <a:lnTo>
                  <a:pt x="5862290" y="5631004"/>
                </a:lnTo>
                <a:moveTo>
                  <a:pt x="9544711" y="518031"/>
                </a:moveTo>
                <a:lnTo>
                  <a:pt x="9544711" y="518031"/>
                </a:lnTo>
                <a:lnTo>
                  <a:pt x="8123429" y="0"/>
                </a:lnTo>
                <a:lnTo>
                  <a:pt x="6703174" y="518031"/>
                </a:lnTo>
                <a:moveTo>
                  <a:pt x="6703162" y="518031"/>
                </a:moveTo>
                <a:lnTo>
                  <a:pt x="6703162" y="518031"/>
                </a:lnTo>
                <a:lnTo>
                  <a:pt x="9546235" y="1552568"/>
                </a:lnTo>
                <a:moveTo>
                  <a:pt x="5280102" y="2070091"/>
                </a:moveTo>
                <a:lnTo>
                  <a:pt x="5280102" y="2070091"/>
                </a:lnTo>
                <a:lnTo>
                  <a:pt x="5282768" y="3105009"/>
                </a:lnTo>
                <a:lnTo>
                  <a:pt x="6699607" y="3620119"/>
                </a:lnTo>
                <a:lnTo>
                  <a:pt x="8120127" y="3104107"/>
                </a:lnTo>
                <a:lnTo>
                  <a:pt x="8120127" y="2070078"/>
                </a:lnTo>
                <a:lnTo>
                  <a:pt x="6699607" y="1554079"/>
                </a:lnTo>
                <a:lnTo>
                  <a:pt x="5280102" y="2070091"/>
                </a:lnTo>
                <a:close/>
                <a:moveTo>
                  <a:pt x="8123175" y="0"/>
                </a:moveTo>
                <a:lnTo>
                  <a:pt x="8123175" y="0"/>
                </a:lnTo>
                <a:lnTo>
                  <a:pt x="8121651" y="5627487"/>
                </a:lnTo>
              </a:path>
            </a:pathLst>
          </a:custGeom>
          <a:noFill/>
          <a:ln w="9518" cap="flat">
            <a:solidFill>
              <a:srgbClr val="2F354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C95E1-4005-1286-ACA4-B2BEDDA20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 Equinix, Inc.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B7021-B113-89C1-0611-7B58A649B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fortress_red_logo">
            <a:extLst>
              <a:ext uri="{FF2B5EF4-FFF2-40B4-BE49-F238E27FC236}">
                <a16:creationId xmlns:a16="http://schemas.microsoft.com/office/drawing/2014/main" id="{EF6FC110-77D6-74BC-DFCA-FA1879D2F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279660" y="6432345"/>
            <a:ext cx="429768" cy="236423"/>
          </a:xfrm>
          <a:custGeom>
            <a:avLst/>
            <a:gdLst>
              <a:gd name="connsiteX0" fmla="*/ 2743098 w 5430360"/>
              <a:gd name="connsiteY0" fmla="*/ 159239 h 2987338"/>
              <a:gd name="connsiteX1" fmla="*/ 2743098 w 5430360"/>
              <a:gd name="connsiteY1" fmla="*/ 2557831 h 2987338"/>
              <a:gd name="connsiteX2" fmla="*/ 3048063 w 5430360"/>
              <a:gd name="connsiteY2" fmla="*/ 2451780 h 2987338"/>
              <a:gd name="connsiteX3" fmla="*/ 3048063 w 5430360"/>
              <a:gd name="connsiteY3" fmla="*/ 265944 h 2987338"/>
              <a:gd name="connsiteX4" fmla="*/ 3962635 w 5430360"/>
              <a:gd name="connsiteY4" fmla="*/ 585254 h 2987338"/>
              <a:gd name="connsiteX5" fmla="*/ 3962635 w 5430360"/>
              <a:gd name="connsiteY5" fmla="*/ 2132470 h 2987338"/>
              <a:gd name="connsiteX6" fmla="*/ 4267137 w 5430360"/>
              <a:gd name="connsiteY6" fmla="*/ 2025948 h 2987338"/>
              <a:gd name="connsiteX7" fmla="*/ 4267137 w 5430360"/>
              <a:gd name="connsiteY7" fmla="*/ 691496 h 2987338"/>
              <a:gd name="connsiteX8" fmla="*/ 4571969 w 5430360"/>
              <a:gd name="connsiteY8" fmla="*/ 798220 h 2987338"/>
              <a:gd name="connsiteX9" fmla="*/ 4571969 w 5430360"/>
              <a:gd name="connsiteY9" fmla="*/ 2242585 h 2987338"/>
              <a:gd name="connsiteX10" fmla="*/ 3657607 w 5430360"/>
              <a:gd name="connsiteY10" fmla="*/ 2561705 h 2987338"/>
              <a:gd name="connsiteX11" fmla="*/ 3657607 w 5430360"/>
              <a:gd name="connsiteY11" fmla="*/ 801529 h 2987338"/>
              <a:gd name="connsiteX12" fmla="*/ 3353264 w 5430360"/>
              <a:gd name="connsiteY12" fmla="*/ 695268 h 2987338"/>
              <a:gd name="connsiteX13" fmla="*/ 3353264 w 5430360"/>
              <a:gd name="connsiteY13" fmla="*/ 2668219 h 2987338"/>
              <a:gd name="connsiteX14" fmla="*/ 2438432 w 5430360"/>
              <a:gd name="connsiteY14" fmla="*/ 2987339 h 2987338"/>
              <a:gd name="connsiteX15" fmla="*/ 2438432 w 5430360"/>
              <a:gd name="connsiteY15" fmla="*/ 375882 h 2987338"/>
              <a:gd name="connsiteX16" fmla="*/ 2286102 w 5430360"/>
              <a:gd name="connsiteY16" fmla="*/ 322701 h 2987338"/>
              <a:gd name="connsiteX17" fmla="*/ 2133848 w 5430360"/>
              <a:gd name="connsiteY17" fmla="*/ 375882 h 2987338"/>
              <a:gd name="connsiteX18" fmla="*/ 2133848 w 5430360"/>
              <a:gd name="connsiteY18" fmla="*/ 2987339 h 2987338"/>
              <a:gd name="connsiteX19" fmla="*/ 1219441 w 5430360"/>
              <a:gd name="connsiteY19" fmla="*/ 2668219 h 2987338"/>
              <a:gd name="connsiteX20" fmla="*/ 1219441 w 5430360"/>
              <a:gd name="connsiteY20" fmla="*/ 695268 h 2987338"/>
              <a:gd name="connsiteX21" fmla="*/ 914489 w 5430360"/>
              <a:gd name="connsiteY21" fmla="*/ 801529 h 2987338"/>
              <a:gd name="connsiteX22" fmla="*/ 914489 w 5430360"/>
              <a:gd name="connsiteY22" fmla="*/ 2561711 h 2987338"/>
              <a:gd name="connsiteX23" fmla="*/ 0 w 5430360"/>
              <a:gd name="connsiteY23" fmla="*/ 2242585 h 2987338"/>
              <a:gd name="connsiteX24" fmla="*/ 0 w 5430360"/>
              <a:gd name="connsiteY24" fmla="*/ 798220 h 2987338"/>
              <a:gd name="connsiteX25" fmla="*/ 305054 w 5430360"/>
              <a:gd name="connsiteY25" fmla="*/ 691496 h 2987338"/>
              <a:gd name="connsiteX26" fmla="*/ 305054 w 5430360"/>
              <a:gd name="connsiteY26" fmla="*/ 2025942 h 2987338"/>
              <a:gd name="connsiteX27" fmla="*/ 609721 w 5430360"/>
              <a:gd name="connsiteY27" fmla="*/ 2132463 h 2987338"/>
              <a:gd name="connsiteX28" fmla="*/ 609721 w 5430360"/>
              <a:gd name="connsiteY28" fmla="*/ 585248 h 2987338"/>
              <a:gd name="connsiteX29" fmla="*/ 1524127 w 5430360"/>
              <a:gd name="connsiteY29" fmla="*/ 265938 h 2987338"/>
              <a:gd name="connsiteX30" fmla="*/ 1524127 w 5430360"/>
              <a:gd name="connsiteY30" fmla="*/ 2451773 h 2987338"/>
              <a:gd name="connsiteX31" fmla="*/ 1828895 w 5430360"/>
              <a:gd name="connsiteY31" fmla="*/ 2557825 h 2987338"/>
              <a:gd name="connsiteX32" fmla="*/ 1828895 w 5430360"/>
              <a:gd name="connsiteY32" fmla="*/ 159239 h 2987338"/>
              <a:gd name="connsiteX33" fmla="*/ 2286102 w 5430360"/>
              <a:gd name="connsiteY33" fmla="*/ 0 h 2987338"/>
              <a:gd name="connsiteX34" fmla="*/ 2743098 w 5430360"/>
              <a:gd name="connsiteY34" fmla="*/ 159239 h 2987338"/>
              <a:gd name="connsiteX35" fmla="*/ 5155769 w 5430360"/>
              <a:gd name="connsiteY35" fmla="*/ 2141487 h 2987338"/>
              <a:gd name="connsiteX36" fmla="*/ 4881271 w 5430360"/>
              <a:gd name="connsiteY36" fmla="*/ 1866691 h 2987338"/>
              <a:gd name="connsiteX37" fmla="*/ 4881271 w 5430360"/>
              <a:gd name="connsiteY37" fmla="*/ 1865332 h 2987338"/>
              <a:gd name="connsiteX38" fmla="*/ 5155769 w 5430360"/>
              <a:gd name="connsiteY38" fmla="*/ 1588789 h 2987338"/>
              <a:gd name="connsiteX39" fmla="*/ 5430361 w 5430360"/>
              <a:gd name="connsiteY39" fmla="*/ 1863560 h 2987338"/>
              <a:gd name="connsiteX40" fmla="*/ 5430361 w 5430360"/>
              <a:gd name="connsiteY40" fmla="*/ 1865325 h 2987338"/>
              <a:gd name="connsiteX41" fmla="*/ 5155769 w 5430360"/>
              <a:gd name="connsiteY41" fmla="*/ 2141487 h 2987338"/>
              <a:gd name="connsiteX42" fmla="*/ 5155769 w 5430360"/>
              <a:gd name="connsiteY42" fmla="*/ 2111312 h 2987338"/>
              <a:gd name="connsiteX43" fmla="*/ 5398726 w 5430360"/>
              <a:gd name="connsiteY43" fmla="*/ 1865332 h 2987338"/>
              <a:gd name="connsiteX44" fmla="*/ 5398726 w 5430360"/>
              <a:gd name="connsiteY44" fmla="*/ 1863567 h 2987338"/>
              <a:gd name="connsiteX45" fmla="*/ 5155769 w 5430360"/>
              <a:gd name="connsiteY45" fmla="*/ 1619060 h 2987338"/>
              <a:gd name="connsiteX46" fmla="*/ 4912913 w 5430360"/>
              <a:gd name="connsiteY46" fmla="*/ 1865332 h 2987338"/>
              <a:gd name="connsiteX47" fmla="*/ 4912913 w 5430360"/>
              <a:gd name="connsiteY47" fmla="*/ 1866691 h 2987338"/>
              <a:gd name="connsiteX48" fmla="*/ 5155769 w 5430360"/>
              <a:gd name="connsiteY48" fmla="*/ 2111312 h 2987338"/>
              <a:gd name="connsiteX49" fmla="*/ 5042161 w 5430360"/>
              <a:gd name="connsiteY49" fmla="*/ 1716748 h 2987338"/>
              <a:gd name="connsiteX50" fmla="*/ 5176298 w 5430360"/>
              <a:gd name="connsiteY50" fmla="*/ 1716748 h 2987338"/>
              <a:gd name="connsiteX51" fmla="*/ 5291538 w 5430360"/>
              <a:gd name="connsiteY51" fmla="*/ 1811681 h 2987338"/>
              <a:gd name="connsiteX52" fmla="*/ 5228362 w 5430360"/>
              <a:gd name="connsiteY52" fmla="*/ 1899907 h 2987338"/>
              <a:gd name="connsiteX53" fmla="*/ 5301012 w 5430360"/>
              <a:gd name="connsiteY53" fmla="*/ 2002390 h 2987338"/>
              <a:gd name="connsiteX54" fmla="*/ 5217408 w 5430360"/>
              <a:gd name="connsiteY54" fmla="*/ 2002390 h 2987338"/>
              <a:gd name="connsiteX55" fmla="*/ 5155762 w 5430360"/>
              <a:gd name="connsiteY55" fmla="*/ 1912519 h 2987338"/>
              <a:gd name="connsiteX56" fmla="*/ 5111515 w 5430360"/>
              <a:gd name="connsiteY56" fmla="*/ 1912519 h 2987338"/>
              <a:gd name="connsiteX57" fmla="*/ 5111515 w 5430360"/>
              <a:gd name="connsiteY57" fmla="*/ 2002390 h 2987338"/>
              <a:gd name="connsiteX58" fmla="*/ 5042161 w 5430360"/>
              <a:gd name="connsiteY58" fmla="*/ 2002390 h 2987338"/>
              <a:gd name="connsiteX59" fmla="*/ 5042161 w 5430360"/>
              <a:gd name="connsiteY59" fmla="*/ 1716748 h 2987338"/>
              <a:gd name="connsiteX60" fmla="*/ 5171605 w 5430360"/>
              <a:gd name="connsiteY60" fmla="*/ 1855750 h 2987338"/>
              <a:gd name="connsiteX61" fmla="*/ 5220653 w 5430360"/>
              <a:gd name="connsiteY61" fmla="*/ 1816189 h 2987338"/>
              <a:gd name="connsiteX62" fmla="*/ 5171605 w 5430360"/>
              <a:gd name="connsiteY62" fmla="*/ 1776819 h 2987338"/>
              <a:gd name="connsiteX63" fmla="*/ 5111522 w 5430360"/>
              <a:gd name="connsiteY63" fmla="*/ 1776819 h 2987338"/>
              <a:gd name="connsiteX64" fmla="*/ 5111522 w 5430360"/>
              <a:gd name="connsiteY64" fmla="*/ 1855756 h 2987338"/>
              <a:gd name="connsiteX65" fmla="*/ 5171605 w 5430360"/>
              <a:gd name="connsiteY65" fmla="*/ 1855756 h 298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30360" h="2987338">
                <a:moveTo>
                  <a:pt x="2743098" y="159239"/>
                </a:moveTo>
                <a:lnTo>
                  <a:pt x="2743098" y="2557831"/>
                </a:lnTo>
                <a:lnTo>
                  <a:pt x="3048063" y="2451780"/>
                </a:lnTo>
                <a:lnTo>
                  <a:pt x="3048063" y="265944"/>
                </a:lnTo>
                <a:lnTo>
                  <a:pt x="3962635" y="585254"/>
                </a:lnTo>
                <a:lnTo>
                  <a:pt x="3962635" y="2132470"/>
                </a:lnTo>
                <a:lnTo>
                  <a:pt x="4267137" y="2025948"/>
                </a:lnTo>
                <a:lnTo>
                  <a:pt x="4267137" y="691496"/>
                </a:lnTo>
                <a:lnTo>
                  <a:pt x="4571969" y="798220"/>
                </a:lnTo>
                <a:lnTo>
                  <a:pt x="4571969" y="2242585"/>
                </a:lnTo>
                <a:lnTo>
                  <a:pt x="3657607" y="2561705"/>
                </a:lnTo>
                <a:lnTo>
                  <a:pt x="3657607" y="801529"/>
                </a:lnTo>
                <a:lnTo>
                  <a:pt x="3353264" y="695268"/>
                </a:lnTo>
                <a:lnTo>
                  <a:pt x="3353264" y="2668219"/>
                </a:lnTo>
                <a:lnTo>
                  <a:pt x="2438432" y="2987339"/>
                </a:lnTo>
                <a:lnTo>
                  <a:pt x="2438432" y="375882"/>
                </a:lnTo>
                <a:lnTo>
                  <a:pt x="2286102" y="322701"/>
                </a:lnTo>
                <a:lnTo>
                  <a:pt x="2133848" y="375882"/>
                </a:lnTo>
                <a:lnTo>
                  <a:pt x="2133848" y="2987339"/>
                </a:lnTo>
                <a:lnTo>
                  <a:pt x="1219441" y="2668219"/>
                </a:lnTo>
                <a:lnTo>
                  <a:pt x="1219441" y="695268"/>
                </a:lnTo>
                <a:lnTo>
                  <a:pt x="914489" y="801529"/>
                </a:lnTo>
                <a:lnTo>
                  <a:pt x="914489" y="2561711"/>
                </a:lnTo>
                <a:lnTo>
                  <a:pt x="0" y="2242585"/>
                </a:lnTo>
                <a:lnTo>
                  <a:pt x="0" y="798220"/>
                </a:lnTo>
                <a:lnTo>
                  <a:pt x="305054" y="691496"/>
                </a:lnTo>
                <a:lnTo>
                  <a:pt x="305054" y="2025942"/>
                </a:lnTo>
                <a:lnTo>
                  <a:pt x="609721" y="2132463"/>
                </a:lnTo>
                <a:lnTo>
                  <a:pt x="609721" y="585248"/>
                </a:lnTo>
                <a:lnTo>
                  <a:pt x="1524127" y="265938"/>
                </a:lnTo>
                <a:lnTo>
                  <a:pt x="1524127" y="2451773"/>
                </a:lnTo>
                <a:lnTo>
                  <a:pt x="1828895" y="2557825"/>
                </a:lnTo>
                <a:lnTo>
                  <a:pt x="1828895" y="159239"/>
                </a:lnTo>
                <a:lnTo>
                  <a:pt x="2286102" y="0"/>
                </a:lnTo>
                <a:lnTo>
                  <a:pt x="2743098" y="159239"/>
                </a:lnTo>
                <a:close/>
                <a:moveTo>
                  <a:pt x="5155769" y="2141487"/>
                </a:moveTo>
                <a:cubicBezTo>
                  <a:pt x="5001044" y="2141487"/>
                  <a:pt x="4881271" y="2016544"/>
                  <a:pt x="4881271" y="1866691"/>
                </a:cubicBezTo>
                <a:lnTo>
                  <a:pt x="4881271" y="1865332"/>
                </a:lnTo>
                <a:cubicBezTo>
                  <a:pt x="4881271" y="1715288"/>
                  <a:pt x="5002702" y="1588789"/>
                  <a:pt x="5155769" y="1588789"/>
                </a:cubicBezTo>
                <a:cubicBezTo>
                  <a:pt x="5310334" y="1588789"/>
                  <a:pt x="5430361" y="1713630"/>
                  <a:pt x="5430361" y="1863560"/>
                </a:cubicBezTo>
                <a:lnTo>
                  <a:pt x="5430361" y="1865325"/>
                </a:lnTo>
                <a:cubicBezTo>
                  <a:pt x="5430361" y="2014893"/>
                  <a:pt x="5308937" y="2141487"/>
                  <a:pt x="5155769" y="2141487"/>
                </a:cubicBezTo>
                <a:moveTo>
                  <a:pt x="5155769" y="2111312"/>
                </a:moveTo>
                <a:cubicBezTo>
                  <a:pt x="5293036" y="2111312"/>
                  <a:pt x="5398726" y="1999164"/>
                  <a:pt x="5398726" y="1865332"/>
                </a:cubicBezTo>
                <a:lnTo>
                  <a:pt x="5398726" y="1863567"/>
                </a:lnTo>
                <a:cubicBezTo>
                  <a:pt x="5398726" y="1729365"/>
                  <a:pt x="5294573" y="1619060"/>
                  <a:pt x="5155769" y="1619060"/>
                </a:cubicBezTo>
                <a:cubicBezTo>
                  <a:pt x="5018437" y="1619060"/>
                  <a:pt x="4912913" y="1731112"/>
                  <a:pt x="4912913" y="1865332"/>
                </a:cubicBezTo>
                <a:lnTo>
                  <a:pt x="4912913" y="1866691"/>
                </a:lnTo>
                <a:cubicBezTo>
                  <a:pt x="4912913" y="2001012"/>
                  <a:pt x="5017040" y="2111312"/>
                  <a:pt x="5155769" y="2111312"/>
                </a:cubicBezTo>
                <a:moveTo>
                  <a:pt x="5042161" y="1716748"/>
                </a:moveTo>
                <a:lnTo>
                  <a:pt x="5176298" y="1716748"/>
                </a:lnTo>
                <a:cubicBezTo>
                  <a:pt x="5242433" y="1716748"/>
                  <a:pt x="5291538" y="1747031"/>
                  <a:pt x="5291538" y="1811681"/>
                </a:cubicBezTo>
                <a:cubicBezTo>
                  <a:pt x="5291538" y="1857407"/>
                  <a:pt x="5266347" y="1887220"/>
                  <a:pt x="5228362" y="1899907"/>
                </a:cubicBezTo>
                <a:lnTo>
                  <a:pt x="5301012" y="2002390"/>
                </a:lnTo>
                <a:lnTo>
                  <a:pt x="5217408" y="2002390"/>
                </a:lnTo>
                <a:lnTo>
                  <a:pt x="5155762" y="1912519"/>
                </a:lnTo>
                <a:lnTo>
                  <a:pt x="5111515" y="1912519"/>
                </a:lnTo>
                <a:lnTo>
                  <a:pt x="5111515" y="2002390"/>
                </a:lnTo>
                <a:lnTo>
                  <a:pt x="5042161" y="2002390"/>
                </a:lnTo>
                <a:lnTo>
                  <a:pt x="5042161" y="1716748"/>
                </a:lnTo>
                <a:close/>
                <a:moveTo>
                  <a:pt x="5171605" y="1855750"/>
                </a:moveTo>
                <a:cubicBezTo>
                  <a:pt x="5203241" y="1855750"/>
                  <a:pt x="5220653" y="1839932"/>
                  <a:pt x="5220653" y="1816189"/>
                </a:cubicBezTo>
                <a:cubicBezTo>
                  <a:pt x="5220653" y="1791176"/>
                  <a:pt x="5201419" y="1776819"/>
                  <a:pt x="5171605" y="1776819"/>
                </a:cubicBezTo>
                <a:lnTo>
                  <a:pt x="5111522" y="1776819"/>
                </a:lnTo>
                <a:lnTo>
                  <a:pt x="5111522" y="1855756"/>
                </a:lnTo>
                <a:lnTo>
                  <a:pt x="5171605" y="1855756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5FAA79-0350-0C32-B858-0B12AA826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A89D12-4F33-44AF-85FC-689FEAF79A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6AF45-76AB-EA06-E8EF-F42868DAE5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1" y="1276350"/>
            <a:ext cx="11088688" cy="4895850"/>
          </a:xfrm>
        </p:spPr>
        <p:txBody>
          <a:bodyPr lIns="914400" tIns="274320" rIns="914400" anchor="t"/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Statement, 48pt</a:t>
            </a:r>
          </a:p>
        </p:txBody>
      </p:sp>
    </p:spTree>
    <p:extLst>
      <p:ext uri="{BB962C8B-B14F-4D97-AF65-F5344CB8AC3E}">
        <p14:creationId xmlns:p14="http://schemas.microsoft.com/office/powerpoint/2010/main" val="12962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24CBB4-46F3-C7FA-0821-607C7F4B5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77BA4-2FCC-5C45-C6A3-984BFDCF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4F608-30BB-D0EA-C1E6-8C63FFBBF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3039" y="730250"/>
            <a:ext cx="7687312" cy="2909887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/>
              <a:t>Divider title style, Bold 48pt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CEC2F-A7B2-BAEF-3C35-77D27323E7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63038" y="3749040"/>
            <a:ext cx="6368100" cy="155448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supporting text, Reg 16pt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D2DE1-751E-D734-5E0A-CF9F48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2A28C-CD42-F413-8FC9-10AEC46C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rtress_red_logo">
            <a:extLst>
              <a:ext uri="{FF2B5EF4-FFF2-40B4-BE49-F238E27FC236}">
                <a16:creationId xmlns:a16="http://schemas.microsoft.com/office/drawing/2014/main" id="{C4B9DDDE-4C60-393D-AB13-A3476258B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279660" y="6432345"/>
            <a:ext cx="429768" cy="236423"/>
          </a:xfrm>
          <a:custGeom>
            <a:avLst/>
            <a:gdLst>
              <a:gd name="connsiteX0" fmla="*/ 2743098 w 5430360"/>
              <a:gd name="connsiteY0" fmla="*/ 159239 h 2987338"/>
              <a:gd name="connsiteX1" fmla="*/ 2743098 w 5430360"/>
              <a:gd name="connsiteY1" fmla="*/ 2557831 h 2987338"/>
              <a:gd name="connsiteX2" fmla="*/ 3048063 w 5430360"/>
              <a:gd name="connsiteY2" fmla="*/ 2451780 h 2987338"/>
              <a:gd name="connsiteX3" fmla="*/ 3048063 w 5430360"/>
              <a:gd name="connsiteY3" fmla="*/ 265944 h 2987338"/>
              <a:gd name="connsiteX4" fmla="*/ 3962635 w 5430360"/>
              <a:gd name="connsiteY4" fmla="*/ 585254 h 2987338"/>
              <a:gd name="connsiteX5" fmla="*/ 3962635 w 5430360"/>
              <a:gd name="connsiteY5" fmla="*/ 2132470 h 2987338"/>
              <a:gd name="connsiteX6" fmla="*/ 4267137 w 5430360"/>
              <a:gd name="connsiteY6" fmla="*/ 2025948 h 2987338"/>
              <a:gd name="connsiteX7" fmla="*/ 4267137 w 5430360"/>
              <a:gd name="connsiteY7" fmla="*/ 691496 h 2987338"/>
              <a:gd name="connsiteX8" fmla="*/ 4571969 w 5430360"/>
              <a:gd name="connsiteY8" fmla="*/ 798220 h 2987338"/>
              <a:gd name="connsiteX9" fmla="*/ 4571969 w 5430360"/>
              <a:gd name="connsiteY9" fmla="*/ 2242585 h 2987338"/>
              <a:gd name="connsiteX10" fmla="*/ 3657607 w 5430360"/>
              <a:gd name="connsiteY10" fmla="*/ 2561705 h 2987338"/>
              <a:gd name="connsiteX11" fmla="*/ 3657607 w 5430360"/>
              <a:gd name="connsiteY11" fmla="*/ 801529 h 2987338"/>
              <a:gd name="connsiteX12" fmla="*/ 3353264 w 5430360"/>
              <a:gd name="connsiteY12" fmla="*/ 695268 h 2987338"/>
              <a:gd name="connsiteX13" fmla="*/ 3353264 w 5430360"/>
              <a:gd name="connsiteY13" fmla="*/ 2668219 h 2987338"/>
              <a:gd name="connsiteX14" fmla="*/ 2438432 w 5430360"/>
              <a:gd name="connsiteY14" fmla="*/ 2987339 h 2987338"/>
              <a:gd name="connsiteX15" fmla="*/ 2438432 w 5430360"/>
              <a:gd name="connsiteY15" fmla="*/ 375882 h 2987338"/>
              <a:gd name="connsiteX16" fmla="*/ 2286102 w 5430360"/>
              <a:gd name="connsiteY16" fmla="*/ 322701 h 2987338"/>
              <a:gd name="connsiteX17" fmla="*/ 2133848 w 5430360"/>
              <a:gd name="connsiteY17" fmla="*/ 375882 h 2987338"/>
              <a:gd name="connsiteX18" fmla="*/ 2133848 w 5430360"/>
              <a:gd name="connsiteY18" fmla="*/ 2987339 h 2987338"/>
              <a:gd name="connsiteX19" fmla="*/ 1219441 w 5430360"/>
              <a:gd name="connsiteY19" fmla="*/ 2668219 h 2987338"/>
              <a:gd name="connsiteX20" fmla="*/ 1219441 w 5430360"/>
              <a:gd name="connsiteY20" fmla="*/ 695268 h 2987338"/>
              <a:gd name="connsiteX21" fmla="*/ 914489 w 5430360"/>
              <a:gd name="connsiteY21" fmla="*/ 801529 h 2987338"/>
              <a:gd name="connsiteX22" fmla="*/ 914489 w 5430360"/>
              <a:gd name="connsiteY22" fmla="*/ 2561711 h 2987338"/>
              <a:gd name="connsiteX23" fmla="*/ 0 w 5430360"/>
              <a:gd name="connsiteY23" fmla="*/ 2242585 h 2987338"/>
              <a:gd name="connsiteX24" fmla="*/ 0 w 5430360"/>
              <a:gd name="connsiteY24" fmla="*/ 798220 h 2987338"/>
              <a:gd name="connsiteX25" fmla="*/ 305054 w 5430360"/>
              <a:gd name="connsiteY25" fmla="*/ 691496 h 2987338"/>
              <a:gd name="connsiteX26" fmla="*/ 305054 w 5430360"/>
              <a:gd name="connsiteY26" fmla="*/ 2025942 h 2987338"/>
              <a:gd name="connsiteX27" fmla="*/ 609721 w 5430360"/>
              <a:gd name="connsiteY27" fmla="*/ 2132463 h 2987338"/>
              <a:gd name="connsiteX28" fmla="*/ 609721 w 5430360"/>
              <a:gd name="connsiteY28" fmla="*/ 585248 h 2987338"/>
              <a:gd name="connsiteX29" fmla="*/ 1524127 w 5430360"/>
              <a:gd name="connsiteY29" fmla="*/ 265938 h 2987338"/>
              <a:gd name="connsiteX30" fmla="*/ 1524127 w 5430360"/>
              <a:gd name="connsiteY30" fmla="*/ 2451773 h 2987338"/>
              <a:gd name="connsiteX31" fmla="*/ 1828895 w 5430360"/>
              <a:gd name="connsiteY31" fmla="*/ 2557825 h 2987338"/>
              <a:gd name="connsiteX32" fmla="*/ 1828895 w 5430360"/>
              <a:gd name="connsiteY32" fmla="*/ 159239 h 2987338"/>
              <a:gd name="connsiteX33" fmla="*/ 2286102 w 5430360"/>
              <a:gd name="connsiteY33" fmla="*/ 0 h 2987338"/>
              <a:gd name="connsiteX34" fmla="*/ 2743098 w 5430360"/>
              <a:gd name="connsiteY34" fmla="*/ 159239 h 2987338"/>
              <a:gd name="connsiteX35" fmla="*/ 5155769 w 5430360"/>
              <a:gd name="connsiteY35" fmla="*/ 2141487 h 2987338"/>
              <a:gd name="connsiteX36" fmla="*/ 4881271 w 5430360"/>
              <a:gd name="connsiteY36" fmla="*/ 1866691 h 2987338"/>
              <a:gd name="connsiteX37" fmla="*/ 4881271 w 5430360"/>
              <a:gd name="connsiteY37" fmla="*/ 1865332 h 2987338"/>
              <a:gd name="connsiteX38" fmla="*/ 5155769 w 5430360"/>
              <a:gd name="connsiteY38" fmla="*/ 1588789 h 2987338"/>
              <a:gd name="connsiteX39" fmla="*/ 5430361 w 5430360"/>
              <a:gd name="connsiteY39" fmla="*/ 1863560 h 2987338"/>
              <a:gd name="connsiteX40" fmla="*/ 5430361 w 5430360"/>
              <a:gd name="connsiteY40" fmla="*/ 1865325 h 2987338"/>
              <a:gd name="connsiteX41" fmla="*/ 5155769 w 5430360"/>
              <a:gd name="connsiteY41" fmla="*/ 2141487 h 2987338"/>
              <a:gd name="connsiteX42" fmla="*/ 5155769 w 5430360"/>
              <a:gd name="connsiteY42" fmla="*/ 2111312 h 2987338"/>
              <a:gd name="connsiteX43" fmla="*/ 5398726 w 5430360"/>
              <a:gd name="connsiteY43" fmla="*/ 1865332 h 2987338"/>
              <a:gd name="connsiteX44" fmla="*/ 5398726 w 5430360"/>
              <a:gd name="connsiteY44" fmla="*/ 1863567 h 2987338"/>
              <a:gd name="connsiteX45" fmla="*/ 5155769 w 5430360"/>
              <a:gd name="connsiteY45" fmla="*/ 1619060 h 2987338"/>
              <a:gd name="connsiteX46" fmla="*/ 4912913 w 5430360"/>
              <a:gd name="connsiteY46" fmla="*/ 1865332 h 2987338"/>
              <a:gd name="connsiteX47" fmla="*/ 4912913 w 5430360"/>
              <a:gd name="connsiteY47" fmla="*/ 1866691 h 2987338"/>
              <a:gd name="connsiteX48" fmla="*/ 5155769 w 5430360"/>
              <a:gd name="connsiteY48" fmla="*/ 2111312 h 2987338"/>
              <a:gd name="connsiteX49" fmla="*/ 5042161 w 5430360"/>
              <a:gd name="connsiteY49" fmla="*/ 1716748 h 2987338"/>
              <a:gd name="connsiteX50" fmla="*/ 5176298 w 5430360"/>
              <a:gd name="connsiteY50" fmla="*/ 1716748 h 2987338"/>
              <a:gd name="connsiteX51" fmla="*/ 5291538 w 5430360"/>
              <a:gd name="connsiteY51" fmla="*/ 1811681 h 2987338"/>
              <a:gd name="connsiteX52" fmla="*/ 5228362 w 5430360"/>
              <a:gd name="connsiteY52" fmla="*/ 1899907 h 2987338"/>
              <a:gd name="connsiteX53" fmla="*/ 5301012 w 5430360"/>
              <a:gd name="connsiteY53" fmla="*/ 2002390 h 2987338"/>
              <a:gd name="connsiteX54" fmla="*/ 5217408 w 5430360"/>
              <a:gd name="connsiteY54" fmla="*/ 2002390 h 2987338"/>
              <a:gd name="connsiteX55" fmla="*/ 5155762 w 5430360"/>
              <a:gd name="connsiteY55" fmla="*/ 1912519 h 2987338"/>
              <a:gd name="connsiteX56" fmla="*/ 5111515 w 5430360"/>
              <a:gd name="connsiteY56" fmla="*/ 1912519 h 2987338"/>
              <a:gd name="connsiteX57" fmla="*/ 5111515 w 5430360"/>
              <a:gd name="connsiteY57" fmla="*/ 2002390 h 2987338"/>
              <a:gd name="connsiteX58" fmla="*/ 5042161 w 5430360"/>
              <a:gd name="connsiteY58" fmla="*/ 2002390 h 2987338"/>
              <a:gd name="connsiteX59" fmla="*/ 5042161 w 5430360"/>
              <a:gd name="connsiteY59" fmla="*/ 1716748 h 2987338"/>
              <a:gd name="connsiteX60" fmla="*/ 5171605 w 5430360"/>
              <a:gd name="connsiteY60" fmla="*/ 1855750 h 2987338"/>
              <a:gd name="connsiteX61" fmla="*/ 5220653 w 5430360"/>
              <a:gd name="connsiteY61" fmla="*/ 1816189 h 2987338"/>
              <a:gd name="connsiteX62" fmla="*/ 5171605 w 5430360"/>
              <a:gd name="connsiteY62" fmla="*/ 1776819 h 2987338"/>
              <a:gd name="connsiteX63" fmla="*/ 5111522 w 5430360"/>
              <a:gd name="connsiteY63" fmla="*/ 1776819 h 2987338"/>
              <a:gd name="connsiteX64" fmla="*/ 5111522 w 5430360"/>
              <a:gd name="connsiteY64" fmla="*/ 1855756 h 2987338"/>
              <a:gd name="connsiteX65" fmla="*/ 5171605 w 5430360"/>
              <a:gd name="connsiteY65" fmla="*/ 1855756 h 298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30360" h="2987338">
                <a:moveTo>
                  <a:pt x="2743098" y="159239"/>
                </a:moveTo>
                <a:lnTo>
                  <a:pt x="2743098" y="2557831"/>
                </a:lnTo>
                <a:lnTo>
                  <a:pt x="3048063" y="2451780"/>
                </a:lnTo>
                <a:lnTo>
                  <a:pt x="3048063" y="265944"/>
                </a:lnTo>
                <a:lnTo>
                  <a:pt x="3962635" y="585254"/>
                </a:lnTo>
                <a:lnTo>
                  <a:pt x="3962635" y="2132470"/>
                </a:lnTo>
                <a:lnTo>
                  <a:pt x="4267137" y="2025948"/>
                </a:lnTo>
                <a:lnTo>
                  <a:pt x="4267137" y="691496"/>
                </a:lnTo>
                <a:lnTo>
                  <a:pt x="4571969" y="798220"/>
                </a:lnTo>
                <a:lnTo>
                  <a:pt x="4571969" y="2242585"/>
                </a:lnTo>
                <a:lnTo>
                  <a:pt x="3657607" y="2561705"/>
                </a:lnTo>
                <a:lnTo>
                  <a:pt x="3657607" y="801529"/>
                </a:lnTo>
                <a:lnTo>
                  <a:pt x="3353264" y="695268"/>
                </a:lnTo>
                <a:lnTo>
                  <a:pt x="3353264" y="2668219"/>
                </a:lnTo>
                <a:lnTo>
                  <a:pt x="2438432" y="2987339"/>
                </a:lnTo>
                <a:lnTo>
                  <a:pt x="2438432" y="375882"/>
                </a:lnTo>
                <a:lnTo>
                  <a:pt x="2286102" y="322701"/>
                </a:lnTo>
                <a:lnTo>
                  <a:pt x="2133848" y="375882"/>
                </a:lnTo>
                <a:lnTo>
                  <a:pt x="2133848" y="2987339"/>
                </a:lnTo>
                <a:lnTo>
                  <a:pt x="1219441" y="2668219"/>
                </a:lnTo>
                <a:lnTo>
                  <a:pt x="1219441" y="695268"/>
                </a:lnTo>
                <a:lnTo>
                  <a:pt x="914489" y="801529"/>
                </a:lnTo>
                <a:lnTo>
                  <a:pt x="914489" y="2561711"/>
                </a:lnTo>
                <a:lnTo>
                  <a:pt x="0" y="2242585"/>
                </a:lnTo>
                <a:lnTo>
                  <a:pt x="0" y="798220"/>
                </a:lnTo>
                <a:lnTo>
                  <a:pt x="305054" y="691496"/>
                </a:lnTo>
                <a:lnTo>
                  <a:pt x="305054" y="2025942"/>
                </a:lnTo>
                <a:lnTo>
                  <a:pt x="609721" y="2132463"/>
                </a:lnTo>
                <a:lnTo>
                  <a:pt x="609721" y="585248"/>
                </a:lnTo>
                <a:lnTo>
                  <a:pt x="1524127" y="265938"/>
                </a:lnTo>
                <a:lnTo>
                  <a:pt x="1524127" y="2451773"/>
                </a:lnTo>
                <a:lnTo>
                  <a:pt x="1828895" y="2557825"/>
                </a:lnTo>
                <a:lnTo>
                  <a:pt x="1828895" y="159239"/>
                </a:lnTo>
                <a:lnTo>
                  <a:pt x="2286102" y="0"/>
                </a:lnTo>
                <a:lnTo>
                  <a:pt x="2743098" y="159239"/>
                </a:lnTo>
                <a:close/>
                <a:moveTo>
                  <a:pt x="5155769" y="2141487"/>
                </a:moveTo>
                <a:cubicBezTo>
                  <a:pt x="5001044" y="2141487"/>
                  <a:pt x="4881271" y="2016544"/>
                  <a:pt x="4881271" y="1866691"/>
                </a:cubicBezTo>
                <a:lnTo>
                  <a:pt x="4881271" y="1865332"/>
                </a:lnTo>
                <a:cubicBezTo>
                  <a:pt x="4881271" y="1715288"/>
                  <a:pt x="5002702" y="1588789"/>
                  <a:pt x="5155769" y="1588789"/>
                </a:cubicBezTo>
                <a:cubicBezTo>
                  <a:pt x="5310334" y="1588789"/>
                  <a:pt x="5430361" y="1713630"/>
                  <a:pt x="5430361" y="1863560"/>
                </a:cubicBezTo>
                <a:lnTo>
                  <a:pt x="5430361" y="1865325"/>
                </a:lnTo>
                <a:cubicBezTo>
                  <a:pt x="5430361" y="2014893"/>
                  <a:pt x="5308937" y="2141487"/>
                  <a:pt x="5155769" y="2141487"/>
                </a:cubicBezTo>
                <a:moveTo>
                  <a:pt x="5155769" y="2111312"/>
                </a:moveTo>
                <a:cubicBezTo>
                  <a:pt x="5293036" y="2111312"/>
                  <a:pt x="5398726" y="1999164"/>
                  <a:pt x="5398726" y="1865332"/>
                </a:cubicBezTo>
                <a:lnTo>
                  <a:pt x="5398726" y="1863567"/>
                </a:lnTo>
                <a:cubicBezTo>
                  <a:pt x="5398726" y="1729365"/>
                  <a:pt x="5294573" y="1619060"/>
                  <a:pt x="5155769" y="1619060"/>
                </a:cubicBezTo>
                <a:cubicBezTo>
                  <a:pt x="5018437" y="1619060"/>
                  <a:pt x="4912913" y="1731112"/>
                  <a:pt x="4912913" y="1865332"/>
                </a:cubicBezTo>
                <a:lnTo>
                  <a:pt x="4912913" y="1866691"/>
                </a:lnTo>
                <a:cubicBezTo>
                  <a:pt x="4912913" y="2001012"/>
                  <a:pt x="5017040" y="2111312"/>
                  <a:pt x="5155769" y="2111312"/>
                </a:cubicBezTo>
                <a:moveTo>
                  <a:pt x="5042161" y="1716748"/>
                </a:moveTo>
                <a:lnTo>
                  <a:pt x="5176298" y="1716748"/>
                </a:lnTo>
                <a:cubicBezTo>
                  <a:pt x="5242433" y="1716748"/>
                  <a:pt x="5291538" y="1747031"/>
                  <a:pt x="5291538" y="1811681"/>
                </a:cubicBezTo>
                <a:cubicBezTo>
                  <a:pt x="5291538" y="1857407"/>
                  <a:pt x="5266347" y="1887220"/>
                  <a:pt x="5228362" y="1899907"/>
                </a:cubicBezTo>
                <a:lnTo>
                  <a:pt x="5301012" y="2002390"/>
                </a:lnTo>
                <a:lnTo>
                  <a:pt x="5217408" y="2002390"/>
                </a:lnTo>
                <a:lnTo>
                  <a:pt x="5155762" y="1912519"/>
                </a:lnTo>
                <a:lnTo>
                  <a:pt x="5111515" y="1912519"/>
                </a:lnTo>
                <a:lnTo>
                  <a:pt x="5111515" y="2002390"/>
                </a:lnTo>
                <a:lnTo>
                  <a:pt x="5042161" y="2002390"/>
                </a:lnTo>
                <a:lnTo>
                  <a:pt x="5042161" y="1716748"/>
                </a:lnTo>
                <a:close/>
                <a:moveTo>
                  <a:pt x="5171605" y="1855750"/>
                </a:moveTo>
                <a:cubicBezTo>
                  <a:pt x="5203241" y="1855750"/>
                  <a:pt x="5220653" y="1839932"/>
                  <a:pt x="5220653" y="1816189"/>
                </a:cubicBezTo>
                <a:cubicBezTo>
                  <a:pt x="5220653" y="1791176"/>
                  <a:pt x="5201419" y="1776819"/>
                  <a:pt x="5171605" y="1776819"/>
                </a:cubicBezTo>
                <a:lnTo>
                  <a:pt x="5111522" y="1776819"/>
                </a:lnTo>
                <a:lnTo>
                  <a:pt x="5111522" y="1855756"/>
                </a:lnTo>
                <a:lnTo>
                  <a:pt x="5171605" y="1855756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142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1">
    <p:bg>
      <p:bgPr>
        <a:gradFill>
          <a:gsLst>
            <a:gs pos="43000">
              <a:srgbClr val="FFEBEE"/>
            </a:gs>
            <a:gs pos="0">
              <a:srgbClr val="C7FDFF"/>
            </a:gs>
            <a:gs pos="100000">
              <a:srgbClr val="FFF1CC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013313E-402A-9D74-4307-ADF6BDCDE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2781118" y="1224830"/>
            <a:ext cx="6629763" cy="440833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6D15EB-0A28-9535-70F9-54D46A077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D2DE1-751E-D734-5E0A-CF9F48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77BA4-2FCC-5C45-C6A3-984BFDCF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9A5EBC-9B86-277E-62F4-434F8180EE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451" y="1276350"/>
            <a:ext cx="11088688" cy="4895850"/>
          </a:xfrm>
        </p:spPr>
        <p:txBody>
          <a:bodyPr lIns="548640" tIns="182880" rIns="548640"/>
          <a:lstStyle>
            <a:lvl1pPr marL="365760" indent="-457200">
              <a:spcBef>
                <a:spcPts val="0"/>
              </a:spcBef>
              <a:spcAft>
                <a:spcPts val="1800"/>
              </a:spcAft>
              <a:buNone/>
              <a:defRPr sz="4800" b="1"/>
            </a:lvl1pPr>
            <a:lvl2pPr marL="365760" indent="0">
              <a:buNone/>
              <a:defRPr sz="1800" b="1"/>
            </a:lvl2pPr>
            <a:lvl3pPr marL="365760" indent="0">
              <a:buNone/>
              <a:defRPr sz="1400"/>
            </a:lvl3pPr>
            <a:lvl4pPr marL="548640" indent="0">
              <a:buNone/>
              <a:defRPr sz="1400"/>
            </a:lvl4pPr>
            <a:lvl5pPr marL="731520" indent="0">
              <a:buNone/>
              <a:defRPr/>
            </a:lvl5pPr>
          </a:lstStyle>
          <a:p>
            <a:pPr lvl="0"/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/>
              <a:t>Quote text, 48pt”</a:t>
            </a:r>
          </a:p>
          <a:p>
            <a:pPr lvl="1"/>
            <a:r>
              <a:rPr lang="en-US"/>
              <a:t>Level 2 - Name and Last Name, Bold 18pt</a:t>
            </a:r>
          </a:p>
          <a:p>
            <a:pPr lvl="2"/>
            <a:r>
              <a:rPr lang="en-US"/>
              <a:t>Level 3 - Title and Company, Reg 14pt</a:t>
            </a:r>
          </a:p>
        </p:txBody>
      </p:sp>
    </p:spTree>
    <p:extLst>
      <p:ext uri="{BB962C8B-B14F-4D97-AF65-F5344CB8AC3E}">
        <p14:creationId xmlns:p14="http://schemas.microsoft.com/office/powerpoint/2010/main" val="4159540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2">
    <p:bg>
      <p:bgPr>
        <a:gradFill>
          <a:gsLst>
            <a:gs pos="0">
              <a:srgbClr val="FFCCDD"/>
            </a:gs>
            <a:gs pos="100000">
              <a:srgbClr val="FFF1CC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013313E-402A-9D74-4307-ADF6BDCDE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2781118" y="1224830"/>
            <a:ext cx="6629763" cy="440833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D2DE1-751E-D734-5E0A-CF9F48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DFBA4D-94A0-DE2E-FA45-EF73DBFA7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77BA4-2FCC-5C45-C6A3-984BFDCF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7FC08C-81CF-4332-9157-BE443FDE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63040" y="1402837"/>
            <a:ext cx="499723" cy="393055"/>
            <a:chOff x="4869933" y="259128"/>
            <a:chExt cx="499723" cy="393055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E41FF9F-A28F-BDCF-72FC-4F6C88D41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69933" y="259128"/>
              <a:ext cx="196527" cy="393055"/>
            </a:xfrm>
            <a:custGeom>
              <a:avLst/>
              <a:gdLst/>
              <a:ahLst/>
              <a:cxnLst/>
              <a:rect l="l" t="t" r="r" b="b"/>
              <a:pathLst>
                <a:path w="196527" h="393055">
                  <a:moveTo>
                    <a:pt x="160971" y="0"/>
                  </a:moveTo>
                  <a:lnTo>
                    <a:pt x="196527" y="74991"/>
                  </a:lnTo>
                  <a:cubicBezTo>
                    <a:pt x="160325" y="87058"/>
                    <a:pt x="134358" y="103867"/>
                    <a:pt x="118627" y="125416"/>
                  </a:cubicBezTo>
                  <a:cubicBezTo>
                    <a:pt x="102896" y="146965"/>
                    <a:pt x="94600" y="175625"/>
                    <a:pt x="93738" y="211397"/>
                  </a:cubicBezTo>
                  <a:lnTo>
                    <a:pt x="181658" y="211397"/>
                  </a:lnTo>
                  <a:lnTo>
                    <a:pt x="181658" y="393055"/>
                  </a:lnTo>
                  <a:lnTo>
                    <a:pt x="0" y="393055"/>
                  </a:lnTo>
                  <a:lnTo>
                    <a:pt x="0" y="263114"/>
                  </a:lnTo>
                  <a:cubicBezTo>
                    <a:pt x="0" y="210535"/>
                    <a:pt x="4633" y="169053"/>
                    <a:pt x="13899" y="138668"/>
                  </a:cubicBezTo>
                  <a:cubicBezTo>
                    <a:pt x="23165" y="108284"/>
                    <a:pt x="40296" y="81025"/>
                    <a:pt x="65293" y="56890"/>
                  </a:cubicBezTo>
                  <a:cubicBezTo>
                    <a:pt x="90290" y="32755"/>
                    <a:pt x="122183" y="13792"/>
                    <a:pt x="16097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C87ACF-12C6-529F-8F48-F0FECDE2B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173128" y="259128"/>
              <a:ext cx="196528" cy="393055"/>
            </a:xfrm>
            <a:custGeom>
              <a:avLst/>
              <a:gdLst/>
              <a:ahLst/>
              <a:cxnLst/>
              <a:rect l="l" t="t" r="r" b="b"/>
              <a:pathLst>
                <a:path w="196528" h="393055">
                  <a:moveTo>
                    <a:pt x="160972" y="0"/>
                  </a:moveTo>
                  <a:lnTo>
                    <a:pt x="196528" y="74991"/>
                  </a:lnTo>
                  <a:cubicBezTo>
                    <a:pt x="160325" y="87058"/>
                    <a:pt x="134358" y="103867"/>
                    <a:pt x="118628" y="125416"/>
                  </a:cubicBezTo>
                  <a:cubicBezTo>
                    <a:pt x="102897" y="146965"/>
                    <a:pt x="94600" y="175625"/>
                    <a:pt x="93738" y="211397"/>
                  </a:cubicBezTo>
                  <a:lnTo>
                    <a:pt x="181659" y="211397"/>
                  </a:lnTo>
                  <a:lnTo>
                    <a:pt x="181659" y="393055"/>
                  </a:lnTo>
                  <a:lnTo>
                    <a:pt x="0" y="393055"/>
                  </a:lnTo>
                  <a:lnTo>
                    <a:pt x="0" y="263114"/>
                  </a:lnTo>
                  <a:cubicBezTo>
                    <a:pt x="0" y="210104"/>
                    <a:pt x="4633" y="168514"/>
                    <a:pt x="13899" y="138345"/>
                  </a:cubicBezTo>
                  <a:cubicBezTo>
                    <a:pt x="23165" y="108177"/>
                    <a:pt x="40405" y="81025"/>
                    <a:pt x="65617" y="56890"/>
                  </a:cubicBezTo>
                  <a:cubicBezTo>
                    <a:pt x="90829" y="32755"/>
                    <a:pt x="122614" y="13792"/>
                    <a:pt x="16097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C8BDEA43-987D-B2D4-5527-BBBD958256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449" y="1276350"/>
            <a:ext cx="11088689" cy="4895850"/>
          </a:xfrm>
        </p:spPr>
        <p:txBody>
          <a:bodyPr lIns="914400" tIns="731520" rIns="914400"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2400" b="0"/>
            </a:lvl1pPr>
            <a:lvl2pPr marL="0" indent="0">
              <a:buNone/>
              <a:defRPr sz="2000" b="1"/>
            </a:lvl2pPr>
            <a:lvl3pPr marL="0" indent="0">
              <a:buNone/>
              <a:defRPr sz="1600"/>
            </a:lvl3pPr>
            <a:lvl4pPr marL="548640" indent="0">
              <a:buNone/>
              <a:defRPr sz="1400"/>
            </a:lvl4pPr>
            <a:lvl5pPr marL="731520" indent="0">
              <a:buNone/>
              <a:defRPr/>
            </a:lvl5pPr>
          </a:lstStyle>
          <a:p>
            <a:pPr lvl="0"/>
            <a:r>
              <a:rPr lang="en-US"/>
              <a:t>Quote text, 24pt</a:t>
            </a:r>
          </a:p>
          <a:p>
            <a:pPr lvl="1"/>
            <a:r>
              <a:rPr lang="en-US"/>
              <a:t>Level 2 - Name and Last Name, 20pt</a:t>
            </a:r>
          </a:p>
          <a:p>
            <a:pPr lvl="2"/>
            <a:r>
              <a:rPr lang="en-US"/>
              <a:t>Level 3 - Title and Company, 16pt</a:t>
            </a:r>
          </a:p>
        </p:txBody>
      </p:sp>
    </p:spTree>
    <p:extLst>
      <p:ext uri="{BB962C8B-B14F-4D97-AF65-F5344CB8AC3E}">
        <p14:creationId xmlns:p14="http://schemas.microsoft.com/office/powerpoint/2010/main" val="39674547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D94D68-560A-BEA2-0A03-B80C88D814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lIns="548640" tIns="54864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Drag picture to placeholder or click icon to add, then send to back. </a:t>
            </a:r>
            <a:br>
              <a:rPr lang="en-GB"/>
            </a:br>
            <a:r>
              <a:rPr lang="en-GB"/>
              <a:t>If logo not showing on slide, copy from slide master and paste on </a:t>
            </a:r>
            <a:br>
              <a:rPr lang="en-GB"/>
            </a:br>
            <a:r>
              <a:rPr lang="en-GB"/>
              <a:t>slide layout taking care that size and position does not change.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1ADAC9-50F9-9EE9-214E-720D2BA8F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 Equinix, Inc.</a:t>
            </a:r>
          </a:p>
        </p:txBody>
      </p:sp>
      <p:sp>
        <p:nvSpPr>
          <p:cNvPr id="3" name="fortress_red_logo">
            <a:extLst>
              <a:ext uri="{FF2B5EF4-FFF2-40B4-BE49-F238E27FC236}">
                <a16:creationId xmlns:a16="http://schemas.microsoft.com/office/drawing/2014/main" id="{F41402B2-668C-3281-1FC5-652C945AC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279660" y="6432345"/>
            <a:ext cx="429768" cy="236423"/>
          </a:xfrm>
          <a:custGeom>
            <a:avLst/>
            <a:gdLst>
              <a:gd name="connsiteX0" fmla="*/ 2743098 w 5430360"/>
              <a:gd name="connsiteY0" fmla="*/ 159239 h 2987338"/>
              <a:gd name="connsiteX1" fmla="*/ 2743098 w 5430360"/>
              <a:gd name="connsiteY1" fmla="*/ 2557831 h 2987338"/>
              <a:gd name="connsiteX2" fmla="*/ 3048063 w 5430360"/>
              <a:gd name="connsiteY2" fmla="*/ 2451780 h 2987338"/>
              <a:gd name="connsiteX3" fmla="*/ 3048063 w 5430360"/>
              <a:gd name="connsiteY3" fmla="*/ 265944 h 2987338"/>
              <a:gd name="connsiteX4" fmla="*/ 3962635 w 5430360"/>
              <a:gd name="connsiteY4" fmla="*/ 585254 h 2987338"/>
              <a:gd name="connsiteX5" fmla="*/ 3962635 w 5430360"/>
              <a:gd name="connsiteY5" fmla="*/ 2132470 h 2987338"/>
              <a:gd name="connsiteX6" fmla="*/ 4267137 w 5430360"/>
              <a:gd name="connsiteY6" fmla="*/ 2025948 h 2987338"/>
              <a:gd name="connsiteX7" fmla="*/ 4267137 w 5430360"/>
              <a:gd name="connsiteY7" fmla="*/ 691496 h 2987338"/>
              <a:gd name="connsiteX8" fmla="*/ 4571969 w 5430360"/>
              <a:gd name="connsiteY8" fmla="*/ 798220 h 2987338"/>
              <a:gd name="connsiteX9" fmla="*/ 4571969 w 5430360"/>
              <a:gd name="connsiteY9" fmla="*/ 2242585 h 2987338"/>
              <a:gd name="connsiteX10" fmla="*/ 3657607 w 5430360"/>
              <a:gd name="connsiteY10" fmla="*/ 2561705 h 2987338"/>
              <a:gd name="connsiteX11" fmla="*/ 3657607 w 5430360"/>
              <a:gd name="connsiteY11" fmla="*/ 801529 h 2987338"/>
              <a:gd name="connsiteX12" fmla="*/ 3353264 w 5430360"/>
              <a:gd name="connsiteY12" fmla="*/ 695268 h 2987338"/>
              <a:gd name="connsiteX13" fmla="*/ 3353264 w 5430360"/>
              <a:gd name="connsiteY13" fmla="*/ 2668219 h 2987338"/>
              <a:gd name="connsiteX14" fmla="*/ 2438432 w 5430360"/>
              <a:gd name="connsiteY14" fmla="*/ 2987339 h 2987338"/>
              <a:gd name="connsiteX15" fmla="*/ 2438432 w 5430360"/>
              <a:gd name="connsiteY15" fmla="*/ 375882 h 2987338"/>
              <a:gd name="connsiteX16" fmla="*/ 2286102 w 5430360"/>
              <a:gd name="connsiteY16" fmla="*/ 322701 h 2987338"/>
              <a:gd name="connsiteX17" fmla="*/ 2133848 w 5430360"/>
              <a:gd name="connsiteY17" fmla="*/ 375882 h 2987338"/>
              <a:gd name="connsiteX18" fmla="*/ 2133848 w 5430360"/>
              <a:gd name="connsiteY18" fmla="*/ 2987339 h 2987338"/>
              <a:gd name="connsiteX19" fmla="*/ 1219441 w 5430360"/>
              <a:gd name="connsiteY19" fmla="*/ 2668219 h 2987338"/>
              <a:gd name="connsiteX20" fmla="*/ 1219441 w 5430360"/>
              <a:gd name="connsiteY20" fmla="*/ 695268 h 2987338"/>
              <a:gd name="connsiteX21" fmla="*/ 914489 w 5430360"/>
              <a:gd name="connsiteY21" fmla="*/ 801529 h 2987338"/>
              <a:gd name="connsiteX22" fmla="*/ 914489 w 5430360"/>
              <a:gd name="connsiteY22" fmla="*/ 2561711 h 2987338"/>
              <a:gd name="connsiteX23" fmla="*/ 0 w 5430360"/>
              <a:gd name="connsiteY23" fmla="*/ 2242585 h 2987338"/>
              <a:gd name="connsiteX24" fmla="*/ 0 w 5430360"/>
              <a:gd name="connsiteY24" fmla="*/ 798220 h 2987338"/>
              <a:gd name="connsiteX25" fmla="*/ 305054 w 5430360"/>
              <a:gd name="connsiteY25" fmla="*/ 691496 h 2987338"/>
              <a:gd name="connsiteX26" fmla="*/ 305054 w 5430360"/>
              <a:gd name="connsiteY26" fmla="*/ 2025942 h 2987338"/>
              <a:gd name="connsiteX27" fmla="*/ 609721 w 5430360"/>
              <a:gd name="connsiteY27" fmla="*/ 2132463 h 2987338"/>
              <a:gd name="connsiteX28" fmla="*/ 609721 w 5430360"/>
              <a:gd name="connsiteY28" fmla="*/ 585248 h 2987338"/>
              <a:gd name="connsiteX29" fmla="*/ 1524127 w 5430360"/>
              <a:gd name="connsiteY29" fmla="*/ 265938 h 2987338"/>
              <a:gd name="connsiteX30" fmla="*/ 1524127 w 5430360"/>
              <a:gd name="connsiteY30" fmla="*/ 2451773 h 2987338"/>
              <a:gd name="connsiteX31" fmla="*/ 1828895 w 5430360"/>
              <a:gd name="connsiteY31" fmla="*/ 2557825 h 2987338"/>
              <a:gd name="connsiteX32" fmla="*/ 1828895 w 5430360"/>
              <a:gd name="connsiteY32" fmla="*/ 159239 h 2987338"/>
              <a:gd name="connsiteX33" fmla="*/ 2286102 w 5430360"/>
              <a:gd name="connsiteY33" fmla="*/ 0 h 2987338"/>
              <a:gd name="connsiteX34" fmla="*/ 2743098 w 5430360"/>
              <a:gd name="connsiteY34" fmla="*/ 159239 h 2987338"/>
              <a:gd name="connsiteX35" fmla="*/ 5155769 w 5430360"/>
              <a:gd name="connsiteY35" fmla="*/ 2141487 h 2987338"/>
              <a:gd name="connsiteX36" fmla="*/ 4881271 w 5430360"/>
              <a:gd name="connsiteY36" fmla="*/ 1866691 h 2987338"/>
              <a:gd name="connsiteX37" fmla="*/ 4881271 w 5430360"/>
              <a:gd name="connsiteY37" fmla="*/ 1865332 h 2987338"/>
              <a:gd name="connsiteX38" fmla="*/ 5155769 w 5430360"/>
              <a:gd name="connsiteY38" fmla="*/ 1588789 h 2987338"/>
              <a:gd name="connsiteX39" fmla="*/ 5430361 w 5430360"/>
              <a:gd name="connsiteY39" fmla="*/ 1863560 h 2987338"/>
              <a:gd name="connsiteX40" fmla="*/ 5430361 w 5430360"/>
              <a:gd name="connsiteY40" fmla="*/ 1865325 h 2987338"/>
              <a:gd name="connsiteX41" fmla="*/ 5155769 w 5430360"/>
              <a:gd name="connsiteY41" fmla="*/ 2141487 h 2987338"/>
              <a:gd name="connsiteX42" fmla="*/ 5155769 w 5430360"/>
              <a:gd name="connsiteY42" fmla="*/ 2111312 h 2987338"/>
              <a:gd name="connsiteX43" fmla="*/ 5398726 w 5430360"/>
              <a:gd name="connsiteY43" fmla="*/ 1865332 h 2987338"/>
              <a:gd name="connsiteX44" fmla="*/ 5398726 w 5430360"/>
              <a:gd name="connsiteY44" fmla="*/ 1863567 h 2987338"/>
              <a:gd name="connsiteX45" fmla="*/ 5155769 w 5430360"/>
              <a:gd name="connsiteY45" fmla="*/ 1619060 h 2987338"/>
              <a:gd name="connsiteX46" fmla="*/ 4912913 w 5430360"/>
              <a:gd name="connsiteY46" fmla="*/ 1865332 h 2987338"/>
              <a:gd name="connsiteX47" fmla="*/ 4912913 w 5430360"/>
              <a:gd name="connsiteY47" fmla="*/ 1866691 h 2987338"/>
              <a:gd name="connsiteX48" fmla="*/ 5155769 w 5430360"/>
              <a:gd name="connsiteY48" fmla="*/ 2111312 h 2987338"/>
              <a:gd name="connsiteX49" fmla="*/ 5042161 w 5430360"/>
              <a:gd name="connsiteY49" fmla="*/ 1716748 h 2987338"/>
              <a:gd name="connsiteX50" fmla="*/ 5176298 w 5430360"/>
              <a:gd name="connsiteY50" fmla="*/ 1716748 h 2987338"/>
              <a:gd name="connsiteX51" fmla="*/ 5291538 w 5430360"/>
              <a:gd name="connsiteY51" fmla="*/ 1811681 h 2987338"/>
              <a:gd name="connsiteX52" fmla="*/ 5228362 w 5430360"/>
              <a:gd name="connsiteY52" fmla="*/ 1899907 h 2987338"/>
              <a:gd name="connsiteX53" fmla="*/ 5301012 w 5430360"/>
              <a:gd name="connsiteY53" fmla="*/ 2002390 h 2987338"/>
              <a:gd name="connsiteX54" fmla="*/ 5217408 w 5430360"/>
              <a:gd name="connsiteY54" fmla="*/ 2002390 h 2987338"/>
              <a:gd name="connsiteX55" fmla="*/ 5155762 w 5430360"/>
              <a:gd name="connsiteY55" fmla="*/ 1912519 h 2987338"/>
              <a:gd name="connsiteX56" fmla="*/ 5111515 w 5430360"/>
              <a:gd name="connsiteY56" fmla="*/ 1912519 h 2987338"/>
              <a:gd name="connsiteX57" fmla="*/ 5111515 w 5430360"/>
              <a:gd name="connsiteY57" fmla="*/ 2002390 h 2987338"/>
              <a:gd name="connsiteX58" fmla="*/ 5042161 w 5430360"/>
              <a:gd name="connsiteY58" fmla="*/ 2002390 h 2987338"/>
              <a:gd name="connsiteX59" fmla="*/ 5042161 w 5430360"/>
              <a:gd name="connsiteY59" fmla="*/ 1716748 h 2987338"/>
              <a:gd name="connsiteX60" fmla="*/ 5171605 w 5430360"/>
              <a:gd name="connsiteY60" fmla="*/ 1855750 h 2987338"/>
              <a:gd name="connsiteX61" fmla="*/ 5220653 w 5430360"/>
              <a:gd name="connsiteY61" fmla="*/ 1816189 h 2987338"/>
              <a:gd name="connsiteX62" fmla="*/ 5171605 w 5430360"/>
              <a:gd name="connsiteY62" fmla="*/ 1776819 h 2987338"/>
              <a:gd name="connsiteX63" fmla="*/ 5111522 w 5430360"/>
              <a:gd name="connsiteY63" fmla="*/ 1776819 h 2987338"/>
              <a:gd name="connsiteX64" fmla="*/ 5111522 w 5430360"/>
              <a:gd name="connsiteY64" fmla="*/ 1855756 h 2987338"/>
              <a:gd name="connsiteX65" fmla="*/ 5171605 w 5430360"/>
              <a:gd name="connsiteY65" fmla="*/ 1855756 h 298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30360" h="2987338">
                <a:moveTo>
                  <a:pt x="2743098" y="159239"/>
                </a:moveTo>
                <a:lnTo>
                  <a:pt x="2743098" y="2557831"/>
                </a:lnTo>
                <a:lnTo>
                  <a:pt x="3048063" y="2451780"/>
                </a:lnTo>
                <a:lnTo>
                  <a:pt x="3048063" y="265944"/>
                </a:lnTo>
                <a:lnTo>
                  <a:pt x="3962635" y="585254"/>
                </a:lnTo>
                <a:lnTo>
                  <a:pt x="3962635" y="2132470"/>
                </a:lnTo>
                <a:lnTo>
                  <a:pt x="4267137" y="2025948"/>
                </a:lnTo>
                <a:lnTo>
                  <a:pt x="4267137" y="691496"/>
                </a:lnTo>
                <a:lnTo>
                  <a:pt x="4571969" y="798220"/>
                </a:lnTo>
                <a:lnTo>
                  <a:pt x="4571969" y="2242585"/>
                </a:lnTo>
                <a:lnTo>
                  <a:pt x="3657607" y="2561705"/>
                </a:lnTo>
                <a:lnTo>
                  <a:pt x="3657607" y="801529"/>
                </a:lnTo>
                <a:lnTo>
                  <a:pt x="3353264" y="695268"/>
                </a:lnTo>
                <a:lnTo>
                  <a:pt x="3353264" y="2668219"/>
                </a:lnTo>
                <a:lnTo>
                  <a:pt x="2438432" y="2987339"/>
                </a:lnTo>
                <a:lnTo>
                  <a:pt x="2438432" y="375882"/>
                </a:lnTo>
                <a:lnTo>
                  <a:pt x="2286102" y="322701"/>
                </a:lnTo>
                <a:lnTo>
                  <a:pt x="2133848" y="375882"/>
                </a:lnTo>
                <a:lnTo>
                  <a:pt x="2133848" y="2987339"/>
                </a:lnTo>
                <a:lnTo>
                  <a:pt x="1219441" y="2668219"/>
                </a:lnTo>
                <a:lnTo>
                  <a:pt x="1219441" y="695268"/>
                </a:lnTo>
                <a:lnTo>
                  <a:pt x="914489" y="801529"/>
                </a:lnTo>
                <a:lnTo>
                  <a:pt x="914489" y="2561711"/>
                </a:lnTo>
                <a:lnTo>
                  <a:pt x="0" y="2242585"/>
                </a:lnTo>
                <a:lnTo>
                  <a:pt x="0" y="798220"/>
                </a:lnTo>
                <a:lnTo>
                  <a:pt x="305054" y="691496"/>
                </a:lnTo>
                <a:lnTo>
                  <a:pt x="305054" y="2025942"/>
                </a:lnTo>
                <a:lnTo>
                  <a:pt x="609721" y="2132463"/>
                </a:lnTo>
                <a:lnTo>
                  <a:pt x="609721" y="585248"/>
                </a:lnTo>
                <a:lnTo>
                  <a:pt x="1524127" y="265938"/>
                </a:lnTo>
                <a:lnTo>
                  <a:pt x="1524127" y="2451773"/>
                </a:lnTo>
                <a:lnTo>
                  <a:pt x="1828895" y="2557825"/>
                </a:lnTo>
                <a:lnTo>
                  <a:pt x="1828895" y="159239"/>
                </a:lnTo>
                <a:lnTo>
                  <a:pt x="2286102" y="0"/>
                </a:lnTo>
                <a:lnTo>
                  <a:pt x="2743098" y="159239"/>
                </a:lnTo>
                <a:close/>
                <a:moveTo>
                  <a:pt x="5155769" y="2141487"/>
                </a:moveTo>
                <a:cubicBezTo>
                  <a:pt x="5001044" y="2141487"/>
                  <a:pt x="4881271" y="2016544"/>
                  <a:pt x="4881271" y="1866691"/>
                </a:cubicBezTo>
                <a:lnTo>
                  <a:pt x="4881271" y="1865332"/>
                </a:lnTo>
                <a:cubicBezTo>
                  <a:pt x="4881271" y="1715288"/>
                  <a:pt x="5002702" y="1588789"/>
                  <a:pt x="5155769" y="1588789"/>
                </a:cubicBezTo>
                <a:cubicBezTo>
                  <a:pt x="5310334" y="1588789"/>
                  <a:pt x="5430361" y="1713630"/>
                  <a:pt x="5430361" y="1863560"/>
                </a:cubicBezTo>
                <a:lnTo>
                  <a:pt x="5430361" y="1865325"/>
                </a:lnTo>
                <a:cubicBezTo>
                  <a:pt x="5430361" y="2014893"/>
                  <a:pt x="5308937" y="2141487"/>
                  <a:pt x="5155769" y="2141487"/>
                </a:cubicBezTo>
                <a:moveTo>
                  <a:pt x="5155769" y="2111312"/>
                </a:moveTo>
                <a:cubicBezTo>
                  <a:pt x="5293036" y="2111312"/>
                  <a:pt x="5398726" y="1999164"/>
                  <a:pt x="5398726" y="1865332"/>
                </a:cubicBezTo>
                <a:lnTo>
                  <a:pt x="5398726" y="1863567"/>
                </a:lnTo>
                <a:cubicBezTo>
                  <a:pt x="5398726" y="1729365"/>
                  <a:pt x="5294573" y="1619060"/>
                  <a:pt x="5155769" y="1619060"/>
                </a:cubicBezTo>
                <a:cubicBezTo>
                  <a:pt x="5018437" y="1619060"/>
                  <a:pt x="4912913" y="1731112"/>
                  <a:pt x="4912913" y="1865332"/>
                </a:cubicBezTo>
                <a:lnTo>
                  <a:pt x="4912913" y="1866691"/>
                </a:lnTo>
                <a:cubicBezTo>
                  <a:pt x="4912913" y="2001012"/>
                  <a:pt x="5017040" y="2111312"/>
                  <a:pt x="5155769" y="2111312"/>
                </a:cubicBezTo>
                <a:moveTo>
                  <a:pt x="5042161" y="1716748"/>
                </a:moveTo>
                <a:lnTo>
                  <a:pt x="5176298" y="1716748"/>
                </a:lnTo>
                <a:cubicBezTo>
                  <a:pt x="5242433" y="1716748"/>
                  <a:pt x="5291538" y="1747031"/>
                  <a:pt x="5291538" y="1811681"/>
                </a:cubicBezTo>
                <a:cubicBezTo>
                  <a:pt x="5291538" y="1857407"/>
                  <a:pt x="5266347" y="1887220"/>
                  <a:pt x="5228362" y="1899907"/>
                </a:cubicBezTo>
                <a:lnTo>
                  <a:pt x="5301012" y="2002390"/>
                </a:lnTo>
                <a:lnTo>
                  <a:pt x="5217408" y="2002390"/>
                </a:lnTo>
                <a:lnTo>
                  <a:pt x="5155762" y="1912519"/>
                </a:lnTo>
                <a:lnTo>
                  <a:pt x="5111515" y="1912519"/>
                </a:lnTo>
                <a:lnTo>
                  <a:pt x="5111515" y="2002390"/>
                </a:lnTo>
                <a:lnTo>
                  <a:pt x="5042161" y="2002390"/>
                </a:lnTo>
                <a:lnTo>
                  <a:pt x="5042161" y="1716748"/>
                </a:lnTo>
                <a:close/>
                <a:moveTo>
                  <a:pt x="5171605" y="1855750"/>
                </a:moveTo>
                <a:cubicBezTo>
                  <a:pt x="5203241" y="1855750"/>
                  <a:pt x="5220653" y="1839932"/>
                  <a:pt x="5220653" y="1816189"/>
                </a:cubicBezTo>
                <a:cubicBezTo>
                  <a:pt x="5220653" y="1791176"/>
                  <a:pt x="5201419" y="1776819"/>
                  <a:pt x="5171605" y="1776819"/>
                </a:cubicBezTo>
                <a:lnTo>
                  <a:pt x="5111522" y="1776819"/>
                </a:lnTo>
                <a:lnTo>
                  <a:pt x="5111522" y="1855756"/>
                </a:lnTo>
                <a:lnTo>
                  <a:pt x="5171605" y="1855756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D49AD6-9909-7F99-2A7F-6D008A71AC6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3A861-BE38-26B6-7CA3-ECCB0D6F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A89D12-4F33-44AF-85FC-689FEAF79A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9EBE6D-87D6-B10F-3749-C5F07A5542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639" y="4571999"/>
            <a:ext cx="7315836" cy="1558925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Image and text headline, 28pt</a:t>
            </a:r>
          </a:p>
          <a:p>
            <a:pPr lvl="1"/>
            <a:r>
              <a:rPr lang="en-US"/>
              <a:t>Second level description, 12pt</a:t>
            </a:r>
          </a:p>
        </p:txBody>
      </p:sp>
    </p:spTree>
    <p:extLst>
      <p:ext uri="{BB962C8B-B14F-4D97-AF65-F5344CB8AC3E}">
        <p14:creationId xmlns:p14="http://schemas.microsoft.com/office/powerpoint/2010/main" val="28074687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D94D68-560A-BEA2-0A03-B80C88D814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lIns="548640" tIns="4572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add, then send to back. </a:t>
            </a:r>
            <a:br>
              <a:rPr lang="en-GB"/>
            </a:br>
            <a:r>
              <a:rPr lang="en-GB"/>
              <a:t>If logo not showing on slide, copy from slide master and paste on </a:t>
            </a:r>
            <a:br>
              <a:rPr lang="en-GB"/>
            </a:br>
            <a:r>
              <a:rPr lang="en-GB"/>
              <a:t>slide layout taking care that size and position does not change.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1ADAC9-50F9-9EE9-214E-720D2BA8F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2025 Equinix, Inc.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091B0-BE44-8F87-1713-43B45B1C6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rtress_red_logo">
            <a:extLst>
              <a:ext uri="{FF2B5EF4-FFF2-40B4-BE49-F238E27FC236}">
                <a16:creationId xmlns:a16="http://schemas.microsoft.com/office/drawing/2014/main" id="{7F6B0315-EEB6-27EA-50B0-B8818277D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279660" y="6432345"/>
            <a:ext cx="429768" cy="236423"/>
          </a:xfrm>
          <a:custGeom>
            <a:avLst/>
            <a:gdLst>
              <a:gd name="connsiteX0" fmla="*/ 2743098 w 5430360"/>
              <a:gd name="connsiteY0" fmla="*/ 159239 h 2987338"/>
              <a:gd name="connsiteX1" fmla="*/ 2743098 w 5430360"/>
              <a:gd name="connsiteY1" fmla="*/ 2557831 h 2987338"/>
              <a:gd name="connsiteX2" fmla="*/ 3048063 w 5430360"/>
              <a:gd name="connsiteY2" fmla="*/ 2451780 h 2987338"/>
              <a:gd name="connsiteX3" fmla="*/ 3048063 w 5430360"/>
              <a:gd name="connsiteY3" fmla="*/ 265944 h 2987338"/>
              <a:gd name="connsiteX4" fmla="*/ 3962635 w 5430360"/>
              <a:gd name="connsiteY4" fmla="*/ 585254 h 2987338"/>
              <a:gd name="connsiteX5" fmla="*/ 3962635 w 5430360"/>
              <a:gd name="connsiteY5" fmla="*/ 2132470 h 2987338"/>
              <a:gd name="connsiteX6" fmla="*/ 4267137 w 5430360"/>
              <a:gd name="connsiteY6" fmla="*/ 2025948 h 2987338"/>
              <a:gd name="connsiteX7" fmla="*/ 4267137 w 5430360"/>
              <a:gd name="connsiteY7" fmla="*/ 691496 h 2987338"/>
              <a:gd name="connsiteX8" fmla="*/ 4571969 w 5430360"/>
              <a:gd name="connsiteY8" fmla="*/ 798220 h 2987338"/>
              <a:gd name="connsiteX9" fmla="*/ 4571969 w 5430360"/>
              <a:gd name="connsiteY9" fmla="*/ 2242585 h 2987338"/>
              <a:gd name="connsiteX10" fmla="*/ 3657607 w 5430360"/>
              <a:gd name="connsiteY10" fmla="*/ 2561705 h 2987338"/>
              <a:gd name="connsiteX11" fmla="*/ 3657607 w 5430360"/>
              <a:gd name="connsiteY11" fmla="*/ 801529 h 2987338"/>
              <a:gd name="connsiteX12" fmla="*/ 3353264 w 5430360"/>
              <a:gd name="connsiteY12" fmla="*/ 695268 h 2987338"/>
              <a:gd name="connsiteX13" fmla="*/ 3353264 w 5430360"/>
              <a:gd name="connsiteY13" fmla="*/ 2668219 h 2987338"/>
              <a:gd name="connsiteX14" fmla="*/ 2438432 w 5430360"/>
              <a:gd name="connsiteY14" fmla="*/ 2987339 h 2987338"/>
              <a:gd name="connsiteX15" fmla="*/ 2438432 w 5430360"/>
              <a:gd name="connsiteY15" fmla="*/ 375882 h 2987338"/>
              <a:gd name="connsiteX16" fmla="*/ 2286102 w 5430360"/>
              <a:gd name="connsiteY16" fmla="*/ 322701 h 2987338"/>
              <a:gd name="connsiteX17" fmla="*/ 2133848 w 5430360"/>
              <a:gd name="connsiteY17" fmla="*/ 375882 h 2987338"/>
              <a:gd name="connsiteX18" fmla="*/ 2133848 w 5430360"/>
              <a:gd name="connsiteY18" fmla="*/ 2987339 h 2987338"/>
              <a:gd name="connsiteX19" fmla="*/ 1219441 w 5430360"/>
              <a:gd name="connsiteY19" fmla="*/ 2668219 h 2987338"/>
              <a:gd name="connsiteX20" fmla="*/ 1219441 w 5430360"/>
              <a:gd name="connsiteY20" fmla="*/ 695268 h 2987338"/>
              <a:gd name="connsiteX21" fmla="*/ 914489 w 5430360"/>
              <a:gd name="connsiteY21" fmla="*/ 801529 h 2987338"/>
              <a:gd name="connsiteX22" fmla="*/ 914489 w 5430360"/>
              <a:gd name="connsiteY22" fmla="*/ 2561711 h 2987338"/>
              <a:gd name="connsiteX23" fmla="*/ 0 w 5430360"/>
              <a:gd name="connsiteY23" fmla="*/ 2242585 h 2987338"/>
              <a:gd name="connsiteX24" fmla="*/ 0 w 5430360"/>
              <a:gd name="connsiteY24" fmla="*/ 798220 h 2987338"/>
              <a:gd name="connsiteX25" fmla="*/ 305054 w 5430360"/>
              <a:gd name="connsiteY25" fmla="*/ 691496 h 2987338"/>
              <a:gd name="connsiteX26" fmla="*/ 305054 w 5430360"/>
              <a:gd name="connsiteY26" fmla="*/ 2025942 h 2987338"/>
              <a:gd name="connsiteX27" fmla="*/ 609721 w 5430360"/>
              <a:gd name="connsiteY27" fmla="*/ 2132463 h 2987338"/>
              <a:gd name="connsiteX28" fmla="*/ 609721 w 5430360"/>
              <a:gd name="connsiteY28" fmla="*/ 585248 h 2987338"/>
              <a:gd name="connsiteX29" fmla="*/ 1524127 w 5430360"/>
              <a:gd name="connsiteY29" fmla="*/ 265938 h 2987338"/>
              <a:gd name="connsiteX30" fmla="*/ 1524127 w 5430360"/>
              <a:gd name="connsiteY30" fmla="*/ 2451773 h 2987338"/>
              <a:gd name="connsiteX31" fmla="*/ 1828895 w 5430360"/>
              <a:gd name="connsiteY31" fmla="*/ 2557825 h 2987338"/>
              <a:gd name="connsiteX32" fmla="*/ 1828895 w 5430360"/>
              <a:gd name="connsiteY32" fmla="*/ 159239 h 2987338"/>
              <a:gd name="connsiteX33" fmla="*/ 2286102 w 5430360"/>
              <a:gd name="connsiteY33" fmla="*/ 0 h 2987338"/>
              <a:gd name="connsiteX34" fmla="*/ 2743098 w 5430360"/>
              <a:gd name="connsiteY34" fmla="*/ 159239 h 2987338"/>
              <a:gd name="connsiteX35" fmla="*/ 5155769 w 5430360"/>
              <a:gd name="connsiteY35" fmla="*/ 2141487 h 2987338"/>
              <a:gd name="connsiteX36" fmla="*/ 4881271 w 5430360"/>
              <a:gd name="connsiteY36" fmla="*/ 1866691 h 2987338"/>
              <a:gd name="connsiteX37" fmla="*/ 4881271 w 5430360"/>
              <a:gd name="connsiteY37" fmla="*/ 1865332 h 2987338"/>
              <a:gd name="connsiteX38" fmla="*/ 5155769 w 5430360"/>
              <a:gd name="connsiteY38" fmla="*/ 1588789 h 2987338"/>
              <a:gd name="connsiteX39" fmla="*/ 5430361 w 5430360"/>
              <a:gd name="connsiteY39" fmla="*/ 1863560 h 2987338"/>
              <a:gd name="connsiteX40" fmla="*/ 5430361 w 5430360"/>
              <a:gd name="connsiteY40" fmla="*/ 1865325 h 2987338"/>
              <a:gd name="connsiteX41" fmla="*/ 5155769 w 5430360"/>
              <a:gd name="connsiteY41" fmla="*/ 2141487 h 2987338"/>
              <a:gd name="connsiteX42" fmla="*/ 5155769 w 5430360"/>
              <a:gd name="connsiteY42" fmla="*/ 2111312 h 2987338"/>
              <a:gd name="connsiteX43" fmla="*/ 5398726 w 5430360"/>
              <a:gd name="connsiteY43" fmla="*/ 1865332 h 2987338"/>
              <a:gd name="connsiteX44" fmla="*/ 5398726 w 5430360"/>
              <a:gd name="connsiteY44" fmla="*/ 1863567 h 2987338"/>
              <a:gd name="connsiteX45" fmla="*/ 5155769 w 5430360"/>
              <a:gd name="connsiteY45" fmla="*/ 1619060 h 2987338"/>
              <a:gd name="connsiteX46" fmla="*/ 4912913 w 5430360"/>
              <a:gd name="connsiteY46" fmla="*/ 1865332 h 2987338"/>
              <a:gd name="connsiteX47" fmla="*/ 4912913 w 5430360"/>
              <a:gd name="connsiteY47" fmla="*/ 1866691 h 2987338"/>
              <a:gd name="connsiteX48" fmla="*/ 5155769 w 5430360"/>
              <a:gd name="connsiteY48" fmla="*/ 2111312 h 2987338"/>
              <a:gd name="connsiteX49" fmla="*/ 5042161 w 5430360"/>
              <a:gd name="connsiteY49" fmla="*/ 1716748 h 2987338"/>
              <a:gd name="connsiteX50" fmla="*/ 5176298 w 5430360"/>
              <a:gd name="connsiteY50" fmla="*/ 1716748 h 2987338"/>
              <a:gd name="connsiteX51" fmla="*/ 5291538 w 5430360"/>
              <a:gd name="connsiteY51" fmla="*/ 1811681 h 2987338"/>
              <a:gd name="connsiteX52" fmla="*/ 5228362 w 5430360"/>
              <a:gd name="connsiteY52" fmla="*/ 1899907 h 2987338"/>
              <a:gd name="connsiteX53" fmla="*/ 5301012 w 5430360"/>
              <a:gd name="connsiteY53" fmla="*/ 2002390 h 2987338"/>
              <a:gd name="connsiteX54" fmla="*/ 5217408 w 5430360"/>
              <a:gd name="connsiteY54" fmla="*/ 2002390 h 2987338"/>
              <a:gd name="connsiteX55" fmla="*/ 5155762 w 5430360"/>
              <a:gd name="connsiteY55" fmla="*/ 1912519 h 2987338"/>
              <a:gd name="connsiteX56" fmla="*/ 5111515 w 5430360"/>
              <a:gd name="connsiteY56" fmla="*/ 1912519 h 2987338"/>
              <a:gd name="connsiteX57" fmla="*/ 5111515 w 5430360"/>
              <a:gd name="connsiteY57" fmla="*/ 2002390 h 2987338"/>
              <a:gd name="connsiteX58" fmla="*/ 5042161 w 5430360"/>
              <a:gd name="connsiteY58" fmla="*/ 2002390 h 2987338"/>
              <a:gd name="connsiteX59" fmla="*/ 5042161 w 5430360"/>
              <a:gd name="connsiteY59" fmla="*/ 1716748 h 2987338"/>
              <a:gd name="connsiteX60" fmla="*/ 5171605 w 5430360"/>
              <a:gd name="connsiteY60" fmla="*/ 1855750 h 2987338"/>
              <a:gd name="connsiteX61" fmla="*/ 5220653 w 5430360"/>
              <a:gd name="connsiteY61" fmla="*/ 1816189 h 2987338"/>
              <a:gd name="connsiteX62" fmla="*/ 5171605 w 5430360"/>
              <a:gd name="connsiteY62" fmla="*/ 1776819 h 2987338"/>
              <a:gd name="connsiteX63" fmla="*/ 5111522 w 5430360"/>
              <a:gd name="connsiteY63" fmla="*/ 1776819 h 2987338"/>
              <a:gd name="connsiteX64" fmla="*/ 5111522 w 5430360"/>
              <a:gd name="connsiteY64" fmla="*/ 1855756 h 2987338"/>
              <a:gd name="connsiteX65" fmla="*/ 5171605 w 5430360"/>
              <a:gd name="connsiteY65" fmla="*/ 1855756 h 298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30360" h="2987338">
                <a:moveTo>
                  <a:pt x="2743098" y="159239"/>
                </a:moveTo>
                <a:lnTo>
                  <a:pt x="2743098" y="2557831"/>
                </a:lnTo>
                <a:lnTo>
                  <a:pt x="3048063" y="2451780"/>
                </a:lnTo>
                <a:lnTo>
                  <a:pt x="3048063" y="265944"/>
                </a:lnTo>
                <a:lnTo>
                  <a:pt x="3962635" y="585254"/>
                </a:lnTo>
                <a:lnTo>
                  <a:pt x="3962635" y="2132470"/>
                </a:lnTo>
                <a:lnTo>
                  <a:pt x="4267137" y="2025948"/>
                </a:lnTo>
                <a:lnTo>
                  <a:pt x="4267137" y="691496"/>
                </a:lnTo>
                <a:lnTo>
                  <a:pt x="4571969" y="798220"/>
                </a:lnTo>
                <a:lnTo>
                  <a:pt x="4571969" y="2242585"/>
                </a:lnTo>
                <a:lnTo>
                  <a:pt x="3657607" y="2561705"/>
                </a:lnTo>
                <a:lnTo>
                  <a:pt x="3657607" y="801529"/>
                </a:lnTo>
                <a:lnTo>
                  <a:pt x="3353264" y="695268"/>
                </a:lnTo>
                <a:lnTo>
                  <a:pt x="3353264" y="2668219"/>
                </a:lnTo>
                <a:lnTo>
                  <a:pt x="2438432" y="2987339"/>
                </a:lnTo>
                <a:lnTo>
                  <a:pt x="2438432" y="375882"/>
                </a:lnTo>
                <a:lnTo>
                  <a:pt x="2286102" y="322701"/>
                </a:lnTo>
                <a:lnTo>
                  <a:pt x="2133848" y="375882"/>
                </a:lnTo>
                <a:lnTo>
                  <a:pt x="2133848" y="2987339"/>
                </a:lnTo>
                <a:lnTo>
                  <a:pt x="1219441" y="2668219"/>
                </a:lnTo>
                <a:lnTo>
                  <a:pt x="1219441" y="695268"/>
                </a:lnTo>
                <a:lnTo>
                  <a:pt x="914489" y="801529"/>
                </a:lnTo>
                <a:lnTo>
                  <a:pt x="914489" y="2561711"/>
                </a:lnTo>
                <a:lnTo>
                  <a:pt x="0" y="2242585"/>
                </a:lnTo>
                <a:lnTo>
                  <a:pt x="0" y="798220"/>
                </a:lnTo>
                <a:lnTo>
                  <a:pt x="305054" y="691496"/>
                </a:lnTo>
                <a:lnTo>
                  <a:pt x="305054" y="2025942"/>
                </a:lnTo>
                <a:lnTo>
                  <a:pt x="609721" y="2132463"/>
                </a:lnTo>
                <a:lnTo>
                  <a:pt x="609721" y="585248"/>
                </a:lnTo>
                <a:lnTo>
                  <a:pt x="1524127" y="265938"/>
                </a:lnTo>
                <a:lnTo>
                  <a:pt x="1524127" y="2451773"/>
                </a:lnTo>
                <a:lnTo>
                  <a:pt x="1828895" y="2557825"/>
                </a:lnTo>
                <a:lnTo>
                  <a:pt x="1828895" y="159239"/>
                </a:lnTo>
                <a:lnTo>
                  <a:pt x="2286102" y="0"/>
                </a:lnTo>
                <a:lnTo>
                  <a:pt x="2743098" y="159239"/>
                </a:lnTo>
                <a:close/>
                <a:moveTo>
                  <a:pt x="5155769" y="2141487"/>
                </a:moveTo>
                <a:cubicBezTo>
                  <a:pt x="5001044" y="2141487"/>
                  <a:pt x="4881271" y="2016544"/>
                  <a:pt x="4881271" y="1866691"/>
                </a:cubicBezTo>
                <a:lnTo>
                  <a:pt x="4881271" y="1865332"/>
                </a:lnTo>
                <a:cubicBezTo>
                  <a:pt x="4881271" y="1715288"/>
                  <a:pt x="5002702" y="1588789"/>
                  <a:pt x="5155769" y="1588789"/>
                </a:cubicBezTo>
                <a:cubicBezTo>
                  <a:pt x="5310334" y="1588789"/>
                  <a:pt x="5430361" y="1713630"/>
                  <a:pt x="5430361" y="1863560"/>
                </a:cubicBezTo>
                <a:lnTo>
                  <a:pt x="5430361" y="1865325"/>
                </a:lnTo>
                <a:cubicBezTo>
                  <a:pt x="5430361" y="2014893"/>
                  <a:pt x="5308937" y="2141487"/>
                  <a:pt x="5155769" y="2141487"/>
                </a:cubicBezTo>
                <a:moveTo>
                  <a:pt x="5155769" y="2111312"/>
                </a:moveTo>
                <a:cubicBezTo>
                  <a:pt x="5293036" y="2111312"/>
                  <a:pt x="5398726" y="1999164"/>
                  <a:pt x="5398726" y="1865332"/>
                </a:cubicBezTo>
                <a:lnTo>
                  <a:pt x="5398726" y="1863567"/>
                </a:lnTo>
                <a:cubicBezTo>
                  <a:pt x="5398726" y="1729365"/>
                  <a:pt x="5294573" y="1619060"/>
                  <a:pt x="5155769" y="1619060"/>
                </a:cubicBezTo>
                <a:cubicBezTo>
                  <a:pt x="5018437" y="1619060"/>
                  <a:pt x="4912913" y="1731112"/>
                  <a:pt x="4912913" y="1865332"/>
                </a:cubicBezTo>
                <a:lnTo>
                  <a:pt x="4912913" y="1866691"/>
                </a:lnTo>
                <a:cubicBezTo>
                  <a:pt x="4912913" y="2001012"/>
                  <a:pt x="5017040" y="2111312"/>
                  <a:pt x="5155769" y="2111312"/>
                </a:cubicBezTo>
                <a:moveTo>
                  <a:pt x="5042161" y="1716748"/>
                </a:moveTo>
                <a:lnTo>
                  <a:pt x="5176298" y="1716748"/>
                </a:lnTo>
                <a:cubicBezTo>
                  <a:pt x="5242433" y="1716748"/>
                  <a:pt x="5291538" y="1747031"/>
                  <a:pt x="5291538" y="1811681"/>
                </a:cubicBezTo>
                <a:cubicBezTo>
                  <a:pt x="5291538" y="1857407"/>
                  <a:pt x="5266347" y="1887220"/>
                  <a:pt x="5228362" y="1899907"/>
                </a:cubicBezTo>
                <a:lnTo>
                  <a:pt x="5301012" y="2002390"/>
                </a:lnTo>
                <a:lnTo>
                  <a:pt x="5217408" y="2002390"/>
                </a:lnTo>
                <a:lnTo>
                  <a:pt x="5155762" y="1912519"/>
                </a:lnTo>
                <a:lnTo>
                  <a:pt x="5111515" y="1912519"/>
                </a:lnTo>
                <a:lnTo>
                  <a:pt x="5111515" y="2002390"/>
                </a:lnTo>
                <a:lnTo>
                  <a:pt x="5042161" y="2002390"/>
                </a:lnTo>
                <a:lnTo>
                  <a:pt x="5042161" y="1716748"/>
                </a:lnTo>
                <a:close/>
                <a:moveTo>
                  <a:pt x="5171605" y="1855750"/>
                </a:moveTo>
                <a:cubicBezTo>
                  <a:pt x="5203241" y="1855750"/>
                  <a:pt x="5220653" y="1839932"/>
                  <a:pt x="5220653" y="1816189"/>
                </a:cubicBezTo>
                <a:cubicBezTo>
                  <a:pt x="5220653" y="1791176"/>
                  <a:pt x="5201419" y="1776819"/>
                  <a:pt x="5171605" y="1776819"/>
                </a:cubicBezTo>
                <a:lnTo>
                  <a:pt x="5111522" y="1776819"/>
                </a:lnTo>
                <a:lnTo>
                  <a:pt x="5111522" y="1855756"/>
                </a:lnTo>
                <a:lnTo>
                  <a:pt x="5171605" y="1855756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3A861-BE38-26B6-7CA3-ECCB0D6F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8A89D12-4F33-44AF-85FC-689FEAF79A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9EBE6D-87D6-B10F-3749-C5F07A5542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639" y="984524"/>
            <a:ext cx="7315836" cy="1371600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Image and text headline,28pt</a:t>
            </a:r>
          </a:p>
          <a:p>
            <a:pPr lvl="1"/>
            <a:r>
              <a:rPr lang="en-US"/>
              <a:t>Second level description, 12pt</a:t>
            </a:r>
          </a:p>
        </p:txBody>
      </p:sp>
    </p:spTree>
    <p:extLst>
      <p:ext uri="{BB962C8B-B14F-4D97-AF65-F5344CB8AC3E}">
        <p14:creationId xmlns:p14="http://schemas.microsoft.com/office/powerpoint/2010/main" val="15745066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3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D94D68-560A-BEA2-0A03-B80C88D814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 lIns="548640" tIns="54864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Drag picture to placeholder or click icon to add, then send to back. </a:t>
            </a:r>
            <a:br>
              <a:rPr lang="en-GB"/>
            </a:br>
            <a:r>
              <a:rPr lang="en-GB"/>
              <a:t>If logo not showing on slide, copy from slide master and paste on </a:t>
            </a:r>
            <a:br>
              <a:rPr lang="en-GB"/>
            </a:br>
            <a:r>
              <a:rPr lang="en-GB"/>
              <a:t>slide layout taking care that size and position does not change.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1ADAC9-50F9-9EE9-214E-720D2BA8F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 Equinix, Inc.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73110A-4822-74EC-8C85-3EB4F89BA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fortress_red_logo">
            <a:extLst>
              <a:ext uri="{FF2B5EF4-FFF2-40B4-BE49-F238E27FC236}">
                <a16:creationId xmlns:a16="http://schemas.microsoft.com/office/drawing/2014/main" id="{70158458-A455-0E6C-F70B-DB6F8B6C8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279660" y="6432345"/>
            <a:ext cx="429768" cy="236423"/>
          </a:xfrm>
          <a:custGeom>
            <a:avLst/>
            <a:gdLst>
              <a:gd name="connsiteX0" fmla="*/ 2743098 w 5430360"/>
              <a:gd name="connsiteY0" fmla="*/ 159239 h 2987338"/>
              <a:gd name="connsiteX1" fmla="*/ 2743098 w 5430360"/>
              <a:gd name="connsiteY1" fmla="*/ 2557831 h 2987338"/>
              <a:gd name="connsiteX2" fmla="*/ 3048063 w 5430360"/>
              <a:gd name="connsiteY2" fmla="*/ 2451780 h 2987338"/>
              <a:gd name="connsiteX3" fmla="*/ 3048063 w 5430360"/>
              <a:gd name="connsiteY3" fmla="*/ 265944 h 2987338"/>
              <a:gd name="connsiteX4" fmla="*/ 3962635 w 5430360"/>
              <a:gd name="connsiteY4" fmla="*/ 585254 h 2987338"/>
              <a:gd name="connsiteX5" fmla="*/ 3962635 w 5430360"/>
              <a:gd name="connsiteY5" fmla="*/ 2132470 h 2987338"/>
              <a:gd name="connsiteX6" fmla="*/ 4267137 w 5430360"/>
              <a:gd name="connsiteY6" fmla="*/ 2025948 h 2987338"/>
              <a:gd name="connsiteX7" fmla="*/ 4267137 w 5430360"/>
              <a:gd name="connsiteY7" fmla="*/ 691496 h 2987338"/>
              <a:gd name="connsiteX8" fmla="*/ 4571969 w 5430360"/>
              <a:gd name="connsiteY8" fmla="*/ 798220 h 2987338"/>
              <a:gd name="connsiteX9" fmla="*/ 4571969 w 5430360"/>
              <a:gd name="connsiteY9" fmla="*/ 2242585 h 2987338"/>
              <a:gd name="connsiteX10" fmla="*/ 3657607 w 5430360"/>
              <a:gd name="connsiteY10" fmla="*/ 2561705 h 2987338"/>
              <a:gd name="connsiteX11" fmla="*/ 3657607 w 5430360"/>
              <a:gd name="connsiteY11" fmla="*/ 801529 h 2987338"/>
              <a:gd name="connsiteX12" fmla="*/ 3353264 w 5430360"/>
              <a:gd name="connsiteY12" fmla="*/ 695268 h 2987338"/>
              <a:gd name="connsiteX13" fmla="*/ 3353264 w 5430360"/>
              <a:gd name="connsiteY13" fmla="*/ 2668219 h 2987338"/>
              <a:gd name="connsiteX14" fmla="*/ 2438432 w 5430360"/>
              <a:gd name="connsiteY14" fmla="*/ 2987339 h 2987338"/>
              <a:gd name="connsiteX15" fmla="*/ 2438432 w 5430360"/>
              <a:gd name="connsiteY15" fmla="*/ 375882 h 2987338"/>
              <a:gd name="connsiteX16" fmla="*/ 2286102 w 5430360"/>
              <a:gd name="connsiteY16" fmla="*/ 322701 h 2987338"/>
              <a:gd name="connsiteX17" fmla="*/ 2133848 w 5430360"/>
              <a:gd name="connsiteY17" fmla="*/ 375882 h 2987338"/>
              <a:gd name="connsiteX18" fmla="*/ 2133848 w 5430360"/>
              <a:gd name="connsiteY18" fmla="*/ 2987339 h 2987338"/>
              <a:gd name="connsiteX19" fmla="*/ 1219441 w 5430360"/>
              <a:gd name="connsiteY19" fmla="*/ 2668219 h 2987338"/>
              <a:gd name="connsiteX20" fmla="*/ 1219441 w 5430360"/>
              <a:gd name="connsiteY20" fmla="*/ 695268 h 2987338"/>
              <a:gd name="connsiteX21" fmla="*/ 914489 w 5430360"/>
              <a:gd name="connsiteY21" fmla="*/ 801529 h 2987338"/>
              <a:gd name="connsiteX22" fmla="*/ 914489 w 5430360"/>
              <a:gd name="connsiteY22" fmla="*/ 2561711 h 2987338"/>
              <a:gd name="connsiteX23" fmla="*/ 0 w 5430360"/>
              <a:gd name="connsiteY23" fmla="*/ 2242585 h 2987338"/>
              <a:gd name="connsiteX24" fmla="*/ 0 w 5430360"/>
              <a:gd name="connsiteY24" fmla="*/ 798220 h 2987338"/>
              <a:gd name="connsiteX25" fmla="*/ 305054 w 5430360"/>
              <a:gd name="connsiteY25" fmla="*/ 691496 h 2987338"/>
              <a:gd name="connsiteX26" fmla="*/ 305054 w 5430360"/>
              <a:gd name="connsiteY26" fmla="*/ 2025942 h 2987338"/>
              <a:gd name="connsiteX27" fmla="*/ 609721 w 5430360"/>
              <a:gd name="connsiteY27" fmla="*/ 2132463 h 2987338"/>
              <a:gd name="connsiteX28" fmla="*/ 609721 w 5430360"/>
              <a:gd name="connsiteY28" fmla="*/ 585248 h 2987338"/>
              <a:gd name="connsiteX29" fmla="*/ 1524127 w 5430360"/>
              <a:gd name="connsiteY29" fmla="*/ 265938 h 2987338"/>
              <a:gd name="connsiteX30" fmla="*/ 1524127 w 5430360"/>
              <a:gd name="connsiteY30" fmla="*/ 2451773 h 2987338"/>
              <a:gd name="connsiteX31" fmla="*/ 1828895 w 5430360"/>
              <a:gd name="connsiteY31" fmla="*/ 2557825 h 2987338"/>
              <a:gd name="connsiteX32" fmla="*/ 1828895 w 5430360"/>
              <a:gd name="connsiteY32" fmla="*/ 159239 h 2987338"/>
              <a:gd name="connsiteX33" fmla="*/ 2286102 w 5430360"/>
              <a:gd name="connsiteY33" fmla="*/ 0 h 2987338"/>
              <a:gd name="connsiteX34" fmla="*/ 2743098 w 5430360"/>
              <a:gd name="connsiteY34" fmla="*/ 159239 h 2987338"/>
              <a:gd name="connsiteX35" fmla="*/ 5155769 w 5430360"/>
              <a:gd name="connsiteY35" fmla="*/ 2141487 h 2987338"/>
              <a:gd name="connsiteX36" fmla="*/ 4881271 w 5430360"/>
              <a:gd name="connsiteY36" fmla="*/ 1866691 h 2987338"/>
              <a:gd name="connsiteX37" fmla="*/ 4881271 w 5430360"/>
              <a:gd name="connsiteY37" fmla="*/ 1865332 h 2987338"/>
              <a:gd name="connsiteX38" fmla="*/ 5155769 w 5430360"/>
              <a:gd name="connsiteY38" fmla="*/ 1588789 h 2987338"/>
              <a:gd name="connsiteX39" fmla="*/ 5430361 w 5430360"/>
              <a:gd name="connsiteY39" fmla="*/ 1863560 h 2987338"/>
              <a:gd name="connsiteX40" fmla="*/ 5430361 w 5430360"/>
              <a:gd name="connsiteY40" fmla="*/ 1865325 h 2987338"/>
              <a:gd name="connsiteX41" fmla="*/ 5155769 w 5430360"/>
              <a:gd name="connsiteY41" fmla="*/ 2141487 h 2987338"/>
              <a:gd name="connsiteX42" fmla="*/ 5155769 w 5430360"/>
              <a:gd name="connsiteY42" fmla="*/ 2111312 h 2987338"/>
              <a:gd name="connsiteX43" fmla="*/ 5398726 w 5430360"/>
              <a:gd name="connsiteY43" fmla="*/ 1865332 h 2987338"/>
              <a:gd name="connsiteX44" fmla="*/ 5398726 w 5430360"/>
              <a:gd name="connsiteY44" fmla="*/ 1863567 h 2987338"/>
              <a:gd name="connsiteX45" fmla="*/ 5155769 w 5430360"/>
              <a:gd name="connsiteY45" fmla="*/ 1619060 h 2987338"/>
              <a:gd name="connsiteX46" fmla="*/ 4912913 w 5430360"/>
              <a:gd name="connsiteY46" fmla="*/ 1865332 h 2987338"/>
              <a:gd name="connsiteX47" fmla="*/ 4912913 w 5430360"/>
              <a:gd name="connsiteY47" fmla="*/ 1866691 h 2987338"/>
              <a:gd name="connsiteX48" fmla="*/ 5155769 w 5430360"/>
              <a:gd name="connsiteY48" fmla="*/ 2111312 h 2987338"/>
              <a:gd name="connsiteX49" fmla="*/ 5042161 w 5430360"/>
              <a:gd name="connsiteY49" fmla="*/ 1716748 h 2987338"/>
              <a:gd name="connsiteX50" fmla="*/ 5176298 w 5430360"/>
              <a:gd name="connsiteY50" fmla="*/ 1716748 h 2987338"/>
              <a:gd name="connsiteX51" fmla="*/ 5291538 w 5430360"/>
              <a:gd name="connsiteY51" fmla="*/ 1811681 h 2987338"/>
              <a:gd name="connsiteX52" fmla="*/ 5228362 w 5430360"/>
              <a:gd name="connsiteY52" fmla="*/ 1899907 h 2987338"/>
              <a:gd name="connsiteX53" fmla="*/ 5301012 w 5430360"/>
              <a:gd name="connsiteY53" fmla="*/ 2002390 h 2987338"/>
              <a:gd name="connsiteX54" fmla="*/ 5217408 w 5430360"/>
              <a:gd name="connsiteY54" fmla="*/ 2002390 h 2987338"/>
              <a:gd name="connsiteX55" fmla="*/ 5155762 w 5430360"/>
              <a:gd name="connsiteY55" fmla="*/ 1912519 h 2987338"/>
              <a:gd name="connsiteX56" fmla="*/ 5111515 w 5430360"/>
              <a:gd name="connsiteY56" fmla="*/ 1912519 h 2987338"/>
              <a:gd name="connsiteX57" fmla="*/ 5111515 w 5430360"/>
              <a:gd name="connsiteY57" fmla="*/ 2002390 h 2987338"/>
              <a:gd name="connsiteX58" fmla="*/ 5042161 w 5430360"/>
              <a:gd name="connsiteY58" fmla="*/ 2002390 h 2987338"/>
              <a:gd name="connsiteX59" fmla="*/ 5042161 w 5430360"/>
              <a:gd name="connsiteY59" fmla="*/ 1716748 h 2987338"/>
              <a:gd name="connsiteX60" fmla="*/ 5171605 w 5430360"/>
              <a:gd name="connsiteY60" fmla="*/ 1855750 h 2987338"/>
              <a:gd name="connsiteX61" fmla="*/ 5220653 w 5430360"/>
              <a:gd name="connsiteY61" fmla="*/ 1816189 h 2987338"/>
              <a:gd name="connsiteX62" fmla="*/ 5171605 w 5430360"/>
              <a:gd name="connsiteY62" fmla="*/ 1776819 h 2987338"/>
              <a:gd name="connsiteX63" fmla="*/ 5111522 w 5430360"/>
              <a:gd name="connsiteY63" fmla="*/ 1776819 h 2987338"/>
              <a:gd name="connsiteX64" fmla="*/ 5111522 w 5430360"/>
              <a:gd name="connsiteY64" fmla="*/ 1855756 h 2987338"/>
              <a:gd name="connsiteX65" fmla="*/ 5171605 w 5430360"/>
              <a:gd name="connsiteY65" fmla="*/ 1855756 h 298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30360" h="2987338">
                <a:moveTo>
                  <a:pt x="2743098" y="159239"/>
                </a:moveTo>
                <a:lnTo>
                  <a:pt x="2743098" y="2557831"/>
                </a:lnTo>
                <a:lnTo>
                  <a:pt x="3048063" y="2451780"/>
                </a:lnTo>
                <a:lnTo>
                  <a:pt x="3048063" y="265944"/>
                </a:lnTo>
                <a:lnTo>
                  <a:pt x="3962635" y="585254"/>
                </a:lnTo>
                <a:lnTo>
                  <a:pt x="3962635" y="2132470"/>
                </a:lnTo>
                <a:lnTo>
                  <a:pt x="4267137" y="2025948"/>
                </a:lnTo>
                <a:lnTo>
                  <a:pt x="4267137" y="691496"/>
                </a:lnTo>
                <a:lnTo>
                  <a:pt x="4571969" y="798220"/>
                </a:lnTo>
                <a:lnTo>
                  <a:pt x="4571969" y="2242585"/>
                </a:lnTo>
                <a:lnTo>
                  <a:pt x="3657607" y="2561705"/>
                </a:lnTo>
                <a:lnTo>
                  <a:pt x="3657607" y="801529"/>
                </a:lnTo>
                <a:lnTo>
                  <a:pt x="3353264" y="695268"/>
                </a:lnTo>
                <a:lnTo>
                  <a:pt x="3353264" y="2668219"/>
                </a:lnTo>
                <a:lnTo>
                  <a:pt x="2438432" y="2987339"/>
                </a:lnTo>
                <a:lnTo>
                  <a:pt x="2438432" y="375882"/>
                </a:lnTo>
                <a:lnTo>
                  <a:pt x="2286102" y="322701"/>
                </a:lnTo>
                <a:lnTo>
                  <a:pt x="2133848" y="375882"/>
                </a:lnTo>
                <a:lnTo>
                  <a:pt x="2133848" y="2987339"/>
                </a:lnTo>
                <a:lnTo>
                  <a:pt x="1219441" y="2668219"/>
                </a:lnTo>
                <a:lnTo>
                  <a:pt x="1219441" y="695268"/>
                </a:lnTo>
                <a:lnTo>
                  <a:pt x="914489" y="801529"/>
                </a:lnTo>
                <a:lnTo>
                  <a:pt x="914489" y="2561711"/>
                </a:lnTo>
                <a:lnTo>
                  <a:pt x="0" y="2242585"/>
                </a:lnTo>
                <a:lnTo>
                  <a:pt x="0" y="798220"/>
                </a:lnTo>
                <a:lnTo>
                  <a:pt x="305054" y="691496"/>
                </a:lnTo>
                <a:lnTo>
                  <a:pt x="305054" y="2025942"/>
                </a:lnTo>
                <a:lnTo>
                  <a:pt x="609721" y="2132463"/>
                </a:lnTo>
                <a:lnTo>
                  <a:pt x="609721" y="585248"/>
                </a:lnTo>
                <a:lnTo>
                  <a:pt x="1524127" y="265938"/>
                </a:lnTo>
                <a:lnTo>
                  <a:pt x="1524127" y="2451773"/>
                </a:lnTo>
                <a:lnTo>
                  <a:pt x="1828895" y="2557825"/>
                </a:lnTo>
                <a:lnTo>
                  <a:pt x="1828895" y="159239"/>
                </a:lnTo>
                <a:lnTo>
                  <a:pt x="2286102" y="0"/>
                </a:lnTo>
                <a:lnTo>
                  <a:pt x="2743098" y="159239"/>
                </a:lnTo>
                <a:close/>
                <a:moveTo>
                  <a:pt x="5155769" y="2141487"/>
                </a:moveTo>
                <a:cubicBezTo>
                  <a:pt x="5001044" y="2141487"/>
                  <a:pt x="4881271" y="2016544"/>
                  <a:pt x="4881271" y="1866691"/>
                </a:cubicBezTo>
                <a:lnTo>
                  <a:pt x="4881271" y="1865332"/>
                </a:lnTo>
                <a:cubicBezTo>
                  <a:pt x="4881271" y="1715288"/>
                  <a:pt x="5002702" y="1588789"/>
                  <a:pt x="5155769" y="1588789"/>
                </a:cubicBezTo>
                <a:cubicBezTo>
                  <a:pt x="5310334" y="1588789"/>
                  <a:pt x="5430361" y="1713630"/>
                  <a:pt x="5430361" y="1863560"/>
                </a:cubicBezTo>
                <a:lnTo>
                  <a:pt x="5430361" y="1865325"/>
                </a:lnTo>
                <a:cubicBezTo>
                  <a:pt x="5430361" y="2014893"/>
                  <a:pt x="5308937" y="2141487"/>
                  <a:pt x="5155769" y="2141487"/>
                </a:cubicBezTo>
                <a:moveTo>
                  <a:pt x="5155769" y="2111312"/>
                </a:moveTo>
                <a:cubicBezTo>
                  <a:pt x="5293036" y="2111312"/>
                  <a:pt x="5398726" y="1999164"/>
                  <a:pt x="5398726" y="1865332"/>
                </a:cubicBezTo>
                <a:lnTo>
                  <a:pt x="5398726" y="1863567"/>
                </a:lnTo>
                <a:cubicBezTo>
                  <a:pt x="5398726" y="1729365"/>
                  <a:pt x="5294573" y="1619060"/>
                  <a:pt x="5155769" y="1619060"/>
                </a:cubicBezTo>
                <a:cubicBezTo>
                  <a:pt x="5018437" y="1619060"/>
                  <a:pt x="4912913" y="1731112"/>
                  <a:pt x="4912913" y="1865332"/>
                </a:cubicBezTo>
                <a:lnTo>
                  <a:pt x="4912913" y="1866691"/>
                </a:lnTo>
                <a:cubicBezTo>
                  <a:pt x="4912913" y="2001012"/>
                  <a:pt x="5017040" y="2111312"/>
                  <a:pt x="5155769" y="2111312"/>
                </a:cubicBezTo>
                <a:moveTo>
                  <a:pt x="5042161" y="1716748"/>
                </a:moveTo>
                <a:lnTo>
                  <a:pt x="5176298" y="1716748"/>
                </a:lnTo>
                <a:cubicBezTo>
                  <a:pt x="5242433" y="1716748"/>
                  <a:pt x="5291538" y="1747031"/>
                  <a:pt x="5291538" y="1811681"/>
                </a:cubicBezTo>
                <a:cubicBezTo>
                  <a:pt x="5291538" y="1857407"/>
                  <a:pt x="5266347" y="1887220"/>
                  <a:pt x="5228362" y="1899907"/>
                </a:cubicBezTo>
                <a:lnTo>
                  <a:pt x="5301012" y="2002390"/>
                </a:lnTo>
                <a:lnTo>
                  <a:pt x="5217408" y="2002390"/>
                </a:lnTo>
                <a:lnTo>
                  <a:pt x="5155762" y="1912519"/>
                </a:lnTo>
                <a:lnTo>
                  <a:pt x="5111515" y="1912519"/>
                </a:lnTo>
                <a:lnTo>
                  <a:pt x="5111515" y="2002390"/>
                </a:lnTo>
                <a:lnTo>
                  <a:pt x="5042161" y="2002390"/>
                </a:lnTo>
                <a:lnTo>
                  <a:pt x="5042161" y="1716748"/>
                </a:lnTo>
                <a:close/>
                <a:moveTo>
                  <a:pt x="5171605" y="1855750"/>
                </a:moveTo>
                <a:cubicBezTo>
                  <a:pt x="5203241" y="1855750"/>
                  <a:pt x="5220653" y="1839932"/>
                  <a:pt x="5220653" y="1816189"/>
                </a:cubicBezTo>
                <a:cubicBezTo>
                  <a:pt x="5220653" y="1791176"/>
                  <a:pt x="5201419" y="1776819"/>
                  <a:pt x="5171605" y="1776819"/>
                </a:cubicBezTo>
                <a:lnTo>
                  <a:pt x="5111522" y="1776819"/>
                </a:lnTo>
                <a:lnTo>
                  <a:pt x="5111522" y="1855756"/>
                </a:lnTo>
                <a:lnTo>
                  <a:pt x="5171605" y="1855756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3A861-BE38-26B6-7CA3-ECCB0D6F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A89D12-4F33-44AF-85FC-689FEAF79A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9EBE6D-87D6-B10F-3749-C5F07A5542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15199" y="2743200"/>
            <a:ext cx="4391025" cy="3048000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Image and text headline, 28pt</a:t>
            </a:r>
          </a:p>
          <a:p>
            <a:pPr lvl="1"/>
            <a:r>
              <a:rPr lang="en-US"/>
              <a:t>Second level description, 12pt</a:t>
            </a:r>
          </a:p>
        </p:txBody>
      </p:sp>
    </p:spTree>
    <p:extLst>
      <p:ext uri="{BB962C8B-B14F-4D97-AF65-F5344CB8AC3E}">
        <p14:creationId xmlns:p14="http://schemas.microsoft.com/office/powerpoint/2010/main" val="13278456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image free layout">
    <p:bg>
      <p:bgPr>
        <a:gradFill>
          <a:gsLst>
            <a:gs pos="0">
              <a:srgbClr val="FFCCDD"/>
            </a:gs>
            <a:gs pos="100000">
              <a:srgbClr val="FFF1CC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D2DE1-751E-D734-5E0A-CF9F48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A1870D-8142-341E-8B6C-8FC6118D3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rtress_red_logo">
            <a:extLst>
              <a:ext uri="{FF2B5EF4-FFF2-40B4-BE49-F238E27FC236}">
                <a16:creationId xmlns:a16="http://schemas.microsoft.com/office/drawing/2014/main" id="{0511CCC0-E87E-F76B-D8D0-B4555257D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279660" y="6432345"/>
            <a:ext cx="429768" cy="236423"/>
          </a:xfrm>
          <a:custGeom>
            <a:avLst/>
            <a:gdLst>
              <a:gd name="connsiteX0" fmla="*/ 2743098 w 5430360"/>
              <a:gd name="connsiteY0" fmla="*/ 159239 h 2987338"/>
              <a:gd name="connsiteX1" fmla="*/ 2743098 w 5430360"/>
              <a:gd name="connsiteY1" fmla="*/ 2557831 h 2987338"/>
              <a:gd name="connsiteX2" fmla="*/ 3048063 w 5430360"/>
              <a:gd name="connsiteY2" fmla="*/ 2451780 h 2987338"/>
              <a:gd name="connsiteX3" fmla="*/ 3048063 w 5430360"/>
              <a:gd name="connsiteY3" fmla="*/ 265944 h 2987338"/>
              <a:gd name="connsiteX4" fmla="*/ 3962635 w 5430360"/>
              <a:gd name="connsiteY4" fmla="*/ 585254 h 2987338"/>
              <a:gd name="connsiteX5" fmla="*/ 3962635 w 5430360"/>
              <a:gd name="connsiteY5" fmla="*/ 2132470 h 2987338"/>
              <a:gd name="connsiteX6" fmla="*/ 4267137 w 5430360"/>
              <a:gd name="connsiteY6" fmla="*/ 2025948 h 2987338"/>
              <a:gd name="connsiteX7" fmla="*/ 4267137 w 5430360"/>
              <a:gd name="connsiteY7" fmla="*/ 691496 h 2987338"/>
              <a:gd name="connsiteX8" fmla="*/ 4571969 w 5430360"/>
              <a:gd name="connsiteY8" fmla="*/ 798220 h 2987338"/>
              <a:gd name="connsiteX9" fmla="*/ 4571969 w 5430360"/>
              <a:gd name="connsiteY9" fmla="*/ 2242585 h 2987338"/>
              <a:gd name="connsiteX10" fmla="*/ 3657607 w 5430360"/>
              <a:gd name="connsiteY10" fmla="*/ 2561705 h 2987338"/>
              <a:gd name="connsiteX11" fmla="*/ 3657607 w 5430360"/>
              <a:gd name="connsiteY11" fmla="*/ 801529 h 2987338"/>
              <a:gd name="connsiteX12" fmla="*/ 3353264 w 5430360"/>
              <a:gd name="connsiteY12" fmla="*/ 695268 h 2987338"/>
              <a:gd name="connsiteX13" fmla="*/ 3353264 w 5430360"/>
              <a:gd name="connsiteY13" fmla="*/ 2668219 h 2987338"/>
              <a:gd name="connsiteX14" fmla="*/ 2438432 w 5430360"/>
              <a:gd name="connsiteY14" fmla="*/ 2987339 h 2987338"/>
              <a:gd name="connsiteX15" fmla="*/ 2438432 w 5430360"/>
              <a:gd name="connsiteY15" fmla="*/ 375882 h 2987338"/>
              <a:gd name="connsiteX16" fmla="*/ 2286102 w 5430360"/>
              <a:gd name="connsiteY16" fmla="*/ 322701 h 2987338"/>
              <a:gd name="connsiteX17" fmla="*/ 2133848 w 5430360"/>
              <a:gd name="connsiteY17" fmla="*/ 375882 h 2987338"/>
              <a:gd name="connsiteX18" fmla="*/ 2133848 w 5430360"/>
              <a:gd name="connsiteY18" fmla="*/ 2987339 h 2987338"/>
              <a:gd name="connsiteX19" fmla="*/ 1219441 w 5430360"/>
              <a:gd name="connsiteY19" fmla="*/ 2668219 h 2987338"/>
              <a:gd name="connsiteX20" fmla="*/ 1219441 w 5430360"/>
              <a:gd name="connsiteY20" fmla="*/ 695268 h 2987338"/>
              <a:gd name="connsiteX21" fmla="*/ 914489 w 5430360"/>
              <a:gd name="connsiteY21" fmla="*/ 801529 h 2987338"/>
              <a:gd name="connsiteX22" fmla="*/ 914489 w 5430360"/>
              <a:gd name="connsiteY22" fmla="*/ 2561711 h 2987338"/>
              <a:gd name="connsiteX23" fmla="*/ 0 w 5430360"/>
              <a:gd name="connsiteY23" fmla="*/ 2242585 h 2987338"/>
              <a:gd name="connsiteX24" fmla="*/ 0 w 5430360"/>
              <a:gd name="connsiteY24" fmla="*/ 798220 h 2987338"/>
              <a:gd name="connsiteX25" fmla="*/ 305054 w 5430360"/>
              <a:gd name="connsiteY25" fmla="*/ 691496 h 2987338"/>
              <a:gd name="connsiteX26" fmla="*/ 305054 w 5430360"/>
              <a:gd name="connsiteY26" fmla="*/ 2025942 h 2987338"/>
              <a:gd name="connsiteX27" fmla="*/ 609721 w 5430360"/>
              <a:gd name="connsiteY27" fmla="*/ 2132463 h 2987338"/>
              <a:gd name="connsiteX28" fmla="*/ 609721 w 5430360"/>
              <a:gd name="connsiteY28" fmla="*/ 585248 h 2987338"/>
              <a:gd name="connsiteX29" fmla="*/ 1524127 w 5430360"/>
              <a:gd name="connsiteY29" fmla="*/ 265938 h 2987338"/>
              <a:gd name="connsiteX30" fmla="*/ 1524127 w 5430360"/>
              <a:gd name="connsiteY30" fmla="*/ 2451773 h 2987338"/>
              <a:gd name="connsiteX31" fmla="*/ 1828895 w 5430360"/>
              <a:gd name="connsiteY31" fmla="*/ 2557825 h 2987338"/>
              <a:gd name="connsiteX32" fmla="*/ 1828895 w 5430360"/>
              <a:gd name="connsiteY32" fmla="*/ 159239 h 2987338"/>
              <a:gd name="connsiteX33" fmla="*/ 2286102 w 5430360"/>
              <a:gd name="connsiteY33" fmla="*/ 0 h 2987338"/>
              <a:gd name="connsiteX34" fmla="*/ 2743098 w 5430360"/>
              <a:gd name="connsiteY34" fmla="*/ 159239 h 2987338"/>
              <a:gd name="connsiteX35" fmla="*/ 5155769 w 5430360"/>
              <a:gd name="connsiteY35" fmla="*/ 2141487 h 2987338"/>
              <a:gd name="connsiteX36" fmla="*/ 4881271 w 5430360"/>
              <a:gd name="connsiteY36" fmla="*/ 1866691 h 2987338"/>
              <a:gd name="connsiteX37" fmla="*/ 4881271 w 5430360"/>
              <a:gd name="connsiteY37" fmla="*/ 1865332 h 2987338"/>
              <a:gd name="connsiteX38" fmla="*/ 5155769 w 5430360"/>
              <a:gd name="connsiteY38" fmla="*/ 1588789 h 2987338"/>
              <a:gd name="connsiteX39" fmla="*/ 5430361 w 5430360"/>
              <a:gd name="connsiteY39" fmla="*/ 1863560 h 2987338"/>
              <a:gd name="connsiteX40" fmla="*/ 5430361 w 5430360"/>
              <a:gd name="connsiteY40" fmla="*/ 1865325 h 2987338"/>
              <a:gd name="connsiteX41" fmla="*/ 5155769 w 5430360"/>
              <a:gd name="connsiteY41" fmla="*/ 2141487 h 2987338"/>
              <a:gd name="connsiteX42" fmla="*/ 5155769 w 5430360"/>
              <a:gd name="connsiteY42" fmla="*/ 2111312 h 2987338"/>
              <a:gd name="connsiteX43" fmla="*/ 5398726 w 5430360"/>
              <a:gd name="connsiteY43" fmla="*/ 1865332 h 2987338"/>
              <a:gd name="connsiteX44" fmla="*/ 5398726 w 5430360"/>
              <a:gd name="connsiteY44" fmla="*/ 1863567 h 2987338"/>
              <a:gd name="connsiteX45" fmla="*/ 5155769 w 5430360"/>
              <a:gd name="connsiteY45" fmla="*/ 1619060 h 2987338"/>
              <a:gd name="connsiteX46" fmla="*/ 4912913 w 5430360"/>
              <a:gd name="connsiteY46" fmla="*/ 1865332 h 2987338"/>
              <a:gd name="connsiteX47" fmla="*/ 4912913 w 5430360"/>
              <a:gd name="connsiteY47" fmla="*/ 1866691 h 2987338"/>
              <a:gd name="connsiteX48" fmla="*/ 5155769 w 5430360"/>
              <a:gd name="connsiteY48" fmla="*/ 2111312 h 2987338"/>
              <a:gd name="connsiteX49" fmla="*/ 5042161 w 5430360"/>
              <a:gd name="connsiteY49" fmla="*/ 1716748 h 2987338"/>
              <a:gd name="connsiteX50" fmla="*/ 5176298 w 5430360"/>
              <a:gd name="connsiteY50" fmla="*/ 1716748 h 2987338"/>
              <a:gd name="connsiteX51" fmla="*/ 5291538 w 5430360"/>
              <a:gd name="connsiteY51" fmla="*/ 1811681 h 2987338"/>
              <a:gd name="connsiteX52" fmla="*/ 5228362 w 5430360"/>
              <a:gd name="connsiteY52" fmla="*/ 1899907 h 2987338"/>
              <a:gd name="connsiteX53" fmla="*/ 5301012 w 5430360"/>
              <a:gd name="connsiteY53" fmla="*/ 2002390 h 2987338"/>
              <a:gd name="connsiteX54" fmla="*/ 5217408 w 5430360"/>
              <a:gd name="connsiteY54" fmla="*/ 2002390 h 2987338"/>
              <a:gd name="connsiteX55" fmla="*/ 5155762 w 5430360"/>
              <a:gd name="connsiteY55" fmla="*/ 1912519 h 2987338"/>
              <a:gd name="connsiteX56" fmla="*/ 5111515 w 5430360"/>
              <a:gd name="connsiteY56" fmla="*/ 1912519 h 2987338"/>
              <a:gd name="connsiteX57" fmla="*/ 5111515 w 5430360"/>
              <a:gd name="connsiteY57" fmla="*/ 2002390 h 2987338"/>
              <a:gd name="connsiteX58" fmla="*/ 5042161 w 5430360"/>
              <a:gd name="connsiteY58" fmla="*/ 2002390 h 2987338"/>
              <a:gd name="connsiteX59" fmla="*/ 5042161 w 5430360"/>
              <a:gd name="connsiteY59" fmla="*/ 1716748 h 2987338"/>
              <a:gd name="connsiteX60" fmla="*/ 5171605 w 5430360"/>
              <a:gd name="connsiteY60" fmla="*/ 1855750 h 2987338"/>
              <a:gd name="connsiteX61" fmla="*/ 5220653 w 5430360"/>
              <a:gd name="connsiteY61" fmla="*/ 1816189 h 2987338"/>
              <a:gd name="connsiteX62" fmla="*/ 5171605 w 5430360"/>
              <a:gd name="connsiteY62" fmla="*/ 1776819 h 2987338"/>
              <a:gd name="connsiteX63" fmla="*/ 5111522 w 5430360"/>
              <a:gd name="connsiteY63" fmla="*/ 1776819 h 2987338"/>
              <a:gd name="connsiteX64" fmla="*/ 5111522 w 5430360"/>
              <a:gd name="connsiteY64" fmla="*/ 1855756 h 2987338"/>
              <a:gd name="connsiteX65" fmla="*/ 5171605 w 5430360"/>
              <a:gd name="connsiteY65" fmla="*/ 1855756 h 298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30360" h="2987338">
                <a:moveTo>
                  <a:pt x="2743098" y="159239"/>
                </a:moveTo>
                <a:lnTo>
                  <a:pt x="2743098" y="2557831"/>
                </a:lnTo>
                <a:lnTo>
                  <a:pt x="3048063" y="2451780"/>
                </a:lnTo>
                <a:lnTo>
                  <a:pt x="3048063" y="265944"/>
                </a:lnTo>
                <a:lnTo>
                  <a:pt x="3962635" y="585254"/>
                </a:lnTo>
                <a:lnTo>
                  <a:pt x="3962635" y="2132470"/>
                </a:lnTo>
                <a:lnTo>
                  <a:pt x="4267137" y="2025948"/>
                </a:lnTo>
                <a:lnTo>
                  <a:pt x="4267137" y="691496"/>
                </a:lnTo>
                <a:lnTo>
                  <a:pt x="4571969" y="798220"/>
                </a:lnTo>
                <a:lnTo>
                  <a:pt x="4571969" y="2242585"/>
                </a:lnTo>
                <a:lnTo>
                  <a:pt x="3657607" y="2561705"/>
                </a:lnTo>
                <a:lnTo>
                  <a:pt x="3657607" y="801529"/>
                </a:lnTo>
                <a:lnTo>
                  <a:pt x="3353264" y="695268"/>
                </a:lnTo>
                <a:lnTo>
                  <a:pt x="3353264" y="2668219"/>
                </a:lnTo>
                <a:lnTo>
                  <a:pt x="2438432" y="2987339"/>
                </a:lnTo>
                <a:lnTo>
                  <a:pt x="2438432" y="375882"/>
                </a:lnTo>
                <a:lnTo>
                  <a:pt x="2286102" y="322701"/>
                </a:lnTo>
                <a:lnTo>
                  <a:pt x="2133848" y="375882"/>
                </a:lnTo>
                <a:lnTo>
                  <a:pt x="2133848" y="2987339"/>
                </a:lnTo>
                <a:lnTo>
                  <a:pt x="1219441" y="2668219"/>
                </a:lnTo>
                <a:lnTo>
                  <a:pt x="1219441" y="695268"/>
                </a:lnTo>
                <a:lnTo>
                  <a:pt x="914489" y="801529"/>
                </a:lnTo>
                <a:lnTo>
                  <a:pt x="914489" y="2561711"/>
                </a:lnTo>
                <a:lnTo>
                  <a:pt x="0" y="2242585"/>
                </a:lnTo>
                <a:lnTo>
                  <a:pt x="0" y="798220"/>
                </a:lnTo>
                <a:lnTo>
                  <a:pt x="305054" y="691496"/>
                </a:lnTo>
                <a:lnTo>
                  <a:pt x="305054" y="2025942"/>
                </a:lnTo>
                <a:lnTo>
                  <a:pt x="609721" y="2132463"/>
                </a:lnTo>
                <a:lnTo>
                  <a:pt x="609721" y="585248"/>
                </a:lnTo>
                <a:lnTo>
                  <a:pt x="1524127" y="265938"/>
                </a:lnTo>
                <a:lnTo>
                  <a:pt x="1524127" y="2451773"/>
                </a:lnTo>
                <a:lnTo>
                  <a:pt x="1828895" y="2557825"/>
                </a:lnTo>
                <a:lnTo>
                  <a:pt x="1828895" y="159239"/>
                </a:lnTo>
                <a:lnTo>
                  <a:pt x="2286102" y="0"/>
                </a:lnTo>
                <a:lnTo>
                  <a:pt x="2743098" y="159239"/>
                </a:lnTo>
                <a:close/>
                <a:moveTo>
                  <a:pt x="5155769" y="2141487"/>
                </a:moveTo>
                <a:cubicBezTo>
                  <a:pt x="5001044" y="2141487"/>
                  <a:pt x="4881271" y="2016544"/>
                  <a:pt x="4881271" y="1866691"/>
                </a:cubicBezTo>
                <a:lnTo>
                  <a:pt x="4881271" y="1865332"/>
                </a:lnTo>
                <a:cubicBezTo>
                  <a:pt x="4881271" y="1715288"/>
                  <a:pt x="5002702" y="1588789"/>
                  <a:pt x="5155769" y="1588789"/>
                </a:cubicBezTo>
                <a:cubicBezTo>
                  <a:pt x="5310334" y="1588789"/>
                  <a:pt x="5430361" y="1713630"/>
                  <a:pt x="5430361" y="1863560"/>
                </a:cubicBezTo>
                <a:lnTo>
                  <a:pt x="5430361" y="1865325"/>
                </a:lnTo>
                <a:cubicBezTo>
                  <a:pt x="5430361" y="2014893"/>
                  <a:pt x="5308937" y="2141487"/>
                  <a:pt x="5155769" y="2141487"/>
                </a:cubicBezTo>
                <a:moveTo>
                  <a:pt x="5155769" y="2111312"/>
                </a:moveTo>
                <a:cubicBezTo>
                  <a:pt x="5293036" y="2111312"/>
                  <a:pt x="5398726" y="1999164"/>
                  <a:pt x="5398726" y="1865332"/>
                </a:cubicBezTo>
                <a:lnTo>
                  <a:pt x="5398726" y="1863567"/>
                </a:lnTo>
                <a:cubicBezTo>
                  <a:pt x="5398726" y="1729365"/>
                  <a:pt x="5294573" y="1619060"/>
                  <a:pt x="5155769" y="1619060"/>
                </a:cubicBezTo>
                <a:cubicBezTo>
                  <a:pt x="5018437" y="1619060"/>
                  <a:pt x="4912913" y="1731112"/>
                  <a:pt x="4912913" y="1865332"/>
                </a:cubicBezTo>
                <a:lnTo>
                  <a:pt x="4912913" y="1866691"/>
                </a:lnTo>
                <a:cubicBezTo>
                  <a:pt x="4912913" y="2001012"/>
                  <a:pt x="5017040" y="2111312"/>
                  <a:pt x="5155769" y="2111312"/>
                </a:cubicBezTo>
                <a:moveTo>
                  <a:pt x="5042161" y="1716748"/>
                </a:moveTo>
                <a:lnTo>
                  <a:pt x="5176298" y="1716748"/>
                </a:lnTo>
                <a:cubicBezTo>
                  <a:pt x="5242433" y="1716748"/>
                  <a:pt x="5291538" y="1747031"/>
                  <a:pt x="5291538" y="1811681"/>
                </a:cubicBezTo>
                <a:cubicBezTo>
                  <a:pt x="5291538" y="1857407"/>
                  <a:pt x="5266347" y="1887220"/>
                  <a:pt x="5228362" y="1899907"/>
                </a:cubicBezTo>
                <a:lnTo>
                  <a:pt x="5301012" y="2002390"/>
                </a:lnTo>
                <a:lnTo>
                  <a:pt x="5217408" y="2002390"/>
                </a:lnTo>
                <a:lnTo>
                  <a:pt x="5155762" y="1912519"/>
                </a:lnTo>
                <a:lnTo>
                  <a:pt x="5111515" y="1912519"/>
                </a:lnTo>
                <a:lnTo>
                  <a:pt x="5111515" y="2002390"/>
                </a:lnTo>
                <a:lnTo>
                  <a:pt x="5042161" y="2002390"/>
                </a:lnTo>
                <a:lnTo>
                  <a:pt x="5042161" y="1716748"/>
                </a:lnTo>
                <a:close/>
                <a:moveTo>
                  <a:pt x="5171605" y="1855750"/>
                </a:moveTo>
                <a:cubicBezTo>
                  <a:pt x="5203241" y="1855750"/>
                  <a:pt x="5220653" y="1839932"/>
                  <a:pt x="5220653" y="1816189"/>
                </a:cubicBezTo>
                <a:cubicBezTo>
                  <a:pt x="5220653" y="1791176"/>
                  <a:pt x="5201419" y="1776819"/>
                  <a:pt x="5171605" y="1776819"/>
                </a:cubicBezTo>
                <a:lnTo>
                  <a:pt x="5111522" y="1776819"/>
                </a:lnTo>
                <a:lnTo>
                  <a:pt x="5111522" y="1855756"/>
                </a:lnTo>
                <a:lnTo>
                  <a:pt x="5171605" y="1855756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77BA4-2FCC-5C45-C6A3-984BFDCF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D27E04-DEA7-545B-2A2F-AF2F2AF737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892040"/>
          </a:xfrm>
        </p:spPr>
        <p:txBody>
          <a:bodyPr lIns="548640" tIns="548640" rIns="548640"/>
          <a:lstStyle>
            <a:lvl1pPr marL="0" indent="0">
              <a:buNone/>
              <a:defRPr/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21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ic 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A9B8A9-125E-717F-8693-B0CF4422F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F0AEC-31E5-6FDF-3D1F-80C1BC776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F41CC-8969-0F9C-57F4-579EBF0F5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979B2-2C5B-87C8-DFB8-5E22B70EE89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81738" y="519110"/>
            <a:ext cx="5359401" cy="274320"/>
          </a:xfrm>
        </p:spPr>
        <p:txBody>
          <a:bodyPr/>
          <a:lstStyle>
            <a:lvl1pPr marL="0" indent="0" algn="r">
              <a:buNone/>
              <a:defRPr sz="1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Industry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: Lorem ipsum dolor sit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, 12pt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117B15-0E5D-E8D5-1F6D-79C8405101D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49275" y="547688"/>
            <a:ext cx="2860675" cy="919162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Strategic Partner logo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251BA1AC-24B5-EE9F-E5FB-9A1465ECE33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9275" y="1834776"/>
            <a:ext cx="11091863" cy="4337424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buNone/>
              <a:defRPr sz="1600"/>
            </a:lvl2pPr>
            <a:lvl3pPr marL="228600" indent="-228600">
              <a:buFont typeface="Arial" panose="020B0604020202020204" pitchFamily="34" charset="0"/>
              <a:buChar char="•"/>
              <a:defRPr sz="1600"/>
            </a:lvl3pPr>
            <a:lvl4pPr marL="400050" indent="-171450">
              <a:buFont typeface="Arial" panose="020B0604020202020204" pitchFamily="34" charset="0"/>
              <a:buChar char="–"/>
              <a:defRPr sz="1400"/>
            </a:lvl4pPr>
            <a:lvl5pPr marL="57150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First level, title / </a:t>
            </a:r>
            <a:r>
              <a:rPr lang="en-US" err="1"/>
              <a:t>subheader</a:t>
            </a:r>
            <a:endParaRPr lang="en-US"/>
          </a:p>
          <a:p>
            <a:pPr lvl="1"/>
            <a:r>
              <a:rPr lang="en-US"/>
              <a:t>Second level, description text</a:t>
            </a:r>
          </a:p>
          <a:p>
            <a:pPr lvl="2"/>
            <a:r>
              <a:rPr lang="en-US"/>
              <a:t>Third level, bulleted text</a:t>
            </a:r>
          </a:p>
          <a:p>
            <a:pPr lvl="3"/>
            <a:r>
              <a:rPr lang="en-US"/>
              <a:t>Fourth level, bulleted text</a:t>
            </a:r>
          </a:p>
          <a:p>
            <a:pPr lvl="4"/>
            <a:r>
              <a:rPr lang="en-US"/>
              <a:t>Fifth level, bulleted text</a:t>
            </a:r>
          </a:p>
        </p:txBody>
      </p:sp>
    </p:spTree>
    <p:extLst>
      <p:ext uri="{BB962C8B-B14F-4D97-AF65-F5344CB8AC3E}">
        <p14:creationId xmlns:p14="http://schemas.microsoft.com/office/powerpoint/2010/main" val="31339388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135DD1-3FB3-9255-88AD-1D700D81E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00E5BE-C741-1904-0651-A79718480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3E9A9A-7034-E13C-175C-D9FBF10C6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A5A1C9-8553-DDBB-FA0E-F156254A8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2769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BD677-8C98-8A35-16B5-D479428C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0C8EC-0191-F005-C74A-E318A887E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100D2-C04F-30F6-DEA4-3D1DF775E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437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8">
            <a:extLst>
              <a:ext uri="{FF2B5EF4-FFF2-40B4-BE49-F238E27FC236}">
                <a16:creationId xmlns:a16="http://schemas.microsoft.com/office/drawing/2014/main" id="{4489F60E-7BDF-CD21-FD18-47709622A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>
            <a:off x="63" y="857"/>
            <a:ext cx="12189091" cy="6856375"/>
          </a:xfrm>
          <a:custGeom>
            <a:avLst/>
            <a:gdLst>
              <a:gd name="connsiteX0" fmla="*/ 10252102 w 12189091"/>
              <a:gd name="connsiteY0" fmla="*/ 5209940 h 6856375"/>
              <a:gd name="connsiteX1" fmla="*/ 10898218 w 12189091"/>
              <a:gd name="connsiteY1" fmla="*/ 5444717 h 6856375"/>
              <a:gd name="connsiteX2" fmla="*/ 10898510 w 12189091"/>
              <a:gd name="connsiteY2" fmla="*/ 5914385 h 6856375"/>
              <a:gd name="connsiteX3" fmla="*/ 10252102 w 12189091"/>
              <a:gd name="connsiteY3" fmla="*/ 6149035 h 6856375"/>
              <a:gd name="connsiteX4" fmla="*/ 9607065 w 12189091"/>
              <a:gd name="connsiteY4" fmla="*/ 5914652 h 6856375"/>
              <a:gd name="connsiteX5" fmla="*/ 9605986 w 12189091"/>
              <a:gd name="connsiteY5" fmla="*/ 5444704 h 6856375"/>
              <a:gd name="connsiteX6" fmla="*/ 10252102 w 12189091"/>
              <a:gd name="connsiteY6" fmla="*/ 5209940 h 6856375"/>
              <a:gd name="connsiteX7" fmla="*/ 8315595 w 12189091"/>
              <a:gd name="connsiteY7" fmla="*/ 5914931 h 6856375"/>
              <a:gd name="connsiteX8" fmla="*/ 8960632 w 12189091"/>
              <a:gd name="connsiteY8" fmla="*/ 6149314 h 6856375"/>
              <a:gd name="connsiteX9" fmla="*/ 9607052 w 12189091"/>
              <a:gd name="connsiteY9" fmla="*/ 5914664 h 6856375"/>
              <a:gd name="connsiteX10" fmla="*/ 9606735 w 12189091"/>
              <a:gd name="connsiteY10" fmla="*/ 5444996 h 6856375"/>
              <a:gd name="connsiteX11" fmla="*/ 8960632 w 12189091"/>
              <a:gd name="connsiteY11" fmla="*/ 5210219 h 6856375"/>
              <a:gd name="connsiteX12" fmla="*/ 8314516 w 12189091"/>
              <a:gd name="connsiteY12" fmla="*/ 5444996 h 6856375"/>
              <a:gd name="connsiteX13" fmla="*/ 12187047 w 12189091"/>
              <a:gd name="connsiteY13" fmla="*/ 5915718 h 6856375"/>
              <a:gd name="connsiteX14" fmla="*/ 11540944 w 12189091"/>
              <a:gd name="connsiteY14" fmla="*/ 6150483 h 6856375"/>
              <a:gd name="connsiteX15" fmla="*/ 11542011 w 12189091"/>
              <a:gd name="connsiteY15" fmla="*/ 6620443 h 6856375"/>
              <a:gd name="connsiteX16" fmla="*/ 12187047 w 12189091"/>
              <a:gd name="connsiteY16" fmla="*/ 6854826 h 6856375"/>
              <a:gd name="connsiteX17" fmla="*/ 10252102 w 12189091"/>
              <a:gd name="connsiteY17" fmla="*/ 5209940 h 6856375"/>
              <a:gd name="connsiteX18" fmla="*/ 10252255 w 12189091"/>
              <a:gd name="connsiteY18" fmla="*/ 6148362 h 6856375"/>
              <a:gd name="connsiteX19" fmla="*/ 8314516 w 12189091"/>
              <a:gd name="connsiteY19" fmla="*/ 5444996 h 6856375"/>
              <a:gd name="connsiteX20" fmla="*/ 9607040 w 12189091"/>
              <a:gd name="connsiteY20" fmla="*/ 5914664 h 6856375"/>
              <a:gd name="connsiteX21" fmla="*/ 9606748 w 12189091"/>
              <a:gd name="connsiteY21" fmla="*/ 5444996 h 6856375"/>
              <a:gd name="connsiteX22" fmla="*/ 8315608 w 12189091"/>
              <a:gd name="connsiteY22" fmla="*/ 5914943 h 6856375"/>
              <a:gd name="connsiteX23" fmla="*/ 10252255 w 12189091"/>
              <a:gd name="connsiteY23" fmla="*/ 6856286 h 6856375"/>
              <a:gd name="connsiteX24" fmla="*/ 10251963 w 12189091"/>
              <a:gd name="connsiteY24" fmla="*/ 6148362 h 6856375"/>
              <a:gd name="connsiteX25" fmla="*/ 9605834 w 12189091"/>
              <a:gd name="connsiteY25" fmla="*/ 5913585 h 6856375"/>
              <a:gd name="connsiteX26" fmla="*/ 8959730 w 12189091"/>
              <a:gd name="connsiteY26" fmla="*/ 6148362 h 6856375"/>
              <a:gd name="connsiteX27" fmla="*/ 8960797 w 12189091"/>
              <a:gd name="connsiteY27" fmla="*/ 6856286 h 6856375"/>
              <a:gd name="connsiteX28" fmla="*/ 8960632 w 12189091"/>
              <a:gd name="connsiteY28" fmla="*/ 5210206 h 6856375"/>
              <a:gd name="connsiteX29" fmla="*/ 8959730 w 12189091"/>
              <a:gd name="connsiteY29" fmla="*/ 6148362 h 6856375"/>
              <a:gd name="connsiteX30" fmla="*/ 11762935 w 12189091"/>
              <a:gd name="connsiteY30" fmla="*/ 6854826 h 6856375"/>
              <a:gd name="connsiteX31" fmla="*/ 11545249 w 12189091"/>
              <a:gd name="connsiteY31" fmla="*/ 6775738 h 6856375"/>
              <a:gd name="connsiteX32" fmla="*/ 11323333 w 12189091"/>
              <a:gd name="connsiteY32" fmla="*/ 6856375 h 6856375"/>
              <a:gd name="connsiteX33" fmla="*/ 9609351 w 12189091"/>
              <a:gd name="connsiteY33" fmla="*/ 4977600 h 6856375"/>
              <a:gd name="connsiteX34" fmla="*/ 10251797 w 12189091"/>
              <a:gd name="connsiteY34" fmla="*/ 4740271 h 6856375"/>
              <a:gd name="connsiteX35" fmla="*/ 9605681 w 12189091"/>
              <a:gd name="connsiteY35" fmla="*/ 4505507 h 6856375"/>
              <a:gd name="connsiteX36" fmla="*/ 8959578 w 12189091"/>
              <a:gd name="connsiteY36" fmla="*/ 4740271 h 6856375"/>
              <a:gd name="connsiteX37" fmla="*/ 9609351 w 12189091"/>
              <a:gd name="connsiteY37" fmla="*/ 4977600 h 6856375"/>
              <a:gd name="connsiteX38" fmla="*/ 9609351 w 12189091"/>
              <a:gd name="connsiteY38" fmla="*/ 5133479 h 6856375"/>
              <a:gd name="connsiteX39" fmla="*/ 10251797 w 12189091"/>
              <a:gd name="connsiteY39" fmla="*/ 4896150 h 6856375"/>
              <a:gd name="connsiteX40" fmla="*/ 9605681 w 12189091"/>
              <a:gd name="connsiteY40" fmla="*/ 4661386 h 6856375"/>
              <a:gd name="connsiteX41" fmla="*/ 8959578 w 12189091"/>
              <a:gd name="connsiteY41" fmla="*/ 4896150 h 6856375"/>
              <a:gd name="connsiteX42" fmla="*/ 9609351 w 12189091"/>
              <a:gd name="connsiteY42" fmla="*/ 5133479 h 6856375"/>
              <a:gd name="connsiteX43" fmla="*/ 9609351 w 12189091"/>
              <a:gd name="connsiteY43" fmla="*/ 5289346 h 6856375"/>
              <a:gd name="connsiteX44" fmla="*/ 10251797 w 12189091"/>
              <a:gd name="connsiteY44" fmla="*/ 5052029 h 6856375"/>
              <a:gd name="connsiteX45" fmla="*/ 9605681 w 12189091"/>
              <a:gd name="connsiteY45" fmla="*/ 4817252 h 6856375"/>
              <a:gd name="connsiteX46" fmla="*/ 8959578 w 12189091"/>
              <a:gd name="connsiteY46" fmla="*/ 5052029 h 6856375"/>
              <a:gd name="connsiteX47" fmla="*/ 9609351 w 12189091"/>
              <a:gd name="connsiteY47" fmla="*/ 5289346 h 6856375"/>
              <a:gd name="connsiteX48" fmla="*/ 9609351 w 12189091"/>
              <a:gd name="connsiteY48" fmla="*/ 5445212 h 6856375"/>
              <a:gd name="connsiteX49" fmla="*/ 10251797 w 12189091"/>
              <a:gd name="connsiteY49" fmla="*/ 5207895 h 6856375"/>
              <a:gd name="connsiteX50" fmla="*/ 9605681 w 12189091"/>
              <a:gd name="connsiteY50" fmla="*/ 4973119 h 6856375"/>
              <a:gd name="connsiteX51" fmla="*/ 8959578 w 12189091"/>
              <a:gd name="connsiteY51" fmla="*/ 5207895 h 6856375"/>
              <a:gd name="connsiteX52" fmla="*/ 9609351 w 12189091"/>
              <a:gd name="connsiteY52" fmla="*/ 5445212 h 6856375"/>
              <a:gd name="connsiteX53" fmla="*/ 12189092 w 12189091"/>
              <a:gd name="connsiteY53" fmla="*/ 6856362 h 6856375"/>
              <a:gd name="connsiteX54" fmla="*/ 11542976 w 12189091"/>
              <a:gd name="connsiteY54" fmla="*/ 6621586 h 6856375"/>
              <a:gd name="connsiteX55" fmla="*/ 10896872 w 12189091"/>
              <a:gd name="connsiteY55" fmla="*/ 6856362 h 6856375"/>
              <a:gd name="connsiteX56" fmla="*/ 11543141 w 12189091"/>
              <a:gd name="connsiteY56" fmla="*/ 6616748 h 6856375"/>
              <a:gd name="connsiteX57" fmla="*/ 11543141 w 12189091"/>
              <a:gd name="connsiteY57" fmla="*/ 6856286 h 6856375"/>
              <a:gd name="connsiteX58" fmla="*/ 6376587 w 12189091"/>
              <a:gd name="connsiteY58" fmla="*/ 6148819 h 6856375"/>
              <a:gd name="connsiteX59" fmla="*/ 6377666 w 12189091"/>
              <a:gd name="connsiteY59" fmla="*/ 6618767 h 6856375"/>
              <a:gd name="connsiteX60" fmla="*/ 7022691 w 12189091"/>
              <a:gd name="connsiteY60" fmla="*/ 6853150 h 6856375"/>
              <a:gd name="connsiteX61" fmla="*/ 7669111 w 12189091"/>
              <a:gd name="connsiteY61" fmla="*/ 6618487 h 6856375"/>
              <a:gd name="connsiteX62" fmla="*/ 7668807 w 12189091"/>
              <a:gd name="connsiteY62" fmla="*/ 6148832 h 6856375"/>
              <a:gd name="connsiteX63" fmla="*/ 7022691 w 12189091"/>
              <a:gd name="connsiteY63" fmla="*/ 5914055 h 6856375"/>
              <a:gd name="connsiteX64" fmla="*/ 6376587 w 12189091"/>
              <a:gd name="connsiteY64" fmla="*/ 6148819 h 6856375"/>
              <a:gd name="connsiteX65" fmla="*/ 6377653 w 12189091"/>
              <a:gd name="connsiteY65" fmla="*/ 6618767 h 6856375"/>
              <a:gd name="connsiteX66" fmla="*/ 7668781 w 12189091"/>
              <a:gd name="connsiteY66" fmla="*/ 6148819 h 6856375"/>
              <a:gd name="connsiteX67" fmla="*/ 8311583 w 12189091"/>
              <a:gd name="connsiteY67" fmla="*/ 5444564 h 6856375"/>
              <a:gd name="connsiteX68" fmla="*/ 7665480 w 12189091"/>
              <a:gd name="connsiteY68" fmla="*/ 5209787 h 6856375"/>
              <a:gd name="connsiteX69" fmla="*/ 7019364 w 12189091"/>
              <a:gd name="connsiteY69" fmla="*/ 5444564 h 6856375"/>
              <a:gd name="connsiteX70" fmla="*/ 7020443 w 12189091"/>
              <a:gd name="connsiteY70" fmla="*/ 5914512 h 6856375"/>
              <a:gd name="connsiteX71" fmla="*/ 7665480 w 12189091"/>
              <a:gd name="connsiteY71" fmla="*/ 6148895 h 6856375"/>
              <a:gd name="connsiteX72" fmla="*/ 8311900 w 12189091"/>
              <a:gd name="connsiteY72" fmla="*/ 5914245 h 6856375"/>
              <a:gd name="connsiteX73" fmla="*/ 12187949 w 12189091"/>
              <a:gd name="connsiteY73" fmla="*/ 4978807 h 6856375"/>
              <a:gd name="connsiteX74" fmla="*/ 11541846 w 12189091"/>
              <a:gd name="connsiteY74" fmla="*/ 4744030 h 6856375"/>
              <a:gd name="connsiteX75" fmla="*/ 10895742 w 12189091"/>
              <a:gd name="connsiteY75" fmla="*/ 4978807 h 6856375"/>
              <a:gd name="connsiteX76" fmla="*/ 10896809 w 12189091"/>
              <a:gd name="connsiteY76" fmla="*/ 5448767 h 6856375"/>
              <a:gd name="connsiteX77" fmla="*/ 11541846 w 12189091"/>
              <a:gd name="connsiteY77" fmla="*/ 5683150 h 6856375"/>
              <a:gd name="connsiteX78" fmla="*/ 12188266 w 12189091"/>
              <a:gd name="connsiteY78" fmla="*/ 5448488 h 6856375"/>
              <a:gd name="connsiteX79" fmla="*/ 7019859 w 12189091"/>
              <a:gd name="connsiteY79" fmla="*/ 5445389 h 6856375"/>
              <a:gd name="connsiteX80" fmla="*/ 8312383 w 12189091"/>
              <a:gd name="connsiteY80" fmla="*/ 5915058 h 6856375"/>
              <a:gd name="connsiteX81" fmla="*/ 8310884 w 12189091"/>
              <a:gd name="connsiteY81" fmla="*/ 6856286 h 6856375"/>
              <a:gd name="connsiteX82" fmla="*/ 8312180 w 12189091"/>
              <a:gd name="connsiteY82" fmla="*/ 5444374 h 6856375"/>
              <a:gd name="connsiteX83" fmla="*/ 7022678 w 12189091"/>
              <a:gd name="connsiteY83" fmla="*/ 5914042 h 6856375"/>
              <a:gd name="connsiteX84" fmla="*/ 8960226 w 12189091"/>
              <a:gd name="connsiteY84" fmla="*/ 6619871 h 6856375"/>
              <a:gd name="connsiteX85" fmla="*/ 8959908 w 12189091"/>
              <a:gd name="connsiteY85" fmla="*/ 6150203 h 6856375"/>
              <a:gd name="connsiteX86" fmla="*/ 8313805 w 12189091"/>
              <a:gd name="connsiteY86" fmla="*/ 5915426 h 6856375"/>
              <a:gd name="connsiteX87" fmla="*/ 7667702 w 12189091"/>
              <a:gd name="connsiteY87" fmla="*/ 6150203 h 6856375"/>
              <a:gd name="connsiteX88" fmla="*/ 7668768 w 12189091"/>
              <a:gd name="connsiteY88" fmla="*/ 6620150 h 6856375"/>
              <a:gd name="connsiteX89" fmla="*/ 5083873 w 12189091"/>
              <a:gd name="connsiteY89" fmla="*/ 6148705 h 6856375"/>
              <a:gd name="connsiteX90" fmla="*/ 5084939 w 12189091"/>
              <a:gd name="connsiteY90" fmla="*/ 6618665 h 6856375"/>
              <a:gd name="connsiteX91" fmla="*/ 5729976 w 12189091"/>
              <a:gd name="connsiteY91" fmla="*/ 6853048 h 6856375"/>
              <a:gd name="connsiteX92" fmla="*/ 6376396 w 12189091"/>
              <a:gd name="connsiteY92" fmla="*/ 6618386 h 6856375"/>
              <a:gd name="connsiteX93" fmla="*/ 6376384 w 12189091"/>
              <a:gd name="connsiteY93" fmla="*/ 6618373 h 6856375"/>
              <a:gd name="connsiteX94" fmla="*/ 5083873 w 12189091"/>
              <a:gd name="connsiteY94" fmla="*/ 6148705 h 6856375"/>
              <a:gd name="connsiteX95" fmla="*/ 6376079 w 12189091"/>
              <a:gd name="connsiteY95" fmla="*/ 6148705 h 6856375"/>
              <a:gd name="connsiteX96" fmla="*/ 5084939 w 12189091"/>
              <a:gd name="connsiteY96" fmla="*/ 6618665 h 6856375"/>
              <a:gd name="connsiteX97" fmla="*/ 7022843 w 12189091"/>
              <a:gd name="connsiteY97" fmla="*/ 6854483 h 6856375"/>
              <a:gd name="connsiteX98" fmla="*/ 6376727 w 12189091"/>
              <a:gd name="connsiteY98" fmla="*/ 6619706 h 6856375"/>
              <a:gd name="connsiteX99" fmla="*/ 5730623 w 12189091"/>
              <a:gd name="connsiteY99" fmla="*/ 6854483 h 6856375"/>
              <a:gd name="connsiteX100" fmla="*/ 6376727 w 12189091"/>
              <a:gd name="connsiteY100" fmla="*/ 6619706 h 6856375"/>
              <a:gd name="connsiteX101" fmla="*/ 6375838 w 12189091"/>
              <a:gd name="connsiteY101" fmla="*/ 6856286 h 6856375"/>
              <a:gd name="connsiteX102" fmla="*/ 10250337 w 12189091"/>
              <a:gd name="connsiteY102" fmla="*/ 6150483 h 6856375"/>
              <a:gd name="connsiteX103" fmla="*/ 10251404 w 12189091"/>
              <a:gd name="connsiteY103" fmla="*/ 6620443 h 6856375"/>
              <a:gd name="connsiteX104" fmla="*/ 10896440 w 12189091"/>
              <a:gd name="connsiteY104" fmla="*/ 6854826 h 6856375"/>
              <a:gd name="connsiteX105" fmla="*/ 11542862 w 12189091"/>
              <a:gd name="connsiteY105" fmla="*/ 6620164 h 6856375"/>
              <a:gd name="connsiteX106" fmla="*/ 11542570 w 12189091"/>
              <a:gd name="connsiteY106" fmla="*/ 6150495 h 6856375"/>
              <a:gd name="connsiteX107" fmla="*/ 10896440 w 12189091"/>
              <a:gd name="connsiteY107" fmla="*/ 5915731 h 6856375"/>
              <a:gd name="connsiteX108" fmla="*/ 10250337 w 12189091"/>
              <a:gd name="connsiteY108" fmla="*/ 6150483 h 6856375"/>
              <a:gd name="connsiteX109" fmla="*/ 10250337 w 12189091"/>
              <a:gd name="connsiteY109" fmla="*/ 6150483 h 6856375"/>
              <a:gd name="connsiteX110" fmla="*/ 11542862 w 12189091"/>
              <a:gd name="connsiteY110" fmla="*/ 6620150 h 6856375"/>
              <a:gd name="connsiteX111" fmla="*/ 7668768 w 12189091"/>
              <a:gd name="connsiteY111" fmla="*/ 6150203 h 6856375"/>
              <a:gd name="connsiteX112" fmla="*/ 8959908 w 12189091"/>
              <a:gd name="connsiteY112" fmla="*/ 6620150 h 6856375"/>
              <a:gd name="connsiteX113" fmla="*/ 9602748 w 12189091"/>
              <a:gd name="connsiteY113" fmla="*/ 6380447 h 6856375"/>
              <a:gd name="connsiteX114" fmla="*/ 10251416 w 12189091"/>
              <a:gd name="connsiteY114" fmla="*/ 6620443 h 6856375"/>
              <a:gd name="connsiteX115" fmla="*/ 11542544 w 12189091"/>
              <a:gd name="connsiteY115" fmla="*/ 6150483 h 6856375"/>
              <a:gd name="connsiteX116" fmla="*/ 10896453 w 12189091"/>
              <a:gd name="connsiteY116" fmla="*/ 5915718 h 6856375"/>
              <a:gd name="connsiteX117" fmla="*/ 10895552 w 12189091"/>
              <a:gd name="connsiteY117" fmla="*/ 6853861 h 6856375"/>
              <a:gd name="connsiteX118" fmla="*/ 8959578 w 12189091"/>
              <a:gd name="connsiteY118" fmla="*/ 4740271 h 6856375"/>
              <a:gd name="connsiteX119" fmla="*/ 8960645 w 12189091"/>
              <a:gd name="connsiteY119" fmla="*/ 5210232 h 6856375"/>
              <a:gd name="connsiteX120" fmla="*/ 9605681 w 12189091"/>
              <a:gd name="connsiteY120" fmla="*/ 5444615 h 6856375"/>
              <a:gd name="connsiteX121" fmla="*/ 10252102 w 12189091"/>
              <a:gd name="connsiteY121" fmla="*/ 5209952 h 6856375"/>
              <a:gd name="connsiteX122" fmla="*/ 10251797 w 12189091"/>
              <a:gd name="connsiteY122" fmla="*/ 4740284 h 6856375"/>
              <a:gd name="connsiteX123" fmla="*/ 9605681 w 12189091"/>
              <a:gd name="connsiteY123" fmla="*/ 4505520 h 6856375"/>
              <a:gd name="connsiteX124" fmla="*/ 8959578 w 12189091"/>
              <a:gd name="connsiteY124" fmla="*/ 4740271 h 6856375"/>
              <a:gd name="connsiteX125" fmla="*/ 12187352 w 12189091"/>
              <a:gd name="connsiteY125" fmla="*/ 6493601 h 6856375"/>
              <a:gd name="connsiteX126" fmla="*/ 12029950 w 12189091"/>
              <a:gd name="connsiteY126" fmla="*/ 6328530 h 6856375"/>
              <a:gd name="connsiteX127" fmla="*/ 11750061 w 12189091"/>
              <a:gd name="connsiteY127" fmla="*/ 6341925 h 6856375"/>
              <a:gd name="connsiteX128" fmla="*/ 11544804 w 12189091"/>
              <a:gd name="connsiteY128" fmla="*/ 6151206 h 6856375"/>
              <a:gd name="connsiteX129" fmla="*/ 2585798 w 12189091"/>
              <a:gd name="connsiteY129" fmla="*/ 1638 h 6856375"/>
              <a:gd name="connsiteX130" fmla="*/ 3230821 w 12189091"/>
              <a:gd name="connsiteY130" fmla="*/ 236021 h 6856375"/>
              <a:gd name="connsiteX131" fmla="*/ 3877242 w 12189091"/>
              <a:gd name="connsiteY131" fmla="*/ 1359 h 6856375"/>
              <a:gd name="connsiteX132" fmla="*/ 3230987 w 12189091"/>
              <a:gd name="connsiteY132" fmla="*/ 0 h 6856375"/>
              <a:gd name="connsiteX133" fmla="*/ 3230987 w 12189091"/>
              <a:gd name="connsiteY133" fmla="*/ 237939 h 6856375"/>
              <a:gd name="connsiteX134" fmla="*/ 3876544 w 12189091"/>
              <a:gd name="connsiteY134" fmla="*/ 1359 h 6856375"/>
              <a:gd name="connsiteX135" fmla="*/ 4521568 w 12189091"/>
              <a:gd name="connsiteY135" fmla="*/ 235742 h 6856375"/>
              <a:gd name="connsiteX136" fmla="*/ 5167989 w 12189091"/>
              <a:gd name="connsiteY136" fmla="*/ 1079 h 6856375"/>
              <a:gd name="connsiteX137" fmla="*/ 4522965 w 12189091"/>
              <a:gd name="connsiteY137" fmla="*/ 0 h 6856375"/>
              <a:gd name="connsiteX138" fmla="*/ 4522965 w 12189091"/>
              <a:gd name="connsiteY138" fmla="*/ 236567 h 6856375"/>
              <a:gd name="connsiteX139" fmla="*/ 649278 w 12189091"/>
              <a:gd name="connsiteY139" fmla="*/ 235577 h 6856375"/>
              <a:gd name="connsiteX140" fmla="*/ 644453 w 12189091"/>
              <a:gd name="connsiteY140" fmla="*/ 0 h 6856375"/>
              <a:gd name="connsiteX141" fmla="*/ 4241 w 12189091"/>
              <a:gd name="connsiteY141" fmla="*/ 1194 h 6856375"/>
              <a:gd name="connsiteX142" fmla="*/ 649278 w 12189091"/>
              <a:gd name="connsiteY142" fmla="*/ 235577 h 6856375"/>
              <a:gd name="connsiteX143" fmla="*/ 1295698 w 12189091"/>
              <a:gd name="connsiteY143" fmla="*/ 914 h 6856375"/>
              <a:gd name="connsiteX144" fmla="*/ 4522648 w 12189091"/>
              <a:gd name="connsiteY144" fmla="*/ 236224 h 6856375"/>
              <a:gd name="connsiteX145" fmla="*/ 4523727 w 12189091"/>
              <a:gd name="connsiteY145" fmla="*/ 706172 h 6856375"/>
              <a:gd name="connsiteX146" fmla="*/ 5168751 w 12189091"/>
              <a:gd name="connsiteY146" fmla="*/ 940556 h 6856375"/>
              <a:gd name="connsiteX147" fmla="*/ 5815171 w 12189091"/>
              <a:gd name="connsiteY147" fmla="*/ 705893 h 6856375"/>
              <a:gd name="connsiteX148" fmla="*/ 5814867 w 12189091"/>
              <a:gd name="connsiteY148" fmla="*/ 236224 h 6856375"/>
              <a:gd name="connsiteX149" fmla="*/ 5168751 w 12189091"/>
              <a:gd name="connsiteY149" fmla="*/ 1460 h 6856375"/>
              <a:gd name="connsiteX150" fmla="*/ 4522648 w 12189091"/>
              <a:gd name="connsiteY150" fmla="*/ 236224 h 6856375"/>
              <a:gd name="connsiteX151" fmla="*/ 4522648 w 12189091"/>
              <a:gd name="connsiteY151" fmla="*/ 236224 h 6856375"/>
              <a:gd name="connsiteX152" fmla="*/ 5815171 w 12189091"/>
              <a:gd name="connsiteY152" fmla="*/ 705893 h 6856375"/>
              <a:gd name="connsiteX153" fmla="*/ 5814867 w 12189091"/>
              <a:gd name="connsiteY153" fmla="*/ 236224 h 6856375"/>
              <a:gd name="connsiteX154" fmla="*/ 4523727 w 12189091"/>
              <a:gd name="connsiteY154" fmla="*/ 706172 h 6856375"/>
              <a:gd name="connsiteX155" fmla="*/ 1294365 w 12189091"/>
              <a:gd name="connsiteY155" fmla="*/ 1638 h 6856375"/>
              <a:gd name="connsiteX156" fmla="*/ 1939402 w 12189091"/>
              <a:gd name="connsiteY156" fmla="*/ 236021 h 6856375"/>
              <a:gd name="connsiteX157" fmla="*/ 2585823 w 12189091"/>
              <a:gd name="connsiteY157" fmla="*/ 1359 h 6856375"/>
              <a:gd name="connsiteX158" fmla="*/ 1939389 w 12189091"/>
              <a:gd name="connsiteY158" fmla="*/ 279 h 6856375"/>
              <a:gd name="connsiteX159" fmla="*/ 1938488 w 12189091"/>
              <a:gd name="connsiteY159" fmla="*/ 235056 h 6856375"/>
              <a:gd name="connsiteX160" fmla="*/ 5814486 w 12189091"/>
              <a:gd name="connsiteY160" fmla="*/ 0 h 6856375"/>
              <a:gd name="connsiteX161" fmla="*/ 5813584 w 12189091"/>
              <a:gd name="connsiteY161" fmla="*/ 233698 h 6856375"/>
              <a:gd name="connsiteX162" fmla="*/ 1079 w 12189091"/>
              <a:gd name="connsiteY162" fmla="*/ 1408967 h 6856375"/>
              <a:gd name="connsiteX163" fmla="*/ 646103 w 12189091"/>
              <a:gd name="connsiteY163" fmla="*/ 1643350 h 6856375"/>
              <a:gd name="connsiteX164" fmla="*/ 1292524 w 12189091"/>
              <a:gd name="connsiteY164" fmla="*/ 1408687 h 6856375"/>
              <a:gd name="connsiteX165" fmla="*/ 1292219 w 12189091"/>
              <a:gd name="connsiteY165" fmla="*/ 939019 h 6856375"/>
              <a:gd name="connsiteX166" fmla="*/ 646103 w 12189091"/>
              <a:gd name="connsiteY166" fmla="*/ 704242 h 6856375"/>
              <a:gd name="connsiteX167" fmla="*/ 0 w 12189091"/>
              <a:gd name="connsiteY167" fmla="*/ 939019 h 6856375"/>
              <a:gd name="connsiteX168" fmla="*/ 0 w 12189091"/>
              <a:gd name="connsiteY168" fmla="*/ 2347681 h 6856375"/>
              <a:gd name="connsiteX169" fmla="*/ 646421 w 12189091"/>
              <a:gd name="connsiteY169" fmla="*/ 2113019 h 6856375"/>
              <a:gd name="connsiteX170" fmla="*/ 646116 w 12189091"/>
              <a:gd name="connsiteY170" fmla="*/ 1643350 h 6856375"/>
              <a:gd name="connsiteX171" fmla="*/ 0 w 12189091"/>
              <a:gd name="connsiteY171" fmla="*/ 1408573 h 6856375"/>
              <a:gd name="connsiteX172" fmla="*/ 3230428 w 12189091"/>
              <a:gd name="connsiteY172" fmla="*/ 235932 h 6856375"/>
              <a:gd name="connsiteX173" fmla="*/ 3231494 w 12189091"/>
              <a:gd name="connsiteY173" fmla="*/ 705880 h 6856375"/>
              <a:gd name="connsiteX174" fmla="*/ 3876531 w 12189091"/>
              <a:gd name="connsiteY174" fmla="*/ 940263 h 6856375"/>
              <a:gd name="connsiteX175" fmla="*/ 4522952 w 12189091"/>
              <a:gd name="connsiteY175" fmla="*/ 705601 h 6856375"/>
              <a:gd name="connsiteX176" fmla="*/ 4522648 w 12189091"/>
              <a:gd name="connsiteY176" fmla="*/ 235932 h 6856375"/>
              <a:gd name="connsiteX177" fmla="*/ 3876531 w 12189091"/>
              <a:gd name="connsiteY177" fmla="*/ 1155 h 6856375"/>
              <a:gd name="connsiteX178" fmla="*/ 3230428 w 12189091"/>
              <a:gd name="connsiteY178" fmla="*/ 235932 h 6856375"/>
              <a:gd name="connsiteX179" fmla="*/ 1937955 w 12189091"/>
              <a:gd name="connsiteY179" fmla="*/ 1172323 h 6856375"/>
              <a:gd name="connsiteX180" fmla="*/ 1939021 w 12189091"/>
              <a:gd name="connsiteY180" fmla="*/ 1642271 h 6856375"/>
              <a:gd name="connsiteX181" fmla="*/ 2584058 w 12189091"/>
              <a:gd name="connsiteY181" fmla="*/ 1876654 h 6856375"/>
              <a:gd name="connsiteX182" fmla="*/ 3230479 w 12189091"/>
              <a:gd name="connsiteY182" fmla="*/ 1641992 h 6856375"/>
              <a:gd name="connsiteX183" fmla="*/ 3230174 w 12189091"/>
              <a:gd name="connsiteY183" fmla="*/ 1172323 h 6856375"/>
              <a:gd name="connsiteX184" fmla="*/ 2584058 w 12189091"/>
              <a:gd name="connsiteY184" fmla="*/ 937546 h 6856375"/>
              <a:gd name="connsiteX185" fmla="*/ 1937955 w 12189091"/>
              <a:gd name="connsiteY185" fmla="*/ 1172323 h 6856375"/>
              <a:gd name="connsiteX186" fmla="*/ 3230428 w 12189091"/>
              <a:gd name="connsiteY186" fmla="*/ 705601 h 6856375"/>
              <a:gd name="connsiteX187" fmla="*/ 3231494 w 12189091"/>
              <a:gd name="connsiteY187" fmla="*/ 1175548 h 6856375"/>
              <a:gd name="connsiteX188" fmla="*/ 3876531 w 12189091"/>
              <a:gd name="connsiteY188" fmla="*/ 1409932 h 6856375"/>
              <a:gd name="connsiteX189" fmla="*/ 4522952 w 12189091"/>
              <a:gd name="connsiteY189" fmla="*/ 1175269 h 6856375"/>
              <a:gd name="connsiteX190" fmla="*/ 4522648 w 12189091"/>
              <a:gd name="connsiteY190" fmla="*/ 705601 h 6856375"/>
              <a:gd name="connsiteX191" fmla="*/ 3876531 w 12189091"/>
              <a:gd name="connsiteY191" fmla="*/ 470824 h 6856375"/>
              <a:gd name="connsiteX192" fmla="*/ 3230428 w 12189091"/>
              <a:gd name="connsiteY192" fmla="*/ 705601 h 6856375"/>
              <a:gd name="connsiteX193" fmla="*/ 0 w 12189091"/>
              <a:gd name="connsiteY193" fmla="*/ 938816 h 6856375"/>
              <a:gd name="connsiteX194" fmla="*/ 1292524 w 12189091"/>
              <a:gd name="connsiteY194" fmla="*/ 1408484 h 6856375"/>
              <a:gd name="connsiteX195" fmla="*/ 1292219 w 12189091"/>
              <a:gd name="connsiteY195" fmla="*/ 938816 h 6856375"/>
              <a:gd name="connsiteX196" fmla="*/ 1079 w 12189091"/>
              <a:gd name="connsiteY196" fmla="*/ 1408764 h 6856375"/>
              <a:gd name="connsiteX197" fmla="*/ 646268 w 12189091"/>
              <a:gd name="connsiteY197" fmla="*/ 235056 h 6856375"/>
              <a:gd name="connsiteX198" fmla="*/ 647335 w 12189091"/>
              <a:gd name="connsiteY198" fmla="*/ 705004 h 6856375"/>
              <a:gd name="connsiteX199" fmla="*/ 1292372 w 12189091"/>
              <a:gd name="connsiteY199" fmla="*/ 939387 h 6856375"/>
              <a:gd name="connsiteX200" fmla="*/ 1292372 w 12189091"/>
              <a:gd name="connsiteY200" fmla="*/ 279 h 6856375"/>
              <a:gd name="connsiteX201" fmla="*/ 1291470 w 12189091"/>
              <a:gd name="connsiteY201" fmla="*/ 938422 h 6856375"/>
              <a:gd name="connsiteX202" fmla="*/ 1292918 w 12189091"/>
              <a:gd name="connsiteY202" fmla="*/ 937940 h 6856375"/>
              <a:gd name="connsiteX203" fmla="*/ 3230479 w 12189091"/>
              <a:gd name="connsiteY203" fmla="*/ 1641992 h 6856375"/>
              <a:gd name="connsiteX204" fmla="*/ 1289363 w 12189091"/>
              <a:gd name="connsiteY204" fmla="*/ 1409056 h 6856375"/>
              <a:gd name="connsiteX205" fmla="*/ 2583829 w 12189091"/>
              <a:gd name="connsiteY205" fmla="*/ 1876972 h 6856375"/>
              <a:gd name="connsiteX206" fmla="*/ 3230479 w 12189091"/>
              <a:gd name="connsiteY206" fmla="*/ 1641992 h 6856375"/>
              <a:gd name="connsiteX207" fmla="*/ 3227749 w 12189091"/>
              <a:gd name="connsiteY207" fmla="*/ 235209 h 6856375"/>
              <a:gd name="connsiteX208" fmla="*/ 2947847 w 12189091"/>
              <a:gd name="connsiteY208" fmla="*/ 221814 h 6856375"/>
              <a:gd name="connsiteX209" fmla="*/ 2742552 w 12189091"/>
              <a:gd name="connsiteY209" fmla="*/ 412545 h 6856375"/>
              <a:gd name="connsiteX210" fmla="*/ 2462626 w 12189091"/>
              <a:gd name="connsiteY210" fmla="*/ 399150 h 6856375"/>
              <a:gd name="connsiteX211" fmla="*/ 2257356 w 12189091"/>
              <a:gd name="connsiteY211" fmla="*/ 589882 h 6856375"/>
              <a:gd name="connsiteX212" fmla="*/ 1977404 w 12189091"/>
              <a:gd name="connsiteY212" fmla="*/ 576499 h 6856375"/>
              <a:gd name="connsiteX213" fmla="*/ 1772058 w 12189091"/>
              <a:gd name="connsiteY213" fmla="*/ 767257 h 6856375"/>
              <a:gd name="connsiteX214" fmla="*/ 1492055 w 12189091"/>
              <a:gd name="connsiteY214" fmla="*/ 753887 h 6856375"/>
              <a:gd name="connsiteX215" fmla="*/ 1286671 w 12189091"/>
              <a:gd name="connsiteY215" fmla="*/ 944669 h 68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12189091" h="6856375">
                <a:moveTo>
                  <a:pt x="10252102" y="5209940"/>
                </a:moveTo>
                <a:lnTo>
                  <a:pt x="10898218" y="5444717"/>
                </a:lnTo>
                <a:lnTo>
                  <a:pt x="10898510" y="5914385"/>
                </a:lnTo>
                <a:lnTo>
                  <a:pt x="10252102" y="6149035"/>
                </a:lnTo>
                <a:lnTo>
                  <a:pt x="9607065" y="5914652"/>
                </a:lnTo>
                <a:lnTo>
                  <a:pt x="9605986" y="5444704"/>
                </a:lnTo>
                <a:lnTo>
                  <a:pt x="10252102" y="5209940"/>
                </a:lnTo>
                <a:close/>
                <a:moveTo>
                  <a:pt x="8315595" y="5914931"/>
                </a:moveTo>
                <a:lnTo>
                  <a:pt x="8960632" y="6149314"/>
                </a:lnTo>
                <a:lnTo>
                  <a:pt x="9607052" y="5914664"/>
                </a:lnTo>
                <a:lnTo>
                  <a:pt x="9606735" y="5444996"/>
                </a:lnTo>
                <a:lnTo>
                  <a:pt x="8960632" y="5210219"/>
                </a:lnTo>
                <a:lnTo>
                  <a:pt x="8314516" y="5444996"/>
                </a:lnTo>
                <a:moveTo>
                  <a:pt x="12187047" y="5915718"/>
                </a:moveTo>
                <a:lnTo>
                  <a:pt x="11540944" y="6150483"/>
                </a:lnTo>
                <a:lnTo>
                  <a:pt x="11542011" y="6620443"/>
                </a:lnTo>
                <a:lnTo>
                  <a:pt x="12187047" y="6854826"/>
                </a:lnTo>
                <a:moveTo>
                  <a:pt x="10252102" y="5209940"/>
                </a:moveTo>
                <a:lnTo>
                  <a:pt x="10252255" y="6148362"/>
                </a:lnTo>
                <a:moveTo>
                  <a:pt x="8314516" y="5444996"/>
                </a:moveTo>
                <a:lnTo>
                  <a:pt x="9607040" y="5914664"/>
                </a:lnTo>
                <a:moveTo>
                  <a:pt x="9606748" y="5444996"/>
                </a:moveTo>
                <a:lnTo>
                  <a:pt x="8315608" y="5914943"/>
                </a:lnTo>
                <a:moveTo>
                  <a:pt x="10252255" y="6856286"/>
                </a:moveTo>
                <a:lnTo>
                  <a:pt x="10251963" y="6148362"/>
                </a:lnTo>
                <a:lnTo>
                  <a:pt x="9605834" y="5913585"/>
                </a:lnTo>
                <a:lnTo>
                  <a:pt x="8959730" y="6148362"/>
                </a:lnTo>
                <a:lnTo>
                  <a:pt x="8960797" y="6856286"/>
                </a:lnTo>
                <a:moveTo>
                  <a:pt x="8960632" y="5210206"/>
                </a:moveTo>
                <a:lnTo>
                  <a:pt x="8959730" y="6148362"/>
                </a:lnTo>
                <a:moveTo>
                  <a:pt x="11762935" y="6854826"/>
                </a:moveTo>
                <a:lnTo>
                  <a:pt x="11545249" y="6775738"/>
                </a:lnTo>
                <a:lnTo>
                  <a:pt x="11323333" y="6856375"/>
                </a:lnTo>
                <a:moveTo>
                  <a:pt x="9609351" y="4977600"/>
                </a:moveTo>
                <a:lnTo>
                  <a:pt x="10251797" y="4740271"/>
                </a:lnTo>
                <a:lnTo>
                  <a:pt x="9605681" y="4505507"/>
                </a:lnTo>
                <a:lnTo>
                  <a:pt x="8959578" y="4740271"/>
                </a:lnTo>
                <a:lnTo>
                  <a:pt x="9609351" y="4977600"/>
                </a:lnTo>
                <a:close/>
                <a:moveTo>
                  <a:pt x="9609351" y="5133479"/>
                </a:moveTo>
                <a:lnTo>
                  <a:pt x="10251797" y="4896150"/>
                </a:lnTo>
                <a:lnTo>
                  <a:pt x="9605681" y="4661386"/>
                </a:lnTo>
                <a:lnTo>
                  <a:pt x="8959578" y="4896150"/>
                </a:lnTo>
                <a:lnTo>
                  <a:pt x="9609351" y="5133479"/>
                </a:lnTo>
                <a:close/>
                <a:moveTo>
                  <a:pt x="9609351" y="5289346"/>
                </a:moveTo>
                <a:lnTo>
                  <a:pt x="10251797" y="5052029"/>
                </a:lnTo>
                <a:lnTo>
                  <a:pt x="9605681" y="4817252"/>
                </a:lnTo>
                <a:lnTo>
                  <a:pt x="8959578" y="5052029"/>
                </a:lnTo>
                <a:lnTo>
                  <a:pt x="9609351" y="5289346"/>
                </a:lnTo>
                <a:close/>
                <a:moveTo>
                  <a:pt x="9609351" y="5445212"/>
                </a:moveTo>
                <a:lnTo>
                  <a:pt x="10251797" y="5207895"/>
                </a:lnTo>
                <a:lnTo>
                  <a:pt x="9605681" y="4973119"/>
                </a:lnTo>
                <a:lnTo>
                  <a:pt x="8959578" y="5207895"/>
                </a:lnTo>
                <a:lnTo>
                  <a:pt x="9609351" y="5445212"/>
                </a:lnTo>
                <a:close/>
                <a:moveTo>
                  <a:pt x="12189092" y="6856362"/>
                </a:moveTo>
                <a:lnTo>
                  <a:pt x="11542976" y="6621586"/>
                </a:lnTo>
                <a:lnTo>
                  <a:pt x="10896872" y="6856362"/>
                </a:lnTo>
                <a:moveTo>
                  <a:pt x="11543141" y="6616748"/>
                </a:moveTo>
                <a:lnTo>
                  <a:pt x="11543141" y="6856286"/>
                </a:lnTo>
                <a:moveTo>
                  <a:pt x="6376587" y="6148819"/>
                </a:moveTo>
                <a:lnTo>
                  <a:pt x="6377666" y="6618767"/>
                </a:lnTo>
                <a:lnTo>
                  <a:pt x="7022691" y="6853150"/>
                </a:lnTo>
                <a:lnTo>
                  <a:pt x="7669111" y="6618487"/>
                </a:lnTo>
                <a:lnTo>
                  <a:pt x="7668807" y="6148832"/>
                </a:lnTo>
                <a:lnTo>
                  <a:pt x="7022691" y="5914055"/>
                </a:lnTo>
                <a:lnTo>
                  <a:pt x="6376587" y="6148819"/>
                </a:lnTo>
                <a:close/>
                <a:moveTo>
                  <a:pt x="6377653" y="6618767"/>
                </a:moveTo>
                <a:lnTo>
                  <a:pt x="7668781" y="6148819"/>
                </a:lnTo>
                <a:moveTo>
                  <a:pt x="8311583" y="5444564"/>
                </a:moveTo>
                <a:lnTo>
                  <a:pt x="7665480" y="5209787"/>
                </a:lnTo>
                <a:lnTo>
                  <a:pt x="7019364" y="5444564"/>
                </a:lnTo>
                <a:lnTo>
                  <a:pt x="7020443" y="5914512"/>
                </a:lnTo>
                <a:lnTo>
                  <a:pt x="7665480" y="6148895"/>
                </a:lnTo>
                <a:lnTo>
                  <a:pt x="8311900" y="5914245"/>
                </a:lnTo>
                <a:moveTo>
                  <a:pt x="12187949" y="4978807"/>
                </a:moveTo>
                <a:lnTo>
                  <a:pt x="11541846" y="4744030"/>
                </a:lnTo>
                <a:lnTo>
                  <a:pt x="10895742" y="4978807"/>
                </a:lnTo>
                <a:lnTo>
                  <a:pt x="10896809" y="5448767"/>
                </a:lnTo>
                <a:lnTo>
                  <a:pt x="11541846" y="5683150"/>
                </a:lnTo>
                <a:lnTo>
                  <a:pt x="12188266" y="5448488"/>
                </a:lnTo>
                <a:moveTo>
                  <a:pt x="7019859" y="5445389"/>
                </a:moveTo>
                <a:lnTo>
                  <a:pt x="8312383" y="5915058"/>
                </a:lnTo>
                <a:moveTo>
                  <a:pt x="8310884" y="6856286"/>
                </a:moveTo>
                <a:lnTo>
                  <a:pt x="8312180" y="5444374"/>
                </a:lnTo>
                <a:lnTo>
                  <a:pt x="7022678" y="5914042"/>
                </a:lnTo>
                <a:moveTo>
                  <a:pt x="8960226" y="6619871"/>
                </a:moveTo>
                <a:lnTo>
                  <a:pt x="8959908" y="6150203"/>
                </a:lnTo>
                <a:lnTo>
                  <a:pt x="8313805" y="5915426"/>
                </a:lnTo>
                <a:lnTo>
                  <a:pt x="7667702" y="6150203"/>
                </a:lnTo>
                <a:lnTo>
                  <a:pt x="7668768" y="6620150"/>
                </a:lnTo>
                <a:moveTo>
                  <a:pt x="5083873" y="6148705"/>
                </a:moveTo>
                <a:lnTo>
                  <a:pt x="5084939" y="6618665"/>
                </a:lnTo>
                <a:lnTo>
                  <a:pt x="5729976" y="6853048"/>
                </a:lnTo>
                <a:lnTo>
                  <a:pt x="6376396" y="6618386"/>
                </a:lnTo>
                <a:moveTo>
                  <a:pt x="6376384" y="6618373"/>
                </a:moveTo>
                <a:lnTo>
                  <a:pt x="5083873" y="6148705"/>
                </a:lnTo>
                <a:moveTo>
                  <a:pt x="6376079" y="6148705"/>
                </a:moveTo>
                <a:lnTo>
                  <a:pt x="5084939" y="6618665"/>
                </a:lnTo>
                <a:moveTo>
                  <a:pt x="7022843" y="6854483"/>
                </a:moveTo>
                <a:lnTo>
                  <a:pt x="6376727" y="6619706"/>
                </a:lnTo>
                <a:lnTo>
                  <a:pt x="5730623" y="6854483"/>
                </a:lnTo>
                <a:moveTo>
                  <a:pt x="6376727" y="6619706"/>
                </a:moveTo>
                <a:lnTo>
                  <a:pt x="6375838" y="6856286"/>
                </a:lnTo>
                <a:moveTo>
                  <a:pt x="10250337" y="6150483"/>
                </a:moveTo>
                <a:lnTo>
                  <a:pt x="10251404" y="6620443"/>
                </a:lnTo>
                <a:lnTo>
                  <a:pt x="10896440" y="6854826"/>
                </a:lnTo>
                <a:lnTo>
                  <a:pt x="11542862" y="6620164"/>
                </a:lnTo>
                <a:lnTo>
                  <a:pt x="11542570" y="6150495"/>
                </a:lnTo>
                <a:lnTo>
                  <a:pt x="10896440" y="5915731"/>
                </a:lnTo>
                <a:lnTo>
                  <a:pt x="10250337" y="6150483"/>
                </a:lnTo>
                <a:close/>
                <a:moveTo>
                  <a:pt x="10250337" y="6150483"/>
                </a:moveTo>
                <a:lnTo>
                  <a:pt x="11542862" y="6620150"/>
                </a:lnTo>
                <a:moveTo>
                  <a:pt x="7668768" y="6150203"/>
                </a:moveTo>
                <a:lnTo>
                  <a:pt x="8959908" y="6620150"/>
                </a:lnTo>
                <a:lnTo>
                  <a:pt x="9602748" y="6380447"/>
                </a:lnTo>
                <a:lnTo>
                  <a:pt x="10251416" y="6620443"/>
                </a:lnTo>
                <a:lnTo>
                  <a:pt x="11542544" y="6150483"/>
                </a:lnTo>
                <a:moveTo>
                  <a:pt x="10896453" y="5915718"/>
                </a:moveTo>
                <a:lnTo>
                  <a:pt x="10895552" y="6853861"/>
                </a:lnTo>
                <a:moveTo>
                  <a:pt x="8959578" y="4740271"/>
                </a:moveTo>
                <a:lnTo>
                  <a:pt x="8960645" y="5210232"/>
                </a:lnTo>
                <a:lnTo>
                  <a:pt x="9605681" y="5444615"/>
                </a:lnTo>
                <a:lnTo>
                  <a:pt x="10252102" y="5209952"/>
                </a:lnTo>
                <a:lnTo>
                  <a:pt x="10251797" y="4740284"/>
                </a:lnTo>
                <a:lnTo>
                  <a:pt x="9605681" y="4505520"/>
                </a:lnTo>
                <a:lnTo>
                  <a:pt x="8959578" y="4740271"/>
                </a:lnTo>
                <a:close/>
                <a:moveTo>
                  <a:pt x="12187352" y="6493601"/>
                </a:moveTo>
                <a:cubicBezTo>
                  <a:pt x="12121875" y="6443309"/>
                  <a:pt x="12131550" y="6365668"/>
                  <a:pt x="12029950" y="6328530"/>
                </a:cubicBezTo>
                <a:cubicBezTo>
                  <a:pt x="11908657" y="6284192"/>
                  <a:pt x="11871353" y="6386262"/>
                  <a:pt x="11750061" y="6341925"/>
                </a:cubicBezTo>
                <a:cubicBezTo>
                  <a:pt x="11628781" y="6297588"/>
                  <a:pt x="11666084" y="6195531"/>
                  <a:pt x="11544804" y="6151206"/>
                </a:cubicBezTo>
                <a:moveTo>
                  <a:pt x="2585798" y="1638"/>
                </a:moveTo>
                <a:lnTo>
                  <a:pt x="3230821" y="236021"/>
                </a:lnTo>
                <a:lnTo>
                  <a:pt x="3877242" y="1359"/>
                </a:lnTo>
                <a:moveTo>
                  <a:pt x="3230987" y="0"/>
                </a:moveTo>
                <a:lnTo>
                  <a:pt x="3230987" y="237939"/>
                </a:lnTo>
                <a:moveTo>
                  <a:pt x="3876544" y="1359"/>
                </a:moveTo>
                <a:lnTo>
                  <a:pt x="4521568" y="235742"/>
                </a:lnTo>
                <a:lnTo>
                  <a:pt x="5167989" y="1079"/>
                </a:lnTo>
                <a:moveTo>
                  <a:pt x="4522965" y="0"/>
                </a:moveTo>
                <a:lnTo>
                  <a:pt x="4522965" y="236567"/>
                </a:lnTo>
                <a:moveTo>
                  <a:pt x="649278" y="235577"/>
                </a:moveTo>
                <a:lnTo>
                  <a:pt x="644453" y="0"/>
                </a:lnTo>
                <a:moveTo>
                  <a:pt x="4241" y="1194"/>
                </a:moveTo>
                <a:lnTo>
                  <a:pt x="649278" y="235577"/>
                </a:lnTo>
                <a:lnTo>
                  <a:pt x="1295698" y="914"/>
                </a:lnTo>
                <a:moveTo>
                  <a:pt x="4522648" y="236224"/>
                </a:moveTo>
                <a:lnTo>
                  <a:pt x="4523727" y="706172"/>
                </a:lnTo>
                <a:lnTo>
                  <a:pt x="5168751" y="940556"/>
                </a:lnTo>
                <a:lnTo>
                  <a:pt x="5815171" y="705893"/>
                </a:lnTo>
                <a:lnTo>
                  <a:pt x="5814867" y="236224"/>
                </a:lnTo>
                <a:lnTo>
                  <a:pt x="5168751" y="1460"/>
                </a:lnTo>
                <a:lnTo>
                  <a:pt x="4522648" y="236224"/>
                </a:lnTo>
                <a:close/>
                <a:moveTo>
                  <a:pt x="4522648" y="236224"/>
                </a:moveTo>
                <a:lnTo>
                  <a:pt x="5815171" y="705893"/>
                </a:lnTo>
                <a:moveTo>
                  <a:pt x="5814867" y="236224"/>
                </a:moveTo>
                <a:lnTo>
                  <a:pt x="4523727" y="706172"/>
                </a:lnTo>
                <a:moveTo>
                  <a:pt x="1294365" y="1638"/>
                </a:moveTo>
                <a:lnTo>
                  <a:pt x="1939402" y="236021"/>
                </a:lnTo>
                <a:lnTo>
                  <a:pt x="2585823" y="1359"/>
                </a:lnTo>
                <a:moveTo>
                  <a:pt x="1939389" y="279"/>
                </a:moveTo>
                <a:lnTo>
                  <a:pt x="1938488" y="235056"/>
                </a:lnTo>
                <a:moveTo>
                  <a:pt x="5814486" y="0"/>
                </a:moveTo>
                <a:lnTo>
                  <a:pt x="5813584" y="233698"/>
                </a:lnTo>
                <a:moveTo>
                  <a:pt x="1079" y="1408967"/>
                </a:moveTo>
                <a:lnTo>
                  <a:pt x="646103" y="1643350"/>
                </a:lnTo>
                <a:lnTo>
                  <a:pt x="1292524" y="1408687"/>
                </a:lnTo>
                <a:lnTo>
                  <a:pt x="1292219" y="939019"/>
                </a:lnTo>
                <a:lnTo>
                  <a:pt x="646103" y="704242"/>
                </a:lnTo>
                <a:lnTo>
                  <a:pt x="0" y="939019"/>
                </a:lnTo>
                <a:moveTo>
                  <a:pt x="0" y="2347681"/>
                </a:moveTo>
                <a:lnTo>
                  <a:pt x="646421" y="2113019"/>
                </a:lnTo>
                <a:lnTo>
                  <a:pt x="646116" y="1643350"/>
                </a:lnTo>
                <a:lnTo>
                  <a:pt x="0" y="1408573"/>
                </a:lnTo>
                <a:moveTo>
                  <a:pt x="3230428" y="235932"/>
                </a:moveTo>
                <a:lnTo>
                  <a:pt x="3231494" y="705880"/>
                </a:lnTo>
                <a:lnTo>
                  <a:pt x="3876531" y="940263"/>
                </a:lnTo>
                <a:lnTo>
                  <a:pt x="4522952" y="705601"/>
                </a:lnTo>
                <a:lnTo>
                  <a:pt x="4522648" y="235932"/>
                </a:lnTo>
                <a:lnTo>
                  <a:pt x="3876531" y="1155"/>
                </a:lnTo>
                <a:lnTo>
                  <a:pt x="3230428" y="235932"/>
                </a:lnTo>
                <a:close/>
                <a:moveTo>
                  <a:pt x="1937955" y="1172323"/>
                </a:moveTo>
                <a:lnTo>
                  <a:pt x="1939021" y="1642271"/>
                </a:lnTo>
                <a:lnTo>
                  <a:pt x="2584058" y="1876654"/>
                </a:lnTo>
                <a:lnTo>
                  <a:pt x="3230479" y="1641992"/>
                </a:lnTo>
                <a:lnTo>
                  <a:pt x="3230174" y="1172323"/>
                </a:lnTo>
                <a:lnTo>
                  <a:pt x="2584058" y="937546"/>
                </a:lnTo>
                <a:lnTo>
                  <a:pt x="1937955" y="1172323"/>
                </a:lnTo>
                <a:close/>
                <a:moveTo>
                  <a:pt x="3230428" y="705601"/>
                </a:moveTo>
                <a:lnTo>
                  <a:pt x="3231494" y="1175548"/>
                </a:lnTo>
                <a:lnTo>
                  <a:pt x="3876531" y="1409932"/>
                </a:lnTo>
                <a:lnTo>
                  <a:pt x="4522952" y="1175269"/>
                </a:lnTo>
                <a:lnTo>
                  <a:pt x="4522648" y="705601"/>
                </a:lnTo>
                <a:lnTo>
                  <a:pt x="3876531" y="470824"/>
                </a:lnTo>
                <a:lnTo>
                  <a:pt x="3230428" y="705601"/>
                </a:lnTo>
                <a:close/>
                <a:moveTo>
                  <a:pt x="0" y="938816"/>
                </a:moveTo>
                <a:lnTo>
                  <a:pt x="1292524" y="1408484"/>
                </a:lnTo>
                <a:moveTo>
                  <a:pt x="1292219" y="938816"/>
                </a:moveTo>
                <a:lnTo>
                  <a:pt x="1079" y="1408764"/>
                </a:lnTo>
                <a:moveTo>
                  <a:pt x="646268" y="235056"/>
                </a:moveTo>
                <a:lnTo>
                  <a:pt x="647335" y="705004"/>
                </a:lnTo>
                <a:lnTo>
                  <a:pt x="1292372" y="939387"/>
                </a:lnTo>
                <a:moveTo>
                  <a:pt x="1292372" y="279"/>
                </a:moveTo>
                <a:lnTo>
                  <a:pt x="1291470" y="938422"/>
                </a:lnTo>
                <a:moveTo>
                  <a:pt x="1292918" y="937940"/>
                </a:moveTo>
                <a:lnTo>
                  <a:pt x="3230479" y="1641992"/>
                </a:lnTo>
                <a:moveTo>
                  <a:pt x="1289363" y="1409056"/>
                </a:moveTo>
                <a:lnTo>
                  <a:pt x="2583829" y="1876972"/>
                </a:lnTo>
                <a:lnTo>
                  <a:pt x="3230479" y="1641992"/>
                </a:lnTo>
                <a:moveTo>
                  <a:pt x="3227749" y="235209"/>
                </a:moveTo>
                <a:cubicBezTo>
                  <a:pt x="3106456" y="279546"/>
                  <a:pt x="3069140" y="177476"/>
                  <a:pt x="2947847" y="221814"/>
                </a:cubicBezTo>
                <a:cubicBezTo>
                  <a:pt x="2826555" y="266138"/>
                  <a:pt x="2863858" y="368208"/>
                  <a:pt x="2742552" y="412545"/>
                </a:cubicBezTo>
                <a:cubicBezTo>
                  <a:pt x="2621234" y="456883"/>
                  <a:pt x="2583931" y="354813"/>
                  <a:pt x="2462626" y="399150"/>
                </a:cubicBezTo>
                <a:cubicBezTo>
                  <a:pt x="2341333" y="443487"/>
                  <a:pt x="2378649" y="545557"/>
                  <a:pt x="2257356" y="589882"/>
                </a:cubicBezTo>
                <a:cubicBezTo>
                  <a:pt x="2136038" y="634219"/>
                  <a:pt x="2098735" y="532149"/>
                  <a:pt x="1977404" y="576499"/>
                </a:cubicBezTo>
                <a:cubicBezTo>
                  <a:pt x="1856073" y="620849"/>
                  <a:pt x="1893389" y="722907"/>
                  <a:pt x="1772058" y="767257"/>
                </a:cubicBezTo>
                <a:cubicBezTo>
                  <a:pt x="1650714" y="811607"/>
                  <a:pt x="1613398" y="709537"/>
                  <a:pt x="1492055" y="753887"/>
                </a:cubicBezTo>
                <a:cubicBezTo>
                  <a:pt x="1370711" y="798249"/>
                  <a:pt x="1408014" y="900307"/>
                  <a:pt x="1286671" y="944669"/>
                </a:cubicBezTo>
              </a:path>
            </a:pathLst>
          </a:custGeom>
          <a:noFill/>
          <a:ln w="12690" cap="flat">
            <a:solidFill>
              <a:srgbClr val="2F354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vert_logo_grp" descr="That is the end of the presentation.">
            <a:extLst>
              <a:ext uri="{FF2B5EF4-FFF2-40B4-BE49-F238E27FC236}">
                <a16:creationId xmlns:a16="http://schemas.microsoft.com/office/drawing/2014/main" id="{0CB43144-7496-E12F-FA93-E8BF4C9E5BF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404360" y="2557715"/>
            <a:ext cx="3383280" cy="1634994"/>
            <a:chOff x="5513695" y="815830"/>
            <a:chExt cx="4571796" cy="2209353"/>
          </a:xfrm>
        </p:grpSpPr>
        <p:sp>
          <p:nvSpPr>
            <p:cNvPr id="6" name="Equinix_black">
              <a:extLst>
                <a:ext uri="{FF2B5EF4-FFF2-40B4-BE49-F238E27FC236}">
                  <a16:creationId xmlns:a16="http://schemas.microsoft.com/office/drawing/2014/main" id="{1554168B-740A-C755-1882-5ED8D3782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black">
            <a:xfrm>
              <a:off x="5513695" y="2504926"/>
              <a:ext cx="4571796" cy="520257"/>
            </a:xfrm>
            <a:custGeom>
              <a:avLst/>
              <a:gdLst>
                <a:gd name="connsiteX0" fmla="*/ 404209 w 4571796"/>
                <a:gd name="connsiteY0" fmla="*/ 18887 h 520257"/>
                <a:gd name="connsiteX1" fmla="*/ 404209 w 4571796"/>
                <a:gd name="connsiteY1" fmla="*/ 79924 h 520257"/>
                <a:gd name="connsiteX2" fmla="*/ 68108 w 4571796"/>
                <a:gd name="connsiteY2" fmla="*/ 79924 h 520257"/>
                <a:gd name="connsiteX3" fmla="*/ 68108 w 4571796"/>
                <a:gd name="connsiteY3" fmla="*/ 212048 h 520257"/>
                <a:gd name="connsiteX4" fmla="*/ 293526 w 4571796"/>
                <a:gd name="connsiteY4" fmla="*/ 212048 h 520257"/>
                <a:gd name="connsiteX5" fmla="*/ 293526 w 4571796"/>
                <a:gd name="connsiteY5" fmla="*/ 273275 h 520257"/>
                <a:gd name="connsiteX6" fmla="*/ 68108 w 4571796"/>
                <a:gd name="connsiteY6" fmla="*/ 273275 h 520257"/>
                <a:gd name="connsiteX7" fmla="*/ 68108 w 4571796"/>
                <a:gd name="connsiteY7" fmla="*/ 425080 h 520257"/>
                <a:gd name="connsiteX8" fmla="*/ 416089 w 4571796"/>
                <a:gd name="connsiteY8" fmla="*/ 425080 h 520257"/>
                <a:gd name="connsiteX9" fmla="*/ 416089 w 4571796"/>
                <a:gd name="connsiteY9" fmla="*/ 485162 h 520257"/>
                <a:gd name="connsiteX10" fmla="*/ 0 w 4571796"/>
                <a:gd name="connsiteY10" fmla="*/ 485162 h 520257"/>
                <a:gd name="connsiteX11" fmla="*/ 0 w 4571796"/>
                <a:gd name="connsiteY11" fmla="*/ 18887 h 520257"/>
                <a:gd name="connsiteX12" fmla="*/ 404209 w 4571796"/>
                <a:gd name="connsiteY12" fmla="*/ 18887 h 520257"/>
                <a:gd name="connsiteX13" fmla="*/ 1846339 w 4571796"/>
                <a:gd name="connsiteY13" fmla="*/ 299412 h 520257"/>
                <a:gd name="connsiteX14" fmla="*/ 1709282 w 4571796"/>
                <a:gd name="connsiteY14" fmla="*/ 437767 h 520257"/>
                <a:gd name="connsiteX15" fmla="*/ 1580063 w 4571796"/>
                <a:gd name="connsiteY15" fmla="*/ 299412 h 520257"/>
                <a:gd name="connsiteX16" fmla="*/ 1580063 w 4571796"/>
                <a:gd name="connsiteY16" fmla="*/ 20116 h 520257"/>
                <a:gd name="connsiteX17" fmla="*/ 1512641 w 4571796"/>
                <a:gd name="connsiteY17" fmla="*/ 20116 h 520257"/>
                <a:gd name="connsiteX18" fmla="*/ 1512641 w 4571796"/>
                <a:gd name="connsiteY18" fmla="*/ 302551 h 520257"/>
                <a:gd name="connsiteX19" fmla="*/ 1708783 w 4571796"/>
                <a:gd name="connsiteY19" fmla="*/ 498999 h 520257"/>
                <a:gd name="connsiteX20" fmla="*/ 1913146 w 4571796"/>
                <a:gd name="connsiteY20" fmla="*/ 302551 h 520257"/>
                <a:gd name="connsiteX21" fmla="*/ 1913146 w 4571796"/>
                <a:gd name="connsiteY21" fmla="*/ 20116 h 520257"/>
                <a:gd name="connsiteX22" fmla="*/ 1846339 w 4571796"/>
                <a:gd name="connsiteY22" fmla="*/ 20116 h 520257"/>
                <a:gd name="connsiteX23" fmla="*/ 1846339 w 4571796"/>
                <a:gd name="connsiteY23" fmla="*/ 299412 h 520257"/>
                <a:gd name="connsiteX24" fmla="*/ 2288572 w 4571796"/>
                <a:gd name="connsiteY24" fmla="*/ 485080 h 520257"/>
                <a:gd name="connsiteX25" fmla="*/ 2355540 w 4571796"/>
                <a:gd name="connsiteY25" fmla="*/ 485080 h 520257"/>
                <a:gd name="connsiteX26" fmla="*/ 2355540 w 4571796"/>
                <a:gd name="connsiteY26" fmla="*/ 18776 h 520257"/>
                <a:gd name="connsiteX27" fmla="*/ 2288572 w 4571796"/>
                <a:gd name="connsiteY27" fmla="*/ 18776 h 520257"/>
                <a:gd name="connsiteX28" fmla="*/ 2288572 w 4571796"/>
                <a:gd name="connsiteY28" fmla="*/ 485080 h 520257"/>
                <a:gd name="connsiteX29" fmla="*/ 3154627 w 4571796"/>
                <a:gd name="connsiteY29" fmla="*/ 18974 h 520257"/>
                <a:gd name="connsiteX30" fmla="*/ 3154627 w 4571796"/>
                <a:gd name="connsiteY30" fmla="*/ 384264 h 520257"/>
                <a:gd name="connsiteX31" fmla="*/ 2823718 w 4571796"/>
                <a:gd name="connsiteY31" fmla="*/ 18971 h 520257"/>
                <a:gd name="connsiteX32" fmla="*/ 2757554 w 4571796"/>
                <a:gd name="connsiteY32" fmla="*/ 18971 h 520257"/>
                <a:gd name="connsiteX33" fmla="*/ 2757554 w 4571796"/>
                <a:gd name="connsiteY33" fmla="*/ 485162 h 520257"/>
                <a:gd name="connsiteX34" fmla="*/ 2824562 w 4571796"/>
                <a:gd name="connsiteY34" fmla="*/ 485162 h 520257"/>
                <a:gd name="connsiteX35" fmla="*/ 2824562 w 4571796"/>
                <a:gd name="connsiteY35" fmla="*/ 116882 h 520257"/>
                <a:gd name="connsiteX36" fmla="*/ 3155965 w 4571796"/>
                <a:gd name="connsiteY36" fmla="*/ 485165 h 520257"/>
                <a:gd name="connsiteX37" fmla="*/ 3221313 w 4571796"/>
                <a:gd name="connsiteY37" fmla="*/ 485165 h 520257"/>
                <a:gd name="connsiteX38" fmla="*/ 3221313 w 4571796"/>
                <a:gd name="connsiteY38" fmla="*/ 18974 h 520257"/>
                <a:gd name="connsiteX39" fmla="*/ 3154627 w 4571796"/>
                <a:gd name="connsiteY39" fmla="*/ 18974 h 520257"/>
                <a:gd name="connsiteX40" fmla="*/ 3627316 w 4571796"/>
                <a:gd name="connsiteY40" fmla="*/ 485080 h 520257"/>
                <a:gd name="connsiteX41" fmla="*/ 3694131 w 4571796"/>
                <a:gd name="connsiteY41" fmla="*/ 485080 h 520257"/>
                <a:gd name="connsiteX42" fmla="*/ 3694131 w 4571796"/>
                <a:gd name="connsiteY42" fmla="*/ 18776 h 520257"/>
                <a:gd name="connsiteX43" fmla="*/ 3627316 w 4571796"/>
                <a:gd name="connsiteY43" fmla="*/ 18776 h 520257"/>
                <a:gd name="connsiteX44" fmla="*/ 3627316 w 4571796"/>
                <a:gd name="connsiteY44" fmla="*/ 485080 h 520257"/>
                <a:gd name="connsiteX45" fmla="*/ 4456524 w 4571796"/>
                <a:gd name="connsiteY45" fmla="*/ 18319 h 520257"/>
                <a:gd name="connsiteX46" fmla="*/ 4302426 w 4571796"/>
                <a:gd name="connsiteY46" fmla="*/ 185908 h 520257"/>
                <a:gd name="connsiteX47" fmla="*/ 4152526 w 4571796"/>
                <a:gd name="connsiteY47" fmla="*/ 18319 h 520257"/>
                <a:gd name="connsiteX48" fmla="*/ 4065160 w 4571796"/>
                <a:gd name="connsiteY48" fmla="*/ 18319 h 520257"/>
                <a:gd name="connsiteX49" fmla="*/ 4252430 w 4571796"/>
                <a:gd name="connsiteY49" fmla="*/ 232306 h 520257"/>
                <a:gd name="connsiteX50" fmla="*/ 4018234 w 4571796"/>
                <a:gd name="connsiteY50" fmla="*/ 485051 h 520257"/>
                <a:gd name="connsiteX51" fmla="*/ 4103696 w 4571796"/>
                <a:gd name="connsiteY51" fmla="*/ 485051 h 520257"/>
                <a:gd name="connsiteX52" fmla="*/ 4295860 w 4571796"/>
                <a:gd name="connsiteY52" fmla="*/ 277562 h 520257"/>
                <a:gd name="connsiteX53" fmla="*/ 4479038 w 4571796"/>
                <a:gd name="connsiteY53" fmla="*/ 485051 h 520257"/>
                <a:gd name="connsiteX54" fmla="*/ 4571797 w 4571796"/>
                <a:gd name="connsiteY54" fmla="*/ 485051 h 520257"/>
                <a:gd name="connsiteX55" fmla="*/ 4344928 w 4571796"/>
                <a:gd name="connsiteY55" fmla="*/ 232182 h 520257"/>
                <a:gd name="connsiteX56" fmla="*/ 4539165 w 4571796"/>
                <a:gd name="connsiteY56" fmla="*/ 18319 h 520257"/>
                <a:gd name="connsiteX57" fmla="*/ 4456524 w 4571796"/>
                <a:gd name="connsiteY57" fmla="*/ 18319 h 520257"/>
                <a:gd name="connsiteX58" fmla="*/ 924908 w 4571796"/>
                <a:gd name="connsiteY58" fmla="*/ 8 h 520257"/>
                <a:gd name="connsiteX59" fmla="*/ 1173255 w 4571796"/>
                <a:gd name="connsiteY59" fmla="*/ 247487 h 520257"/>
                <a:gd name="connsiteX60" fmla="*/ 1173255 w 4571796"/>
                <a:gd name="connsiteY60" fmla="*/ 249267 h 520257"/>
                <a:gd name="connsiteX61" fmla="*/ 1084506 w 4571796"/>
                <a:gd name="connsiteY61" fmla="*/ 443850 h 520257"/>
                <a:gd name="connsiteX62" fmla="*/ 1151010 w 4571796"/>
                <a:gd name="connsiteY62" fmla="*/ 520023 h 520257"/>
                <a:gd name="connsiteX63" fmla="*/ 1073201 w 4571796"/>
                <a:gd name="connsiteY63" fmla="*/ 520258 h 520257"/>
                <a:gd name="connsiteX64" fmla="*/ 1035288 w 4571796"/>
                <a:gd name="connsiteY64" fmla="*/ 476456 h 520257"/>
                <a:gd name="connsiteX65" fmla="*/ 926441 w 4571796"/>
                <a:gd name="connsiteY65" fmla="*/ 502136 h 520257"/>
                <a:gd name="connsiteX66" fmla="*/ 678854 w 4571796"/>
                <a:gd name="connsiteY66" fmla="*/ 254633 h 520257"/>
                <a:gd name="connsiteX67" fmla="*/ 678854 w 4571796"/>
                <a:gd name="connsiteY67" fmla="*/ 252834 h 520257"/>
                <a:gd name="connsiteX68" fmla="*/ 924908 w 4571796"/>
                <a:gd name="connsiteY68" fmla="*/ 8 h 520257"/>
                <a:gd name="connsiteX69" fmla="*/ 1103699 w 4571796"/>
                <a:gd name="connsiteY69" fmla="*/ 249890 h 520257"/>
                <a:gd name="connsiteX70" fmla="*/ 923338 w 4571796"/>
                <a:gd name="connsiteY70" fmla="*/ 59705 h 520257"/>
                <a:gd name="connsiteX71" fmla="*/ 748563 w 4571796"/>
                <a:gd name="connsiteY71" fmla="*/ 250568 h 520257"/>
                <a:gd name="connsiteX72" fmla="*/ 748682 w 4571796"/>
                <a:gd name="connsiteY72" fmla="*/ 252254 h 520257"/>
                <a:gd name="connsiteX73" fmla="*/ 927894 w 4571796"/>
                <a:gd name="connsiteY73" fmla="*/ 441708 h 520257"/>
                <a:gd name="connsiteX74" fmla="*/ 993208 w 4571796"/>
                <a:gd name="connsiteY74" fmla="*/ 428021 h 520257"/>
                <a:gd name="connsiteX75" fmla="*/ 929649 w 4571796"/>
                <a:gd name="connsiteY75" fmla="*/ 355075 h 520257"/>
                <a:gd name="connsiteX76" fmla="*/ 1007273 w 4571796"/>
                <a:gd name="connsiteY76" fmla="*/ 355183 h 520257"/>
                <a:gd name="connsiteX77" fmla="*/ 1043463 w 4571796"/>
                <a:gd name="connsiteY77" fmla="*/ 397146 h 520257"/>
                <a:gd name="connsiteX78" fmla="*/ 1103699 w 4571796"/>
                <a:gd name="connsiteY78" fmla="*/ 251713 h 520257"/>
                <a:gd name="connsiteX79" fmla="*/ 1103699 w 4571796"/>
                <a:gd name="connsiteY79" fmla="*/ 249890 h 52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571796" h="520257">
                  <a:moveTo>
                    <a:pt x="404209" y="18887"/>
                  </a:moveTo>
                  <a:lnTo>
                    <a:pt x="404209" y="79924"/>
                  </a:lnTo>
                  <a:lnTo>
                    <a:pt x="68108" y="79924"/>
                  </a:lnTo>
                  <a:lnTo>
                    <a:pt x="68108" y="212048"/>
                  </a:lnTo>
                  <a:lnTo>
                    <a:pt x="293526" y="212048"/>
                  </a:lnTo>
                  <a:lnTo>
                    <a:pt x="293526" y="273275"/>
                  </a:lnTo>
                  <a:lnTo>
                    <a:pt x="68108" y="273275"/>
                  </a:lnTo>
                  <a:lnTo>
                    <a:pt x="68108" y="425080"/>
                  </a:lnTo>
                  <a:lnTo>
                    <a:pt x="416089" y="425080"/>
                  </a:lnTo>
                  <a:lnTo>
                    <a:pt x="416089" y="485162"/>
                  </a:lnTo>
                  <a:lnTo>
                    <a:pt x="0" y="485162"/>
                  </a:lnTo>
                  <a:lnTo>
                    <a:pt x="0" y="18887"/>
                  </a:lnTo>
                  <a:lnTo>
                    <a:pt x="404209" y="18887"/>
                  </a:lnTo>
                  <a:close/>
                  <a:moveTo>
                    <a:pt x="1846339" y="299412"/>
                  </a:moveTo>
                  <a:cubicBezTo>
                    <a:pt x="1846339" y="382729"/>
                    <a:pt x="1791190" y="437767"/>
                    <a:pt x="1709282" y="437767"/>
                  </a:cubicBezTo>
                  <a:cubicBezTo>
                    <a:pt x="1629669" y="437767"/>
                    <a:pt x="1580063" y="382080"/>
                    <a:pt x="1580063" y="299412"/>
                  </a:cubicBezTo>
                  <a:lnTo>
                    <a:pt x="1580063" y="20116"/>
                  </a:lnTo>
                  <a:lnTo>
                    <a:pt x="1512641" y="20116"/>
                  </a:lnTo>
                  <a:lnTo>
                    <a:pt x="1512641" y="302551"/>
                  </a:lnTo>
                  <a:cubicBezTo>
                    <a:pt x="1512641" y="429670"/>
                    <a:pt x="1604450" y="498999"/>
                    <a:pt x="1708783" y="498999"/>
                  </a:cubicBezTo>
                  <a:cubicBezTo>
                    <a:pt x="1862959" y="498999"/>
                    <a:pt x="1913146" y="393664"/>
                    <a:pt x="1913146" y="302551"/>
                  </a:cubicBezTo>
                  <a:lnTo>
                    <a:pt x="1913146" y="20116"/>
                  </a:lnTo>
                  <a:lnTo>
                    <a:pt x="1846339" y="20116"/>
                  </a:lnTo>
                  <a:lnTo>
                    <a:pt x="1846339" y="299412"/>
                  </a:lnTo>
                  <a:close/>
                  <a:moveTo>
                    <a:pt x="2288572" y="485080"/>
                  </a:moveTo>
                  <a:lnTo>
                    <a:pt x="2355540" y="485080"/>
                  </a:lnTo>
                  <a:lnTo>
                    <a:pt x="2355540" y="18776"/>
                  </a:lnTo>
                  <a:lnTo>
                    <a:pt x="2288572" y="18776"/>
                  </a:lnTo>
                  <a:lnTo>
                    <a:pt x="2288572" y="485080"/>
                  </a:lnTo>
                  <a:close/>
                  <a:moveTo>
                    <a:pt x="3154627" y="18974"/>
                  </a:moveTo>
                  <a:lnTo>
                    <a:pt x="3154627" y="384264"/>
                  </a:lnTo>
                  <a:lnTo>
                    <a:pt x="2823718" y="18971"/>
                  </a:lnTo>
                  <a:lnTo>
                    <a:pt x="2757554" y="18971"/>
                  </a:lnTo>
                  <a:lnTo>
                    <a:pt x="2757554" y="485162"/>
                  </a:lnTo>
                  <a:lnTo>
                    <a:pt x="2824562" y="485162"/>
                  </a:lnTo>
                  <a:lnTo>
                    <a:pt x="2824562" y="116882"/>
                  </a:lnTo>
                  <a:lnTo>
                    <a:pt x="3155965" y="485165"/>
                  </a:lnTo>
                  <a:lnTo>
                    <a:pt x="3221313" y="485165"/>
                  </a:lnTo>
                  <a:lnTo>
                    <a:pt x="3221313" y="18974"/>
                  </a:lnTo>
                  <a:lnTo>
                    <a:pt x="3154627" y="18974"/>
                  </a:lnTo>
                  <a:close/>
                  <a:moveTo>
                    <a:pt x="3627316" y="485080"/>
                  </a:moveTo>
                  <a:lnTo>
                    <a:pt x="3694131" y="485080"/>
                  </a:lnTo>
                  <a:lnTo>
                    <a:pt x="3694131" y="18776"/>
                  </a:lnTo>
                  <a:lnTo>
                    <a:pt x="3627316" y="18776"/>
                  </a:lnTo>
                  <a:lnTo>
                    <a:pt x="3627316" y="485080"/>
                  </a:lnTo>
                  <a:close/>
                  <a:moveTo>
                    <a:pt x="4456524" y="18319"/>
                  </a:moveTo>
                  <a:lnTo>
                    <a:pt x="4302426" y="185908"/>
                  </a:lnTo>
                  <a:lnTo>
                    <a:pt x="4152526" y="18319"/>
                  </a:lnTo>
                  <a:lnTo>
                    <a:pt x="4065160" y="18319"/>
                  </a:lnTo>
                  <a:lnTo>
                    <a:pt x="4252430" y="232306"/>
                  </a:lnTo>
                  <a:lnTo>
                    <a:pt x="4018234" y="485051"/>
                  </a:lnTo>
                  <a:lnTo>
                    <a:pt x="4103696" y="485051"/>
                  </a:lnTo>
                  <a:lnTo>
                    <a:pt x="4295860" y="277562"/>
                  </a:lnTo>
                  <a:lnTo>
                    <a:pt x="4479038" y="485051"/>
                  </a:lnTo>
                  <a:lnTo>
                    <a:pt x="4571797" y="485051"/>
                  </a:lnTo>
                  <a:lnTo>
                    <a:pt x="4344928" y="232182"/>
                  </a:lnTo>
                  <a:lnTo>
                    <a:pt x="4539165" y="18319"/>
                  </a:lnTo>
                  <a:lnTo>
                    <a:pt x="4456524" y="18319"/>
                  </a:lnTo>
                  <a:close/>
                  <a:moveTo>
                    <a:pt x="924908" y="8"/>
                  </a:moveTo>
                  <a:cubicBezTo>
                    <a:pt x="1063263" y="-1029"/>
                    <a:pt x="1173255" y="102594"/>
                    <a:pt x="1173255" y="247487"/>
                  </a:cubicBezTo>
                  <a:lnTo>
                    <a:pt x="1173255" y="249267"/>
                  </a:lnTo>
                  <a:cubicBezTo>
                    <a:pt x="1173255" y="333859"/>
                    <a:pt x="1138977" y="402235"/>
                    <a:pt x="1084506" y="443850"/>
                  </a:cubicBezTo>
                  <a:lnTo>
                    <a:pt x="1151010" y="520023"/>
                  </a:lnTo>
                  <a:lnTo>
                    <a:pt x="1073201" y="520258"/>
                  </a:lnTo>
                  <a:lnTo>
                    <a:pt x="1035288" y="476456"/>
                  </a:lnTo>
                  <a:cubicBezTo>
                    <a:pt x="1003795" y="492615"/>
                    <a:pt x="961901" y="501862"/>
                    <a:pt x="926441" y="502136"/>
                  </a:cubicBezTo>
                  <a:cubicBezTo>
                    <a:pt x="788542" y="503049"/>
                    <a:pt x="678854" y="400310"/>
                    <a:pt x="678854" y="254633"/>
                  </a:cubicBezTo>
                  <a:lnTo>
                    <a:pt x="678854" y="252834"/>
                  </a:lnTo>
                  <a:cubicBezTo>
                    <a:pt x="678854" y="106034"/>
                    <a:pt x="785943" y="920"/>
                    <a:pt x="924908" y="8"/>
                  </a:cubicBezTo>
                  <a:moveTo>
                    <a:pt x="1103699" y="249890"/>
                  </a:moveTo>
                  <a:cubicBezTo>
                    <a:pt x="1103699" y="139014"/>
                    <a:pt x="1023782" y="58900"/>
                    <a:pt x="923338" y="59705"/>
                  </a:cubicBezTo>
                  <a:cubicBezTo>
                    <a:pt x="823013" y="60201"/>
                    <a:pt x="748563" y="139014"/>
                    <a:pt x="748563" y="250568"/>
                  </a:cubicBezTo>
                  <a:lnTo>
                    <a:pt x="748682" y="252254"/>
                  </a:lnTo>
                  <a:cubicBezTo>
                    <a:pt x="748682" y="361750"/>
                    <a:pt x="828023" y="442360"/>
                    <a:pt x="927894" y="441708"/>
                  </a:cubicBezTo>
                  <a:cubicBezTo>
                    <a:pt x="949675" y="441597"/>
                    <a:pt x="977651" y="435514"/>
                    <a:pt x="993208" y="428021"/>
                  </a:cubicBezTo>
                  <a:lnTo>
                    <a:pt x="929649" y="355075"/>
                  </a:lnTo>
                  <a:lnTo>
                    <a:pt x="1007273" y="355183"/>
                  </a:lnTo>
                  <a:lnTo>
                    <a:pt x="1043463" y="397146"/>
                  </a:lnTo>
                  <a:cubicBezTo>
                    <a:pt x="1082372" y="360531"/>
                    <a:pt x="1103699" y="317642"/>
                    <a:pt x="1103699" y="251713"/>
                  </a:cubicBezTo>
                  <a:lnTo>
                    <a:pt x="1103699" y="249890"/>
                  </a:lnTo>
                  <a:close/>
                </a:path>
              </a:pathLst>
            </a:custGeom>
            <a:solidFill>
              <a:schemeClr val="bg1"/>
            </a:solidFill>
            <a:ln w="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ortress_red">
              <a:extLst>
                <a:ext uri="{FF2B5EF4-FFF2-40B4-BE49-F238E27FC236}">
                  <a16:creationId xmlns:a16="http://schemas.microsoft.com/office/drawing/2014/main" id="{9F4008A2-6840-D732-4950-C75253F10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black">
            <a:xfrm>
              <a:off x="6885920" y="815830"/>
              <a:ext cx="2256122" cy="1241135"/>
            </a:xfrm>
            <a:custGeom>
              <a:avLst/>
              <a:gdLst>
                <a:gd name="connsiteX0" fmla="*/ 1139663 w 2256122"/>
                <a:gd name="connsiteY0" fmla="*/ 66158 h 1241135"/>
                <a:gd name="connsiteX1" fmla="*/ 1139663 w 2256122"/>
                <a:gd name="connsiteY1" fmla="*/ 1062688 h 1241135"/>
                <a:gd name="connsiteX2" fmla="*/ 1266365 w 2256122"/>
                <a:gd name="connsiteY2" fmla="*/ 1018627 h 1241135"/>
                <a:gd name="connsiteX3" fmla="*/ 1266365 w 2256122"/>
                <a:gd name="connsiteY3" fmla="*/ 110490 h 1241135"/>
                <a:gd name="connsiteX4" fmla="*/ 1646340 w 2256122"/>
                <a:gd name="connsiteY4" fmla="*/ 243152 h 1241135"/>
                <a:gd name="connsiteX5" fmla="*/ 1646340 w 2256122"/>
                <a:gd name="connsiteY5" fmla="*/ 885965 h 1241135"/>
                <a:gd name="connsiteX6" fmla="*/ 1772847 w 2256122"/>
                <a:gd name="connsiteY6" fmla="*/ 841710 h 1241135"/>
                <a:gd name="connsiteX7" fmla="*/ 1772847 w 2256122"/>
                <a:gd name="connsiteY7" fmla="*/ 287292 h 1241135"/>
                <a:gd name="connsiteX8" fmla="*/ 1899496 w 2256122"/>
                <a:gd name="connsiteY8" fmla="*/ 331632 h 1241135"/>
                <a:gd name="connsiteX9" fmla="*/ 1899496 w 2256122"/>
                <a:gd name="connsiteY9" fmla="*/ 931714 h 1241135"/>
                <a:gd name="connsiteX10" fmla="*/ 1519605 w 2256122"/>
                <a:gd name="connsiteY10" fmla="*/ 1064300 h 1241135"/>
                <a:gd name="connsiteX11" fmla="*/ 1519605 w 2256122"/>
                <a:gd name="connsiteY11" fmla="*/ 333009 h 1241135"/>
                <a:gd name="connsiteX12" fmla="*/ 1393162 w 2256122"/>
                <a:gd name="connsiteY12" fmla="*/ 288862 h 1241135"/>
                <a:gd name="connsiteX13" fmla="*/ 1393162 w 2256122"/>
                <a:gd name="connsiteY13" fmla="*/ 1108553 h 1241135"/>
                <a:gd name="connsiteX14" fmla="*/ 1013082 w 2256122"/>
                <a:gd name="connsiteY14" fmla="*/ 1241136 h 1241135"/>
                <a:gd name="connsiteX15" fmla="*/ 1013082 w 2256122"/>
                <a:gd name="connsiteY15" fmla="*/ 156166 h 1241135"/>
                <a:gd name="connsiteX16" fmla="*/ 949794 w 2256122"/>
                <a:gd name="connsiteY16" fmla="*/ 134071 h 1241135"/>
                <a:gd name="connsiteX17" fmla="*/ 886538 w 2256122"/>
                <a:gd name="connsiteY17" fmla="*/ 156166 h 1241135"/>
                <a:gd name="connsiteX18" fmla="*/ 886538 w 2256122"/>
                <a:gd name="connsiteY18" fmla="*/ 1241133 h 1241135"/>
                <a:gd name="connsiteX19" fmla="*/ 506635 w 2256122"/>
                <a:gd name="connsiteY19" fmla="*/ 1108550 h 1241135"/>
                <a:gd name="connsiteX20" fmla="*/ 506635 w 2256122"/>
                <a:gd name="connsiteY20" fmla="*/ 288859 h 1241135"/>
                <a:gd name="connsiteX21" fmla="*/ 379938 w 2256122"/>
                <a:gd name="connsiteY21" fmla="*/ 333007 h 1241135"/>
                <a:gd name="connsiteX22" fmla="*/ 379938 w 2256122"/>
                <a:gd name="connsiteY22" fmla="*/ 1064300 h 1241135"/>
                <a:gd name="connsiteX23" fmla="*/ 0 w 2256122"/>
                <a:gd name="connsiteY23" fmla="*/ 931714 h 1241135"/>
                <a:gd name="connsiteX24" fmla="*/ 0 w 2256122"/>
                <a:gd name="connsiteY24" fmla="*/ 331635 h 1241135"/>
                <a:gd name="connsiteX25" fmla="*/ 126739 w 2256122"/>
                <a:gd name="connsiteY25" fmla="*/ 287295 h 1241135"/>
                <a:gd name="connsiteX26" fmla="*/ 126739 w 2256122"/>
                <a:gd name="connsiteY26" fmla="*/ 841712 h 1241135"/>
                <a:gd name="connsiteX27" fmla="*/ 253317 w 2256122"/>
                <a:gd name="connsiteY27" fmla="*/ 885968 h 1241135"/>
                <a:gd name="connsiteX28" fmla="*/ 253317 w 2256122"/>
                <a:gd name="connsiteY28" fmla="*/ 243155 h 1241135"/>
                <a:gd name="connsiteX29" fmla="*/ 633221 w 2256122"/>
                <a:gd name="connsiteY29" fmla="*/ 110493 h 1241135"/>
                <a:gd name="connsiteX30" fmla="*/ 633221 w 2256122"/>
                <a:gd name="connsiteY30" fmla="*/ 1018630 h 1241135"/>
                <a:gd name="connsiteX31" fmla="*/ 759841 w 2256122"/>
                <a:gd name="connsiteY31" fmla="*/ 1062691 h 1241135"/>
                <a:gd name="connsiteX32" fmla="*/ 759841 w 2256122"/>
                <a:gd name="connsiteY32" fmla="*/ 66158 h 1241135"/>
                <a:gd name="connsiteX33" fmla="*/ 949794 w 2256122"/>
                <a:gd name="connsiteY33" fmla="*/ 0 h 1241135"/>
                <a:gd name="connsiteX34" fmla="*/ 1139663 w 2256122"/>
                <a:gd name="connsiteY34" fmla="*/ 66158 h 1241135"/>
                <a:gd name="connsiteX35" fmla="*/ 2142041 w 2256122"/>
                <a:gd name="connsiteY35" fmla="*/ 889712 h 1241135"/>
                <a:gd name="connsiteX36" fmla="*/ 2027994 w 2256122"/>
                <a:gd name="connsiteY36" fmla="*/ 775544 h 1241135"/>
                <a:gd name="connsiteX37" fmla="*/ 2027994 w 2256122"/>
                <a:gd name="connsiteY37" fmla="*/ 774979 h 1241135"/>
                <a:gd name="connsiteX38" fmla="*/ 2142041 w 2256122"/>
                <a:gd name="connsiteY38" fmla="*/ 660085 h 1241135"/>
                <a:gd name="connsiteX39" fmla="*/ 2256122 w 2256122"/>
                <a:gd name="connsiteY39" fmla="*/ 774243 h 1241135"/>
                <a:gd name="connsiteX40" fmla="*/ 2256122 w 2256122"/>
                <a:gd name="connsiteY40" fmla="*/ 774976 h 1241135"/>
                <a:gd name="connsiteX41" fmla="*/ 2142041 w 2256122"/>
                <a:gd name="connsiteY41" fmla="*/ 889712 h 1241135"/>
                <a:gd name="connsiteX42" fmla="*/ 2142041 w 2256122"/>
                <a:gd name="connsiteY42" fmla="*/ 877175 h 1241135"/>
                <a:gd name="connsiteX43" fmla="*/ 2242982 w 2256122"/>
                <a:gd name="connsiteY43" fmla="*/ 774979 h 1241135"/>
                <a:gd name="connsiteX44" fmla="*/ 2242982 w 2256122"/>
                <a:gd name="connsiteY44" fmla="*/ 774246 h 1241135"/>
                <a:gd name="connsiteX45" fmla="*/ 2142041 w 2256122"/>
                <a:gd name="connsiteY45" fmla="*/ 672662 h 1241135"/>
                <a:gd name="connsiteX46" fmla="*/ 2041143 w 2256122"/>
                <a:gd name="connsiteY46" fmla="*/ 774979 h 1241135"/>
                <a:gd name="connsiteX47" fmla="*/ 2041143 w 2256122"/>
                <a:gd name="connsiteY47" fmla="*/ 775544 h 1241135"/>
                <a:gd name="connsiteX48" fmla="*/ 2142041 w 2256122"/>
                <a:gd name="connsiteY48" fmla="*/ 877175 h 1241135"/>
                <a:gd name="connsiteX49" fmla="*/ 2094841 w 2256122"/>
                <a:gd name="connsiteY49" fmla="*/ 713250 h 1241135"/>
                <a:gd name="connsiteX50" fmla="*/ 2150571 w 2256122"/>
                <a:gd name="connsiteY50" fmla="*/ 713250 h 1241135"/>
                <a:gd name="connsiteX51" fmla="*/ 2198449 w 2256122"/>
                <a:gd name="connsiteY51" fmla="*/ 752692 h 1241135"/>
                <a:gd name="connsiteX52" fmla="*/ 2172201 w 2256122"/>
                <a:gd name="connsiteY52" fmla="*/ 789344 h 1241135"/>
                <a:gd name="connsiteX53" fmla="*/ 2202385 w 2256122"/>
                <a:gd name="connsiteY53" fmla="*/ 831922 h 1241135"/>
                <a:gd name="connsiteX54" fmla="*/ 2167650 w 2256122"/>
                <a:gd name="connsiteY54" fmla="*/ 831922 h 1241135"/>
                <a:gd name="connsiteX55" fmla="*/ 2142041 w 2256122"/>
                <a:gd name="connsiteY55" fmla="*/ 794583 h 1241135"/>
                <a:gd name="connsiteX56" fmla="*/ 2123656 w 2256122"/>
                <a:gd name="connsiteY56" fmla="*/ 794583 h 1241135"/>
                <a:gd name="connsiteX57" fmla="*/ 2123656 w 2256122"/>
                <a:gd name="connsiteY57" fmla="*/ 831922 h 1241135"/>
                <a:gd name="connsiteX58" fmla="*/ 2094839 w 2256122"/>
                <a:gd name="connsiteY58" fmla="*/ 831922 h 1241135"/>
                <a:gd name="connsiteX59" fmla="*/ 2094839 w 2256122"/>
                <a:gd name="connsiteY59" fmla="*/ 713250 h 1241135"/>
                <a:gd name="connsiteX60" fmla="*/ 2148618 w 2256122"/>
                <a:gd name="connsiteY60" fmla="*/ 770998 h 1241135"/>
                <a:gd name="connsiteX61" fmla="*/ 2168996 w 2256122"/>
                <a:gd name="connsiteY61" fmla="*/ 754562 h 1241135"/>
                <a:gd name="connsiteX62" fmla="*/ 2148618 w 2256122"/>
                <a:gd name="connsiteY62" fmla="*/ 738205 h 1241135"/>
                <a:gd name="connsiteX63" fmla="*/ 2123656 w 2256122"/>
                <a:gd name="connsiteY63" fmla="*/ 738205 h 1241135"/>
                <a:gd name="connsiteX64" fmla="*/ 2123656 w 2256122"/>
                <a:gd name="connsiteY64" fmla="*/ 770998 h 1241135"/>
                <a:gd name="connsiteX65" fmla="*/ 2148618 w 2256122"/>
                <a:gd name="connsiteY65" fmla="*/ 770998 h 124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256122" h="1241135">
                  <a:moveTo>
                    <a:pt x="1139663" y="66158"/>
                  </a:moveTo>
                  <a:lnTo>
                    <a:pt x="1139663" y="1062688"/>
                  </a:lnTo>
                  <a:lnTo>
                    <a:pt x="1266365" y="1018627"/>
                  </a:lnTo>
                  <a:lnTo>
                    <a:pt x="1266365" y="110490"/>
                  </a:lnTo>
                  <a:lnTo>
                    <a:pt x="1646340" y="243152"/>
                  </a:lnTo>
                  <a:lnTo>
                    <a:pt x="1646340" y="885965"/>
                  </a:lnTo>
                  <a:lnTo>
                    <a:pt x="1772847" y="841710"/>
                  </a:lnTo>
                  <a:lnTo>
                    <a:pt x="1772847" y="287292"/>
                  </a:lnTo>
                  <a:lnTo>
                    <a:pt x="1899496" y="331632"/>
                  </a:lnTo>
                  <a:lnTo>
                    <a:pt x="1899496" y="931714"/>
                  </a:lnTo>
                  <a:lnTo>
                    <a:pt x="1519605" y="1064300"/>
                  </a:lnTo>
                  <a:lnTo>
                    <a:pt x="1519605" y="333009"/>
                  </a:lnTo>
                  <a:lnTo>
                    <a:pt x="1393162" y="288862"/>
                  </a:lnTo>
                  <a:lnTo>
                    <a:pt x="1393162" y="1108553"/>
                  </a:lnTo>
                  <a:lnTo>
                    <a:pt x="1013082" y="1241136"/>
                  </a:lnTo>
                  <a:lnTo>
                    <a:pt x="1013082" y="156166"/>
                  </a:lnTo>
                  <a:lnTo>
                    <a:pt x="949794" y="134071"/>
                  </a:lnTo>
                  <a:lnTo>
                    <a:pt x="886538" y="156166"/>
                  </a:lnTo>
                  <a:lnTo>
                    <a:pt x="886538" y="1241133"/>
                  </a:lnTo>
                  <a:lnTo>
                    <a:pt x="506635" y="1108550"/>
                  </a:lnTo>
                  <a:lnTo>
                    <a:pt x="506635" y="288859"/>
                  </a:lnTo>
                  <a:lnTo>
                    <a:pt x="379938" y="333007"/>
                  </a:lnTo>
                  <a:lnTo>
                    <a:pt x="379938" y="1064300"/>
                  </a:lnTo>
                  <a:lnTo>
                    <a:pt x="0" y="931714"/>
                  </a:lnTo>
                  <a:lnTo>
                    <a:pt x="0" y="331635"/>
                  </a:lnTo>
                  <a:lnTo>
                    <a:pt x="126739" y="287295"/>
                  </a:lnTo>
                  <a:lnTo>
                    <a:pt x="126739" y="841712"/>
                  </a:lnTo>
                  <a:lnTo>
                    <a:pt x="253317" y="885968"/>
                  </a:lnTo>
                  <a:lnTo>
                    <a:pt x="253317" y="243155"/>
                  </a:lnTo>
                  <a:lnTo>
                    <a:pt x="633221" y="110493"/>
                  </a:lnTo>
                  <a:lnTo>
                    <a:pt x="633221" y="1018630"/>
                  </a:lnTo>
                  <a:lnTo>
                    <a:pt x="759841" y="1062691"/>
                  </a:lnTo>
                  <a:lnTo>
                    <a:pt x="759841" y="66158"/>
                  </a:lnTo>
                  <a:lnTo>
                    <a:pt x="949794" y="0"/>
                  </a:lnTo>
                  <a:lnTo>
                    <a:pt x="1139663" y="66158"/>
                  </a:lnTo>
                  <a:close/>
                  <a:moveTo>
                    <a:pt x="2142041" y="889712"/>
                  </a:moveTo>
                  <a:cubicBezTo>
                    <a:pt x="2077756" y="889712"/>
                    <a:pt x="2027994" y="837805"/>
                    <a:pt x="2027994" y="775544"/>
                  </a:cubicBezTo>
                  <a:lnTo>
                    <a:pt x="2027994" y="774979"/>
                  </a:lnTo>
                  <a:cubicBezTo>
                    <a:pt x="2027994" y="712641"/>
                    <a:pt x="2078445" y="660085"/>
                    <a:pt x="2142041" y="660085"/>
                  </a:cubicBezTo>
                  <a:cubicBezTo>
                    <a:pt x="2206258" y="660085"/>
                    <a:pt x="2256122" y="711952"/>
                    <a:pt x="2256122" y="774243"/>
                  </a:cubicBezTo>
                  <a:lnTo>
                    <a:pt x="2256122" y="774976"/>
                  </a:lnTo>
                  <a:cubicBezTo>
                    <a:pt x="2256122" y="837119"/>
                    <a:pt x="2205678" y="889712"/>
                    <a:pt x="2142041" y="889712"/>
                  </a:cubicBezTo>
                  <a:moveTo>
                    <a:pt x="2142041" y="877175"/>
                  </a:moveTo>
                  <a:cubicBezTo>
                    <a:pt x="2199069" y="877175"/>
                    <a:pt x="2242982" y="830582"/>
                    <a:pt x="2242982" y="774979"/>
                  </a:cubicBezTo>
                  <a:lnTo>
                    <a:pt x="2242982" y="774246"/>
                  </a:lnTo>
                  <a:cubicBezTo>
                    <a:pt x="2242982" y="718490"/>
                    <a:pt x="2199707" y="672662"/>
                    <a:pt x="2142041" y="672662"/>
                  </a:cubicBezTo>
                  <a:cubicBezTo>
                    <a:pt x="2084985" y="672662"/>
                    <a:pt x="2041143" y="719215"/>
                    <a:pt x="2041143" y="774979"/>
                  </a:cubicBezTo>
                  <a:lnTo>
                    <a:pt x="2041143" y="775544"/>
                  </a:lnTo>
                  <a:cubicBezTo>
                    <a:pt x="2041143" y="831349"/>
                    <a:pt x="2084405" y="877175"/>
                    <a:pt x="2142041" y="877175"/>
                  </a:cubicBezTo>
                  <a:moveTo>
                    <a:pt x="2094841" y="713250"/>
                  </a:moveTo>
                  <a:lnTo>
                    <a:pt x="2150571" y="713250"/>
                  </a:lnTo>
                  <a:cubicBezTo>
                    <a:pt x="2178048" y="713250"/>
                    <a:pt x="2198449" y="725829"/>
                    <a:pt x="2198449" y="752692"/>
                  </a:cubicBezTo>
                  <a:cubicBezTo>
                    <a:pt x="2198449" y="771689"/>
                    <a:pt x="2187983" y="784073"/>
                    <a:pt x="2172201" y="789344"/>
                  </a:cubicBezTo>
                  <a:lnTo>
                    <a:pt x="2202385" y="831922"/>
                  </a:lnTo>
                  <a:lnTo>
                    <a:pt x="2167650" y="831922"/>
                  </a:lnTo>
                  <a:lnTo>
                    <a:pt x="2142041" y="794583"/>
                  </a:lnTo>
                  <a:lnTo>
                    <a:pt x="2123656" y="794583"/>
                  </a:lnTo>
                  <a:lnTo>
                    <a:pt x="2123656" y="831922"/>
                  </a:lnTo>
                  <a:lnTo>
                    <a:pt x="2094839" y="831922"/>
                  </a:lnTo>
                  <a:lnTo>
                    <a:pt x="2094839" y="713250"/>
                  </a:lnTo>
                  <a:close/>
                  <a:moveTo>
                    <a:pt x="2148618" y="770998"/>
                  </a:moveTo>
                  <a:cubicBezTo>
                    <a:pt x="2161762" y="770998"/>
                    <a:pt x="2168996" y="764426"/>
                    <a:pt x="2168996" y="754562"/>
                  </a:cubicBezTo>
                  <a:cubicBezTo>
                    <a:pt x="2168996" y="744170"/>
                    <a:pt x="2161005" y="738205"/>
                    <a:pt x="2148618" y="738205"/>
                  </a:cubicBezTo>
                  <a:lnTo>
                    <a:pt x="2123656" y="738205"/>
                  </a:lnTo>
                  <a:lnTo>
                    <a:pt x="2123656" y="770998"/>
                  </a:lnTo>
                  <a:lnTo>
                    <a:pt x="2148618" y="770998"/>
                  </a:lnTo>
                  <a:close/>
                </a:path>
              </a:pathLst>
            </a:custGeom>
            <a:solidFill>
              <a:srgbClr val="E91C24"/>
            </a:solidFill>
            <a:ln w="2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5062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0C4B45-B23A-0359-D80A-6D453E99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77BA4-2FCC-5C45-C6A3-984BFDCF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A89D12-4F33-44AF-85FC-689FEAF79A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4F608-30BB-D0EA-C1E6-8C63FFBBF6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3039" y="730250"/>
            <a:ext cx="7687312" cy="2909887"/>
          </a:xfrm>
        </p:spPr>
        <p:txBody>
          <a:bodyPr anchor="b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title style, Bold 48pt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CEC2F-A7B2-BAEF-3C35-77D27323E7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63038" y="3749040"/>
            <a:ext cx="6368100" cy="155448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supporting text, Reg 16pt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D2DE1-751E-D734-5E0A-CF9F48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 Equinix, Inc.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2A28C-CD42-F413-8FC9-10AEC46C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rtress_red_logo">
            <a:extLst>
              <a:ext uri="{FF2B5EF4-FFF2-40B4-BE49-F238E27FC236}">
                <a16:creationId xmlns:a16="http://schemas.microsoft.com/office/drawing/2014/main" id="{C4B9DDDE-4C60-393D-AB13-A3476258B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279660" y="6432345"/>
            <a:ext cx="429768" cy="236423"/>
          </a:xfrm>
          <a:custGeom>
            <a:avLst/>
            <a:gdLst>
              <a:gd name="connsiteX0" fmla="*/ 2743098 w 5430360"/>
              <a:gd name="connsiteY0" fmla="*/ 159239 h 2987338"/>
              <a:gd name="connsiteX1" fmla="*/ 2743098 w 5430360"/>
              <a:gd name="connsiteY1" fmla="*/ 2557831 h 2987338"/>
              <a:gd name="connsiteX2" fmla="*/ 3048063 w 5430360"/>
              <a:gd name="connsiteY2" fmla="*/ 2451780 h 2987338"/>
              <a:gd name="connsiteX3" fmla="*/ 3048063 w 5430360"/>
              <a:gd name="connsiteY3" fmla="*/ 265944 h 2987338"/>
              <a:gd name="connsiteX4" fmla="*/ 3962635 w 5430360"/>
              <a:gd name="connsiteY4" fmla="*/ 585254 h 2987338"/>
              <a:gd name="connsiteX5" fmla="*/ 3962635 w 5430360"/>
              <a:gd name="connsiteY5" fmla="*/ 2132470 h 2987338"/>
              <a:gd name="connsiteX6" fmla="*/ 4267137 w 5430360"/>
              <a:gd name="connsiteY6" fmla="*/ 2025948 h 2987338"/>
              <a:gd name="connsiteX7" fmla="*/ 4267137 w 5430360"/>
              <a:gd name="connsiteY7" fmla="*/ 691496 h 2987338"/>
              <a:gd name="connsiteX8" fmla="*/ 4571969 w 5430360"/>
              <a:gd name="connsiteY8" fmla="*/ 798220 h 2987338"/>
              <a:gd name="connsiteX9" fmla="*/ 4571969 w 5430360"/>
              <a:gd name="connsiteY9" fmla="*/ 2242585 h 2987338"/>
              <a:gd name="connsiteX10" fmla="*/ 3657607 w 5430360"/>
              <a:gd name="connsiteY10" fmla="*/ 2561705 h 2987338"/>
              <a:gd name="connsiteX11" fmla="*/ 3657607 w 5430360"/>
              <a:gd name="connsiteY11" fmla="*/ 801529 h 2987338"/>
              <a:gd name="connsiteX12" fmla="*/ 3353264 w 5430360"/>
              <a:gd name="connsiteY12" fmla="*/ 695268 h 2987338"/>
              <a:gd name="connsiteX13" fmla="*/ 3353264 w 5430360"/>
              <a:gd name="connsiteY13" fmla="*/ 2668219 h 2987338"/>
              <a:gd name="connsiteX14" fmla="*/ 2438432 w 5430360"/>
              <a:gd name="connsiteY14" fmla="*/ 2987339 h 2987338"/>
              <a:gd name="connsiteX15" fmla="*/ 2438432 w 5430360"/>
              <a:gd name="connsiteY15" fmla="*/ 375882 h 2987338"/>
              <a:gd name="connsiteX16" fmla="*/ 2286102 w 5430360"/>
              <a:gd name="connsiteY16" fmla="*/ 322701 h 2987338"/>
              <a:gd name="connsiteX17" fmla="*/ 2133848 w 5430360"/>
              <a:gd name="connsiteY17" fmla="*/ 375882 h 2987338"/>
              <a:gd name="connsiteX18" fmla="*/ 2133848 w 5430360"/>
              <a:gd name="connsiteY18" fmla="*/ 2987339 h 2987338"/>
              <a:gd name="connsiteX19" fmla="*/ 1219441 w 5430360"/>
              <a:gd name="connsiteY19" fmla="*/ 2668219 h 2987338"/>
              <a:gd name="connsiteX20" fmla="*/ 1219441 w 5430360"/>
              <a:gd name="connsiteY20" fmla="*/ 695268 h 2987338"/>
              <a:gd name="connsiteX21" fmla="*/ 914489 w 5430360"/>
              <a:gd name="connsiteY21" fmla="*/ 801529 h 2987338"/>
              <a:gd name="connsiteX22" fmla="*/ 914489 w 5430360"/>
              <a:gd name="connsiteY22" fmla="*/ 2561711 h 2987338"/>
              <a:gd name="connsiteX23" fmla="*/ 0 w 5430360"/>
              <a:gd name="connsiteY23" fmla="*/ 2242585 h 2987338"/>
              <a:gd name="connsiteX24" fmla="*/ 0 w 5430360"/>
              <a:gd name="connsiteY24" fmla="*/ 798220 h 2987338"/>
              <a:gd name="connsiteX25" fmla="*/ 305054 w 5430360"/>
              <a:gd name="connsiteY25" fmla="*/ 691496 h 2987338"/>
              <a:gd name="connsiteX26" fmla="*/ 305054 w 5430360"/>
              <a:gd name="connsiteY26" fmla="*/ 2025942 h 2987338"/>
              <a:gd name="connsiteX27" fmla="*/ 609721 w 5430360"/>
              <a:gd name="connsiteY27" fmla="*/ 2132463 h 2987338"/>
              <a:gd name="connsiteX28" fmla="*/ 609721 w 5430360"/>
              <a:gd name="connsiteY28" fmla="*/ 585248 h 2987338"/>
              <a:gd name="connsiteX29" fmla="*/ 1524127 w 5430360"/>
              <a:gd name="connsiteY29" fmla="*/ 265938 h 2987338"/>
              <a:gd name="connsiteX30" fmla="*/ 1524127 w 5430360"/>
              <a:gd name="connsiteY30" fmla="*/ 2451773 h 2987338"/>
              <a:gd name="connsiteX31" fmla="*/ 1828895 w 5430360"/>
              <a:gd name="connsiteY31" fmla="*/ 2557825 h 2987338"/>
              <a:gd name="connsiteX32" fmla="*/ 1828895 w 5430360"/>
              <a:gd name="connsiteY32" fmla="*/ 159239 h 2987338"/>
              <a:gd name="connsiteX33" fmla="*/ 2286102 w 5430360"/>
              <a:gd name="connsiteY33" fmla="*/ 0 h 2987338"/>
              <a:gd name="connsiteX34" fmla="*/ 2743098 w 5430360"/>
              <a:gd name="connsiteY34" fmla="*/ 159239 h 2987338"/>
              <a:gd name="connsiteX35" fmla="*/ 5155769 w 5430360"/>
              <a:gd name="connsiteY35" fmla="*/ 2141487 h 2987338"/>
              <a:gd name="connsiteX36" fmla="*/ 4881271 w 5430360"/>
              <a:gd name="connsiteY36" fmla="*/ 1866691 h 2987338"/>
              <a:gd name="connsiteX37" fmla="*/ 4881271 w 5430360"/>
              <a:gd name="connsiteY37" fmla="*/ 1865332 h 2987338"/>
              <a:gd name="connsiteX38" fmla="*/ 5155769 w 5430360"/>
              <a:gd name="connsiteY38" fmla="*/ 1588789 h 2987338"/>
              <a:gd name="connsiteX39" fmla="*/ 5430361 w 5430360"/>
              <a:gd name="connsiteY39" fmla="*/ 1863560 h 2987338"/>
              <a:gd name="connsiteX40" fmla="*/ 5430361 w 5430360"/>
              <a:gd name="connsiteY40" fmla="*/ 1865325 h 2987338"/>
              <a:gd name="connsiteX41" fmla="*/ 5155769 w 5430360"/>
              <a:gd name="connsiteY41" fmla="*/ 2141487 h 2987338"/>
              <a:gd name="connsiteX42" fmla="*/ 5155769 w 5430360"/>
              <a:gd name="connsiteY42" fmla="*/ 2111312 h 2987338"/>
              <a:gd name="connsiteX43" fmla="*/ 5398726 w 5430360"/>
              <a:gd name="connsiteY43" fmla="*/ 1865332 h 2987338"/>
              <a:gd name="connsiteX44" fmla="*/ 5398726 w 5430360"/>
              <a:gd name="connsiteY44" fmla="*/ 1863567 h 2987338"/>
              <a:gd name="connsiteX45" fmla="*/ 5155769 w 5430360"/>
              <a:gd name="connsiteY45" fmla="*/ 1619060 h 2987338"/>
              <a:gd name="connsiteX46" fmla="*/ 4912913 w 5430360"/>
              <a:gd name="connsiteY46" fmla="*/ 1865332 h 2987338"/>
              <a:gd name="connsiteX47" fmla="*/ 4912913 w 5430360"/>
              <a:gd name="connsiteY47" fmla="*/ 1866691 h 2987338"/>
              <a:gd name="connsiteX48" fmla="*/ 5155769 w 5430360"/>
              <a:gd name="connsiteY48" fmla="*/ 2111312 h 2987338"/>
              <a:gd name="connsiteX49" fmla="*/ 5042161 w 5430360"/>
              <a:gd name="connsiteY49" fmla="*/ 1716748 h 2987338"/>
              <a:gd name="connsiteX50" fmla="*/ 5176298 w 5430360"/>
              <a:gd name="connsiteY50" fmla="*/ 1716748 h 2987338"/>
              <a:gd name="connsiteX51" fmla="*/ 5291538 w 5430360"/>
              <a:gd name="connsiteY51" fmla="*/ 1811681 h 2987338"/>
              <a:gd name="connsiteX52" fmla="*/ 5228362 w 5430360"/>
              <a:gd name="connsiteY52" fmla="*/ 1899907 h 2987338"/>
              <a:gd name="connsiteX53" fmla="*/ 5301012 w 5430360"/>
              <a:gd name="connsiteY53" fmla="*/ 2002390 h 2987338"/>
              <a:gd name="connsiteX54" fmla="*/ 5217408 w 5430360"/>
              <a:gd name="connsiteY54" fmla="*/ 2002390 h 2987338"/>
              <a:gd name="connsiteX55" fmla="*/ 5155762 w 5430360"/>
              <a:gd name="connsiteY55" fmla="*/ 1912519 h 2987338"/>
              <a:gd name="connsiteX56" fmla="*/ 5111515 w 5430360"/>
              <a:gd name="connsiteY56" fmla="*/ 1912519 h 2987338"/>
              <a:gd name="connsiteX57" fmla="*/ 5111515 w 5430360"/>
              <a:gd name="connsiteY57" fmla="*/ 2002390 h 2987338"/>
              <a:gd name="connsiteX58" fmla="*/ 5042161 w 5430360"/>
              <a:gd name="connsiteY58" fmla="*/ 2002390 h 2987338"/>
              <a:gd name="connsiteX59" fmla="*/ 5042161 w 5430360"/>
              <a:gd name="connsiteY59" fmla="*/ 1716748 h 2987338"/>
              <a:gd name="connsiteX60" fmla="*/ 5171605 w 5430360"/>
              <a:gd name="connsiteY60" fmla="*/ 1855750 h 2987338"/>
              <a:gd name="connsiteX61" fmla="*/ 5220653 w 5430360"/>
              <a:gd name="connsiteY61" fmla="*/ 1816189 h 2987338"/>
              <a:gd name="connsiteX62" fmla="*/ 5171605 w 5430360"/>
              <a:gd name="connsiteY62" fmla="*/ 1776819 h 2987338"/>
              <a:gd name="connsiteX63" fmla="*/ 5111522 w 5430360"/>
              <a:gd name="connsiteY63" fmla="*/ 1776819 h 2987338"/>
              <a:gd name="connsiteX64" fmla="*/ 5111522 w 5430360"/>
              <a:gd name="connsiteY64" fmla="*/ 1855756 h 2987338"/>
              <a:gd name="connsiteX65" fmla="*/ 5171605 w 5430360"/>
              <a:gd name="connsiteY65" fmla="*/ 1855756 h 298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30360" h="2987338">
                <a:moveTo>
                  <a:pt x="2743098" y="159239"/>
                </a:moveTo>
                <a:lnTo>
                  <a:pt x="2743098" y="2557831"/>
                </a:lnTo>
                <a:lnTo>
                  <a:pt x="3048063" y="2451780"/>
                </a:lnTo>
                <a:lnTo>
                  <a:pt x="3048063" y="265944"/>
                </a:lnTo>
                <a:lnTo>
                  <a:pt x="3962635" y="585254"/>
                </a:lnTo>
                <a:lnTo>
                  <a:pt x="3962635" y="2132470"/>
                </a:lnTo>
                <a:lnTo>
                  <a:pt x="4267137" y="2025948"/>
                </a:lnTo>
                <a:lnTo>
                  <a:pt x="4267137" y="691496"/>
                </a:lnTo>
                <a:lnTo>
                  <a:pt x="4571969" y="798220"/>
                </a:lnTo>
                <a:lnTo>
                  <a:pt x="4571969" y="2242585"/>
                </a:lnTo>
                <a:lnTo>
                  <a:pt x="3657607" y="2561705"/>
                </a:lnTo>
                <a:lnTo>
                  <a:pt x="3657607" y="801529"/>
                </a:lnTo>
                <a:lnTo>
                  <a:pt x="3353264" y="695268"/>
                </a:lnTo>
                <a:lnTo>
                  <a:pt x="3353264" y="2668219"/>
                </a:lnTo>
                <a:lnTo>
                  <a:pt x="2438432" y="2987339"/>
                </a:lnTo>
                <a:lnTo>
                  <a:pt x="2438432" y="375882"/>
                </a:lnTo>
                <a:lnTo>
                  <a:pt x="2286102" y="322701"/>
                </a:lnTo>
                <a:lnTo>
                  <a:pt x="2133848" y="375882"/>
                </a:lnTo>
                <a:lnTo>
                  <a:pt x="2133848" y="2987339"/>
                </a:lnTo>
                <a:lnTo>
                  <a:pt x="1219441" y="2668219"/>
                </a:lnTo>
                <a:lnTo>
                  <a:pt x="1219441" y="695268"/>
                </a:lnTo>
                <a:lnTo>
                  <a:pt x="914489" y="801529"/>
                </a:lnTo>
                <a:lnTo>
                  <a:pt x="914489" y="2561711"/>
                </a:lnTo>
                <a:lnTo>
                  <a:pt x="0" y="2242585"/>
                </a:lnTo>
                <a:lnTo>
                  <a:pt x="0" y="798220"/>
                </a:lnTo>
                <a:lnTo>
                  <a:pt x="305054" y="691496"/>
                </a:lnTo>
                <a:lnTo>
                  <a:pt x="305054" y="2025942"/>
                </a:lnTo>
                <a:lnTo>
                  <a:pt x="609721" y="2132463"/>
                </a:lnTo>
                <a:lnTo>
                  <a:pt x="609721" y="585248"/>
                </a:lnTo>
                <a:lnTo>
                  <a:pt x="1524127" y="265938"/>
                </a:lnTo>
                <a:lnTo>
                  <a:pt x="1524127" y="2451773"/>
                </a:lnTo>
                <a:lnTo>
                  <a:pt x="1828895" y="2557825"/>
                </a:lnTo>
                <a:lnTo>
                  <a:pt x="1828895" y="159239"/>
                </a:lnTo>
                <a:lnTo>
                  <a:pt x="2286102" y="0"/>
                </a:lnTo>
                <a:lnTo>
                  <a:pt x="2743098" y="159239"/>
                </a:lnTo>
                <a:close/>
                <a:moveTo>
                  <a:pt x="5155769" y="2141487"/>
                </a:moveTo>
                <a:cubicBezTo>
                  <a:pt x="5001044" y="2141487"/>
                  <a:pt x="4881271" y="2016544"/>
                  <a:pt x="4881271" y="1866691"/>
                </a:cubicBezTo>
                <a:lnTo>
                  <a:pt x="4881271" y="1865332"/>
                </a:lnTo>
                <a:cubicBezTo>
                  <a:pt x="4881271" y="1715288"/>
                  <a:pt x="5002702" y="1588789"/>
                  <a:pt x="5155769" y="1588789"/>
                </a:cubicBezTo>
                <a:cubicBezTo>
                  <a:pt x="5310334" y="1588789"/>
                  <a:pt x="5430361" y="1713630"/>
                  <a:pt x="5430361" y="1863560"/>
                </a:cubicBezTo>
                <a:lnTo>
                  <a:pt x="5430361" y="1865325"/>
                </a:lnTo>
                <a:cubicBezTo>
                  <a:pt x="5430361" y="2014893"/>
                  <a:pt x="5308937" y="2141487"/>
                  <a:pt x="5155769" y="2141487"/>
                </a:cubicBezTo>
                <a:moveTo>
                  <a:pt x="5155769" y="2111312"/>
                </a:moveTo>
                <a:cubicBezTo>
                  <a:pt x="5293036" y="2111312"/>
                  <a:pt x="5398726" y="1999164"/>
                  <a:pt x="5398726" y="1865332"/>
                </a:cubicBezTo>
                <a:lnTo>
                  <a:pt x="5398726" y="1863567"/>
                </a:lnTo>
                <a:cubicBezTo>
                  <a:pt x="5398726" y="1729365"/>
                  <a:pt x="5294573" y="1619060"/>
                  <a:pt x="5155769" y="1619060"/>
                </a:cubicBezTo>
                <a:cubicBezTo>
                  <a:pt x="5018437" y="1619060"/>
                  <a:pt x="4912913" y="1731112"/>
                  <a:pt x="4912913" y="1865332"/>
                </a:cubicBezTo>
                <a:lnTo>
                  <a:pt x="4912913" y="1866691"/>
                </a:lnTo>
                <a:cubicBezTo>
                  <a:pt x="4912913" y="2001012"/>
                  <a:pt x="5017040" y="2111312"/>
                  <a:pt x="5155769" y="2111312"/>
                </a:cubicBezTo>
                <a:moveTo>
                  <a:pt x="5042161" y="1716748"/>
                </a:moveTo>
                <a:lnTo>
                  <a:pt x="5176298" y="1716748"/>
                </a:lnTo>
                <a:cubicBezTo>
                  <a:pt x="5242433" y="1716748"/>
                  <a:pt x="5291538" y="1747031"/>
                  <a:pt x="5291538" y="1811681"/>
                </a:cubicBezTo>
                <a:cubicBezTo>
                  <a:pt x="5291538" y="1857407"/>
                  <a:pt x="5266347" y="1887220"/>
                  <a:pt x="5228362" y="1899907"/>
                </a:cubicBezTo>
                <a:lnTo>
                  <a:pt x="5301012" y="2002390"/>
                </a:lnTo>
                <a:lnTo>
                  <a:pt x="5217408" y="2002390"/>
                </a:lnTo>
                <a:lnTo>
                  <a:pt x="5155762" y="1912519"/>
                </a:lnTo>
                <a:lnTo>
                  <a:pt x="5111515" y="1912519"/>
                </a:lnTo>
                <a:lnTo>
                  <a:pt x="5111515" y="2002390"/>
                </a:lnTo>
                <a:lnTo>
                  <a:pt x="5042161" y="2002390"/>
                </a:lnTo>
                <a:lnTo>
                  <a:pt x="5042161" y="1716748"/>
                </a:lnTo>
                <a:close/>
                <a:moveTo>
                  <a:pt x="5171605" y="1855750"/>
                </a:moveTo>
                <a:cubicBezTo>
                  <a:pt x="5203241" y="1855750"/>
                  <a:pt x="5220653" y="1839932"/>
                  <a:pt x="5220653" y="1816189"/>
                </a:cubicBezTo>
                <a:cubicBezTo>
                  <a:pt x="5220653" y="1791176"/>
                  <a:pt x="5201419" y="1776819"/>
                  <a:pt x="5171605" y="1776819"/>
                </a:cubicBezTo>
                <a:lnTo>
                  <a:pt x="5111522" y="1776819"/>
                </a:lnTo>
                <a:lnTo>
                  <a:pt x="5111522" y="1855756"/>
                </a:lnTo>
                <a:lnTo>
                  <a:pt x="5171605" y="1855756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51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6">
            <a:extLst>
              <a:ext uri="{FF2B5EF4-FFF2-40B4-BE49-F238E27FC236}">
                <a16:creationId xmlns:a16="http://schemas.microsoft.com/office/drawing/2014/main" id="{4332D165-7AB4-76AC-313D-67F5E1A94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invGray">
          <a:xfrm>
            <a:off x="-977" y="3932652"/>
            <a:ext cx="12191453" cy="2925348"/>
          </a:xfrm>
          <a:custGeom>
            <a:avLst/>
            <a:gdLst>
              <a:gd name="connsiteX0" fmla="*/ 4837 w 12191453"/>
              <a:gd name="connsiteY0" fmla="*/ 2819661 h 2925348"/>
              <a:gd name="connsiteX1" fmla="*/ 3263046 w 12191453"/>
              <a:gd name="connsiteY1" fmla="*/ 1631796 h 2925348"/>
              <a:gd name="connsiteX2" fmla="*/ 3263046 w 12191453"/>
              <a:gd name="connsiteY2" fmla="*/ 1631796 h 2925348"/>
              <a:gd name="connsiteX3" fmla="*/ 8865393 w 12191453"/>
              <a:gd name="connsiteY3" fmla="*/ 1223720 h 2925348"/>
              <a:gd name="connsiteX4" fmla="*/ 8865393 w 12191453"/>
              <a:gd name="connsiteY4" fmla="*/ 1223720 h 2925348"/>
              <a:gd name="connsiteX5" fmla="*/ 8864631 w 12191453"/>
              <a:gd name="connsiteY5" fmla="*/ 408076 h 2925348"/>
              <a:gd name="connsiteX6" fmla="*/ 7744009 w 12191453"/>
              <a:gd name="connsiteY6" fmla="*/ 0 h 2925348"/>
              <a:gd name="connsiteX7" fmla="*/ 6622626 w 12191453"/>
              <a:gd name="connsiteY7" fmla="*/ 408076 h 2925348"/>
              <a:gd name="connsiteX8" fmla="*/ 6624785 w 12191453"/>
              <a:gd name="connsiteY8" fmla="*/ 1224355 h 2925348"/>
              <a:gd name="connsiteX9" fmla="*/ 7743997 w 12191453"/>
              <a:gd name="connsiteY9" fmla="*/ 1631796 h 2925348"/>
              <a:gd name="connsiteX10" fmla="*/ 4382906 w 12191453"/>
              <a:gd name="connsiteY10" fmla="*/ 408711 h 2925348"/>
              <a:gd name="connsiteX11" fmla="*/ 4382906 w 12191453"/>
              <a:gd name="connsiteY11" fmla="*/ 408711 h 2925348"/>
              <a:gd name="connsiteX12" fmla="*/ 4384303 w 12191453"/>
              <a:gd name="connsiteY12" fmla="*/ 1225244 h 2925348"/>
              <a:gd name="connsiteX13" fmla="*/ 5503147 w 12191453"/>
              <a:gd name="connsiteY13" fmla="*/ 1631809 h 2925348"/>
              <a:gd name="connsiteX14" fmla="*/ 6624150 w 12191453"/>
              <a:gd name="connsiteY14" fmla="*/ 1224621 h 2925348"/>
              <a:gd name="connsiteX15" fmla="*/ 6623388 w 12191453"/>
              <a:gd name="connsiteY15" fmla="*/ 408723 h 2925348"/>
              <a:gd name="connsiteX16" fmla="*/ 5503147 w 12191453"/>
              <a:gd name="connsiteY16" fmla="*/ 1536 h 2925348"/>
              <a:gd name="connsiteX17" fmla="*/ 4382906 w 12191453"/>
              <a:gd name="connsiteY17" fmla="*/ 408711 h 2925348"/>
              <a:gd name="connsiteX18" fmla="*/ 12191453 w 12191453"/>
              <a:gd name="connsiteY18" fmla="*/ 1622629 h 2925348"/>
              <a:gd name="connsiteX19" fmla="*/ 11100161 w 12191453"/>
              <a:gd name="connsiteY19" fmla="*/ 1226514 h 2925348"/>
              <a:gd name="connsiteX20" fmla="*/ 9979159 w 12191453"/>
              <a:gd name="connsiteY20" fmla="*/ 1633688 h 2925348"/>
              <a:gd name="connsiteX21" fmla="*/ 9979159 w 12191453"/>
              <a:gd name="connsiteY21" fmla="*/ 1633688 h 2925348"/>
              <a:gd name="connsiteX22" fmla="*/ 9981317 w 12191453"/>
              <a:gd name="connsiteY22" fmla="*/ 2450259 h 2925348"/>
              <a:gd name="connsiteX23" fmla="*/ 11100161 w 12191453"/>
              <a:gd name="connsiteY23" fmla="*/ 2856773 h 2925348"/>
              <a:gd name="connsiteX24" fmla="*/ 12191453 w 12191453"/>
              <a:gd name="connsiteY24" fmla="*/ 2460632 h 2925348"/>
              <a:gd name="connsiteX25" fmla="*/ 7742486 w 12191453"/>
              <a:gd name="connsiteY25" fmla="*/ 0 h 2925348"/>
              <a:gd name="connsiteX26" fmla="*/ 7742486 w 12191453"/>
              <a:gd name="connsiteY26" fmla="*/ 0 h 2925348"/>
              <a:gd name="connsiteX27" fmla="*/ 7742486 w 12191453"/>
              <a:gd name="connsiteY27" fmla="*/ 1630272 h 2925348"/>
              <a:gd name="connsiteX28" fmla="*/ 4382906 w 12191453"/>
              <a:gd name="connsiteY28" fmla="*/ 408330 h 2925348"/>
              <a:gd name="connsiteX29" fmla="*/ 4382906 w 12191453"/>
              <a:gd name="connsiteY29" fmla="*/ 408330 h 2925348"/>
              <a:gd name="connsiteX30" fmla="*/ 6624150 w 12191453"/>
              <a:gd name="connsiteY30" fmla="*/ 1224990 h 2925348"/>
              <a:gd name="connsiteX31" fmla="*/ 6624150 w 12191453"/>
              <a:gd name="connsiteY31" fmla="*/ 408330 h 2925348"/>
              <a:gd name="connsiteX32" fmla="*/ 6624150 w 12191453"/>
              <a:gd name="connsiteY32" fmla="*/ 408330 h 2925348"/>
              <a:gd name="connsiteX33" fmla="*/ 4384430 w 12191453"/>
              <a:gd name="connsiteY33" fmla="*/ 1224990 h 2925348"/>
              <a:gd name="connsiteX34" fmla="*/ 7742486 w 12191453"/>
              <a:gd name="connsiteY34" fmla="*/ 2925349 h 2925348"/>
              <a:gd name="connsiteX35" fmla="*/ 7741724 w 12191453"/>
              <a:gd name="connsiteY35" fmla="*/ 1630272 h 2925348"/>
              <a:gd name="connsiteX36" fmla="*/ 5501242 w 12191453"/>
              <a:gd name="connsiteY36" fmla="*/ 1630272 h 2925348"/>
              <a:gd name="connsiteX37" fmla="*/ 5501242 w 12191453"/>
              <a:gd name="connsiteY37" fmla="*/ 1630272 h 2925348"/>
              <a:gd name="connsiteX38" fmla="*/ 5502639 w 12191453"/>
              <a:gd name="connsiteY38" fmla="*/ 2925349 h 2925348"/>
              <a:gd name="connsiteX39" fmla="*/ 5502766 w 12191453"/>
              <a:gd name="connsiteY39" fmla="*/ 1524 h 2925348"/>
              <a:gd name="connsiteX40" fmla="*/ 5502766 w 12191453"/>
              <a:gd name="connsiteY40" fmla="*/ 1524 h 2925348"/>
              <a:gd name="connsiteX41" fmla="*/ 5501242 w 12191453"/>
              <a:gd name="connsiteY41" fmla="*/ 1630272 h 2925348"/>
              <a:gd name="connsiteX42" fmla="*/ 11103589 w 12191453"/>
              <a:gd name="connsiteY42" fmla="*/ 1224990 h 2925348"/>
              <a:gd name="connsiteX43" fmla="*/ 11102066 w 12191453"/>
              <a:gd name="connsiteY43" fmla="*/ 409854 h 2925348"/>
              <a:gd name="connsiteX44" fmla="*/ 11102066 w 12191453"/>
              <a:gd name="connsiteY44" fmla="*/ 409854 h 2925348"/>
              <a:gd name="connsiteX45" fmla="*/ 12191453 w 12191453"/>
              <a:gd name="connsiteY45" fmla="*/ 12760 h 2925348"/>
              <a:gd name="connsiteX46" fmla="*/ 11102066 w 12191453"/>
              <a:gd name="connsiteY46" fmla="*/ 409841 h 2925348"/>
              <a:gd name="connsiteX47" fmla="*/ 11102066 w 12191453"/>
              <a:gd name="connsiteY47" fmla="*/ 409854 h 2925348"/>
              <a:gd name="connsiteX48" fmla="*/ 11102066 w 12191453"/>
              <a:gd name="connsiteY48" fmla="*/ 409854 h 2925348"/>
              <a:gd name="connsiteX49" fmla="*/ 12191453 w 12191453"/>
              <a:gd name="connsiteY49" fmla="*/ 805804 h 2925348"/>
              <a:gd name="connsiteX50" fmla="*/ 12191453 w 12191453"/>
              <a:gd name="connsiteY50" fmla="*/ 829065 h 2925348"/>
              <a:gd name="connsiteX51" fmla="*/ 12191453 w 12191453"/>
              <a:gd name="connsiteY51" fmla="*/ 829065 h 2925348"/>
              <a:gd name="connsiteX52" fmla="*/ 11103589 w 12191453"/>
              <a:gd name="connsiteY52" fmla="*/ 1224990 h 2925348"/>
              <a:gd name="connsiteX53" fmla="*/ 10547634 w 12191453"/>
              <a:gd name="connsiteY53" fmla="*/ 2925057 h 2925348"/>
              <a:gd name="connsiteX54" fmla="*/ 9987158 w 12191453"/>
              <a:gd name="connsiteY54" fmla="*/ 2721184 h 2925348"/>
              <a:gd name="connsiteX55" fmla="*/ 9428751 w 12191453"/>
              <a:gd name="connsiteY55" fmla="*/ 2925057 h 2925348"/>
              <a:gd name="connsiteX56" fmla="*/ 9428751 w 12191453"/>
              <a:gd name="connsiteY56" fmla="*/ 2925057 h 2925348"/>
              <a:gd name="connsiteX57" fmla="*/ 8863742 w 12191453"/>
              <a:gd name="connsiteY57" fmla="*/ 2925349 h 2925348"/>
              <a:gd name="connsiteX58" fmla="*/ 8862346 w 12191453"/>
              <a:gd name="connsiteY58" fmla="*/ 2859833 h 2925348"/>
              <a:gd name="connsiteX59" fmla="*/ 8862346 w 12191453"/>
              <a:gd name="connsiteY59" fmla="*/ 2859833 h 2925348"/>
              <a:gd name="connsiteX60" fmla="*/ 9983729 w 12191453"/>
              <a:gd name="connsiteY60" fmla="*/ 2443885 h 2925348"/>
              <a:gd name="connsiteX61" fmla="*/ 9983729 w 12191453"/>
              <a:gd name="connsiteY61" fmla="*/ 2443885 h 2925348"/>
              <a:gd name="connsiteX62" fmla="*/ 11100542 w 12191453"/>
              <a:gd name="connsiteY62" fmla="*/ 2858309 h 2925348"/>
              <a:gd name="connsiteX63" fmla="*/ 11100542 w 12191453"/>
              <a:gd name="connsiteY63" fmla="*/ 2858309 h 2925348"/>
              <a:gd name="connsiteX64" fmla="*/ 11283859 w 12191453"/>
              <a:gd name="connsiteY64" fmla="*/ 2925057 h 2925348"/>
              <a:gd name="connsiteX65" fmla="*/ 1021802 w 12191453"/>
              <a:gd name="connsiteY65" fmla="*/ 1631161 h 2925348"/>
              <a:gd name="connsiteX66" fmla="*/ 1021802 w 12191453"/>
              <a:gd name="connsiteY66" fmla="*/ 1631161 h 2925348"/>
              <a:gd name="connsiteX67" fmla="*/ 1023199 w 12191453"/>
              <a:gd name="connsiteY67" fmla="*/ 2447402 h 2925348"/>
              <a:gd name="connsiteX68" fmla="*/ 2142043 w 12191453"/>
              <a:gd name="connsiteY68" fmla="*/ 2853738 h 2925348"/>
              <a:gd name="connsiteX69" fmla="*/ 3263046 w 12191453"/>
              <a:gd name="connsiteY69" fmla="*/ 2446678 h 2925348"/>
              <a:gd name="connsiteX70" fmla="*/ 3262284 w 12191453"/>
              <a:gd name="connsiteY70" fmla="*/ 1631161 h 2925348"/>
              <a:gd name="connsiteX71" fmla="*/ 2142043 w 12191453"/>
              <a:gd name="connsiteY71" fmla="*/ 1223466 h 2925348"/>
              <a:gd name="connsiteX72" fmla="*/ 1021802 w 12191453"/>
              <a:gd name="connsiteY72" fmla="*/ 1631161 h 2925348"/>
              <a:gd name="connsiteX73" fmla="*/ 4385953 w 12191453"/>
              <a:gd name="connsiteY73" fmla="*/ 411377 h 2925348"/>
              <a:gd name="connsiteX74" fmla="*/ 4385953 w 12191453"/>
              <a:gd name="connsiteY74" fmla="*/ 411377 h 2925348"/>
              <a:gd name="connsiteX75" fmla="*/ 3265713 w 12191453"/>
              <a:gd name="connsiteY75" fmla="*/ 3047 h 2925348"/>
              <a:gd name="connsiteX76" fmla="*/ 2144710 w 12191453"/>
              <a:gd name="connsiteY76" fmla="*/ 411377 h 2925348"/>
              <a:gd name="connsiteX77" fmla="*/ 3266093 w 12191453"/>
              <a:gd name="connsiteY77" fmla="*/ 1634843 h 2925348"/>
              <a:gd name="connsiteX78" fmla="*/ 3266093 w 12191453"/>
              <a:gd name="connsiteY78" fmla="*/ 1634843 h 2925348"/>
              <a:gd name="connsiteX79" fmla="*/ 4387477 w 12191453"/>
              <a:gd name="connsiteY79" fmla="*/ 1226514 h 2925348"/>
              <a:gd name="connsiteX80" fmla="*/ 4387477 w 12191453"/>
              <a:gd name="connsiteY80" fmla="*/ 1226514 h 2925348"/>
              <a:gd name="connsiteX81" fmla="*/ 2144710 w 12191453"/>
              <a:gd name="connsiteY81" fmla="*/ 411377 h 2925348"/>
              <a:gd name="connsiteX82" fmla="*/ 2144710 w 12191453"/>
              <a:gd name="connsiteY82" fmla="*/ 411377 h 2925348"/>
              <a:gd name="connsiteX83" fmla="*/ 4385953 w 12191453"/>
              <a:gd name="connsiteY83" fmla="*/ 1226514 h 2925348"/>
              <a:gd name="connsiteX84" fmla="*/ 4385953 w 12191453"/>
              <a:gd name="connsiteY84" fmla="*/ 1226514 h 2925348"/>
              <a:gd name="connsiteX85" fmla="*/ 4384684 w 12191453"/>
              <a:gd name="connsiteY85" fmla="*/ 2925349 h 2925348"/>
              <a:gd name="connsiteX86" fmla="*/ 2146233 w 12191453"/>
              <a:gd name="connsiteY86" fmla="*/ 1226514 h 2925348"/>
              <a:gd name="connsiteX87" fmla="*/ 2146233 w 12191453"/>
              <a:gd name="connsiteY87" fmla="*/ 1226514 h 2925348"/>
              <a:gd name="connsiteX88" fmla="*/ 4385953 w 12191453"/>
              <a:gd name="connsiteY88" fmla="*/ 411377 h 2925348"/>
              <a:gd name="connsiteX89" fmla="*/ 3263046 w 12191453"/>
              <a:gd name="connsiteY89" fmla="*/ 2449942 h 2925348"/>
              <a:gd name="connsiteX90" fmla="*/ 3263046 w 12191453"/>
              <a:gd name="connsiteY90" fmla="*/ 2449942 h 2925348"/>
              <a:gd name="connsiteX91" fmla="*/ 4381128 w 12191453"/>
              <a:gd name="connsiteY91" fmla="*/ 2856786 h 2925348"/>
              <a:gd name="connsiteX92" fmla="*/ 5501242 w 12191453"/>
              <a:gd name="connsiteY92" fmla="*/ 2449243 h 2925348"/>
              <a:gd name="connsiteX93" fmla="*/ 5500481 w 12191453"/>
              <a:gd name="connsiteY93" fmla="*/ 1634843 h 2925348"/>
              <a:gd name="connsiteX94" fmla="*/ 2141662 w 12191453"/>
              <a:gd name="connsiteY94" fmla="*/ 1223720 h 2925348"/>
              <a:gd name="connsiteX95" fmla="*/ 2140901 w 12191453"/>
              <a:gd name="connsiteY95" fmla="*/ 408317 h 2925348"/>
              <a:gd name="connsiteX96" fmla="*/ 4888 w 12191453"/>
              <a:gd name="connsiteY96" fmla="*/ 446852 h 2925348"/>
              <a:gd name="connsiteX97" fmla="*/ 4888 w 12191453"/>
              <a:gd name="connsiteY97" fmla="*/ 446852 h 2925348"/>
              <a:gd name="connsiteX98" fmla="*/ 2141662 w 12191453"/>
              <a:gd name="connsiteY98" fmla="*/ 1223466 h 2925348"/>
              <a:gd name="connsiteX99" fmla="*/ 2140139 w 12191453"/>
              <a:gd name="connsiteY99" fmla="*/ 408330 h 2925348"/>
              <a:gd name="connsiteX100" fmla="*/ 2140139 w 12191453"/>
              <a:gd name="connsiteY100" fmla="*/ 408330 h 2925348"/>
              <a:gd name="connsiteX101" fmla="*/ 0 w 12191453"/>
              <a:gd name="connsiteY101" fmla="*/ 1187217 h 2925348"/>
              <a:gd name="connsiteX102" fmla="*/ 2140901 w 12191453"/>
              <a:gd name="connsiteY102" fmla="*/ 2857726 h 2925348"/>
              <a:gd name="connsiteX103" fmla="*/ 2141662 w 12191453"/>
              <a:gd name="connsiteY103" fmla="*/ 2925349 h 2925348"/>
              <a:gd name="connsiteX104" fmla="*/ 1021802 w 12191453"/>
              <a:gd name="connsiteY104" fmla="*/ 2449980 h 2925348"/>
              <a:gd name="connsiteX105" fmla="*/ 1021802 w 12191453"/>
              <a:gd name="connsiteY105" fmla="*/ 2449980 h 2925348"/>
              <a:gd name="connsiteX106" fmla="*/ 1020279 w 12191453"/>
              <a:gd name="connsiteY106" fmla="*/ 2925349 h 2925348"/>
              <a:gd name="connsiteX107" fmla="*/ 9981444 w 12191453"/>
              <a:gd name="connsiteY107" fmla="*/ 1633700 h 2925348"/>
              <a:gd name="connsiteX108" fmla="*/ 9981444 w 12191453"/>
              <a:gd name="connsiteY108" fmla="*/ 1633700 h 2925348"/>
              <a:gd name="connsiteX109" fmla="*/ 8860822 w 12191453"/>
              <a:gd name="connsiteY109" fmla="*/ 1226514 h 2925348"/>
              <a:gd name="connsiteX110" fmla="*/ 7739439 w 12191453"/>
              <a:gd name="connsiteY110" fmla="*/ 1633700 h 2925348"/>
              <a:gd name="connsiteX111" fmla="*/ 7741598 w 12191453"/>
              <a:gd name="connsiteY111" fmla="*/ 2450272 h 2925348"/>
              <a:gd name="connsiteX112" fmla="*/ 8860822 w 12191453"/>
              <a:gd name="connsiteY112" fmla="*/ 2856786 h 2925348"/>
              <a:gd name="connsiteX113" fmla="*/ 9982206 w 12191453"/>
              <a:gd name="connsiteY113" fmla="*/ 2449573 h 2925348"/>
              <a:gd name="connsiteX114" fmla="*/ 9982206 w 12191453"/>
              <a:gd name="connsiteY114" fmla="*/ 2451503 h 2925348"/>
              <a:gd name="connsiteX115" fmla="*/ 7739439 w 12191453"/>
              <a:gd name="connsiteY115" fmla="*/ 1634843 h 2925348"/>
              <a:gd name="connsiteX116" fmla="*/ 7739439 w 12191453"/>
              <a:gd name="connsiteY116" fmla="*/ 1634843 h 2925348"/>
              <a:gd name="connsiteX117" fmla="*/ 3263046 w 12191453"/>
              <a:gd name="connsiteY117" fmla="*/ 1634843 h 2925348"/>
              <a:gd name="connsiteX118" fmla="*/ 5502512 w 12191453"/>
              <a:gd name="connsiteY118" fmla="*/ 2450805 h 2925348"/>
              <a:gd name="connsiteX119" fmla="*/ 6617420 w 12191453"/>
              <a:gd name="connsiteY119" fmla="*/ 2034400 h 2925348"/>
              <a:gd name="connsiteX120" fmla="*/ 7742740 w 12191453"/>
              <a:gd name="connsiteY120" fmla="*/ 2451503 h 2925348"/>
              <a:gd name="connsiteX121" fmla="*/ 9982206 w 12191453"/>
              <a:gd name="connsiteY121" fmla="*/ 1634843 h 2925348"/>
              <a:gd name="connsiteX122" fmla="*/ 9982206 w 12191453"/>
              <a:gd name="connsiteY122" fmla="*/ 1634843 h 2925348"/>
              <a:gd name="connsiteX123" fmla="*/ 8862346 w 12191453"/>
              <a:gd name="connsiteY123" fmla="*/ 1226514 h 2925348"/>
              <a:gd name="connsiteX124" fmla="*/ 8862346 w 12191453"/>
              <a:gd name="connsiteY124" fmla="*/ 1226514 h 2925348"/>
              <a:gd name="connsiteX125" fmla="*/ 8860822 w 12191453"/>
              <a:gd name="connsiteY125" fmla="*/ 2855262 h 2925348"/>
              <a:gd name="connsiteX126" fmla="*/ 12191453 w 12191453"/>
              <a:gd name="connsiteY126" fmla="*/ 1649762 h 2925348"/>
              <a:gd name="connsiteX127" fmla="*/ 12191453 w 12191453"/>
              <a:gd name="connsiteY127" fmla="*/ 1649762 h 2925348"/>
              <a:gd name="connsiteX128" fmla="*/ 9981317 w 12191453"/>
              <a:gd name="connsiteY128" fmla="*/ 2450272 h 2925348"/>
              <a:gd name="connsiteX129" fmla="*/ 11100542 w 12191453"/>
              <a:gd name="connsiteY129" fmla="*/ 1232608 h 2925348"/>
              <a:gd name="connsiteX130" fmla="*/ 11100542 w 12191453"/>
              <a:gd name="connsiteY130" fmla="*/ 1232608 h 2925348"/>
              <a:gd name="connsiteX131" fmla="*/ 11099019 w 12191453"/>
              <a:gd name="connsiteY131" fmla="*/ 2925349 h 2925348"/>
              <a:gd name="connsiteX132" fmla="*/ 2501 w 12191453"/>
              <a:gd name="connsiteY132" fmla="*/ 1261442 h 2925348"/>
              <a:gd name="connsiteX133" fmla="*/ 1019581 w 12191453"/>
              <a:gd name="connsiteY133" fmla="*/ 1631796 h 292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2191453" h="2925348">
                <a:moveTo>
                  <a:pt x="4837" y="2819661"/>
                </a:moveTo>
                <a:lnTo>
                  <a:pt x="3263046" y="1631796"/>
                </a:lnTo>
                <a:lnTo>
                  <a:pt x="3263046" y="1631796"/>
                </a:lnTo>
                <a:moveTo>
                  <a:pt x="8865393" y="1223720"/>
                </a:moveTo>
                <a:lnTo>
                  <a:pt x="8865393" y="1223720"/>
                </a:lnTo>
                <a:lnTo>
                  <a:pt x="8864631" y="408076"/>
                </a:lnTo>
                <a:lnTo>
                  <a:pt x="7744009" y="0"/>
                </a:lnTo>
                <a:lnTo>
                  <a:pt x="6622626" y="408076"/>
                </a:lnTo>
                <a:lnTo>
                  <a:pt x="6624785" y="1224355"/>
                </a:lnTo>
                <a:lnTo>
                  <a:pt x="7743997" y="1631796"/>
                </a:lnTo>
                <a:moveTo>
                  <a:pt x="4382906" y="408711"/>
                </a:moveTo>
                <a:lnTo>
                  <a:pt x="4382906" y="408711"/>
                </a:lnTo>
                <a:lnTo>
                  <a:pt x="4384303" y="1225244"/>
                </a:lnTo>
                <a:lnTo>
                  <a:pt x="5503147" y="1631809"/>
                </a:lnTo>
                <a:lnTo>
                  <a:pt x="6624150" y="1224621"/>
                </a:lnTo>
                <a:lnTo>
                  <a:pt x="6623388" y="408723"/>
                </a:lnTo>
                <a:lnTo>
                  <a:pt x="5503147" y="1536"/>
                </a:lnTo>
                <a:lnTo>
                  <a:pt x="4382906" y="408711"/>
                </a:lnTo>
                <a:close/>
                <a:moveTo>
                  <a:pt x="12191453" y="1622629"/>
                </a:moveTo>
                <a:lnTo>
                  <a:pt x="11100161" y="1226514"/>
                </a:lnTo>
                <a:lnTo>
                  <a:pt x="9979159" y="1633688"/>
                </a:lnTo>
                <a:lnTo>
                  <a:pt x="9979159" y="1633688"/>
                </a:lnTo>
                <a:lnTo>
                  <a:pt x="9981317" y="2450259"/>
                </a:lnTo>
                <a:lnTo>
                  <a:pt x="11100161" y="2856773"/>
                </a:lnTo>
                <a:lnTo>
                  <a:pt x="12191453" y="2460632"/>
                </a:lnTo>
                <a:moveTo>
                  <a:pt x="7742486" y="0"/>
                </a:moveTo>
                <a:lnTo>
                  <a:pt x="7742486" y="0"/>
                </a:lnTo>
                <a:lnTo>
                  <a:pt x="7742486" y="1630272"/>
                </a:lnTo>
                <a:moveTo>
                  <a:pt x="4382906" y="408330"/>
                </a:moveTo>
                <a:lnTo>
                  <a:pt x="4382906" y="408330"/>
                </a:lnTo>
                <a:lnTo>
                  <a:pt x="6624150" y="1224990"/>
                </a:lnTo>
                <a:moveTo>
                  <a:pt x="6624150" y="408330"/>
                </a:moveTo>
                <a:lnTo>
                  <a:pt x="6624150" y="408330"/>
                </a:lnTo>
                <a:lnTo>
                  <a:pt x="4384430" y="1224990"/>
                </a:lnTo>
                <a:moveTo>
                  <a:pt x="7742486" y="2925349"/>
                </a:moveTo>
                <a:lnTo>
                  <a:pt x="7741724" y="1630272"/>
                </a:lnTo>
                <a:moveTo>
                  <a:pt x="5501242" y="1630272"/>
                </a:moveTo>
                <a:lnTo>
                  <a:pt x="5501242" y="1630272"/>
                </a:lnTo>
                <a:lnTo>
                  <a:pt x="5502639" y="2925349"/>
                </a:lnTo>
                <a:moveTo>
                  <a:pt x="5502766" y="1524"/>
                </a:moveTo>
                <a:lnTo>
                  <a:pt x="5502766" y="1524"/>
                </a:lnTo>
                <a:lnTo>
                  <a:pt x="5501242" y="1630272"/>
                </a:lnTo>
                <a:moveTo>
                  <a:pt x="11103589" y="1224990"/>
                </a:moveTo>
                <a:lnTo>
                  <a:pt x="11102066" y="409854"/>
                </a:lnTo>
                <a:lnTo>
                  <a:pt x="11102066" y="409854"/>
                </a:lnTo>
                <a:moveTo>
                  <a:pt x="12191453" y="12760"/>
                </a:moveTo>
                <a:lnTo>
                  <a:pt x="11102066" y="409841"/>
                </a:lnTo>
                <a:moveTo>
                  <a:pt x="11102066" y="409854"/>
                </a:moveTo>
                <a:lnTo>
                  <a:pt x="11102066" y="409854"/>
                </a:lnTo>
                <a:lnTo>
                  <a:pt x="12191453" y="805804"/>
                </a:lnTo>
                <a:moveTo>
                  <a:pt x="12191453" y="829065"/>
                </a:moveTo>
                <a:lnTo>
                  <a:pt x="12191453" y="829065"/>
                </a:lnTo>
                <a:lnTo>
                  <a:pt x="11103589" y="1224990"/>
                </a:lnTo>
                <a:moveTo>
                  <a:pt x="10547634" y="2925057"/>
                </a:moveTo>
                <a:lnTo>
                  <a:pt x="9987158" y="2721184"/>
                </a:lnTo>
                <a:lnTo>
                  <a:pt x="9428751" y="2925057"/>
                </a:lnTo>
                <a:lnTo>
                  <a:pt x="9428751" y="2925057"/>
                </a:lnTo>
                <a:moveTo>
                  <a:pt x="8863742" y="2925349"/>
                </a:moveTo>
                <a:lnTo>
                  <a:pt x="8862346" y="2859833"/>
                </a:lnTo>
                <a:lnTo>
                  <a:pt x="8862346" y="2859833"/>
                </a:lnTo>
                <a:moveTo>
                  <a:pt x="9983729" y="2443885"/>
                </a:moveTo>
                <a:lnTo>
                  <a:pt x="9983729" y="2443885"/>
                </a:lnTo>
                <a:moveTo>
                  <a:pt x="11100542" y="2858309"/>
                </a:moveTo>
                <a:lnTo>
                  <a:pt x="11100542" y="2858309"/>
                </a:lnTo>
                <a:lnTo>
                  <a:pt x="11283859" y="2925057"/>
                </a:lnTo>
                <a:moveTo>
                  <a:pt x="1021802" y="1631161"/>
                </a:moveTo>
                <a:lnTo>
                  <a:pt x="1021802" y="1631161"/>
                </a:lnTo>
                <a:lnTo>
                  <a:pt x="1023199" y="2447402"/>
                </a:lnTo>
                <a:lnTo>
                  <a:pt x="2142043" y="2853738"/>
                </a:lnTo>
                <a:lnTo>
                  <a:pt x="3263046" y="2446678"/>
                </a:lnTo>
                <a:lnTo>
                  <a:pt x="3262284" y="1631161"/>
                </a:lnTo>
                <a:lnTo>
                  <a:pt x="2142043" y="1223466"/>
                </a:lnTo>
                <a:lnTo>
                  <a:pt x="1021802" y="1631161"/>
                </a:lnTo>
                <a:close/>
                <a:moveTo>
                  <a:pt x="4385953" y="411377"/>
                </a:moveTo>
                <a:lnTo>
                  <a:pt x="4385953" y="411377"/>
                </a:lnTo>
                <a:lnTo>
                  <a:pt x="3265713" y="3047"/>
                </a:lnTo>
                <a:lnTo>
                  <a:pt x="2144710" y="411377"/>
                </a:lnTo>
                <a:moveTo>
                  <a:pt x="3266093" y="1634843"/>
                </a:moveTo>
                <a:lnTo>
                  <a:pt x="3266093" y="1634843"/>
                </a:lnTo>
                <a:lnTo>
                  <a:pt x="4387477" y="1226514"/>
                </a:lnTo>
                <a:moveTo>
                  <a:pt x="4387477" y="1226514"/>
                </a:moveTo>
                <a:lnTo>
                  <a:pt x="2144710" y="411377"/>
                </a:lnTo>
                <a:lnTo>
                  <a:pt x="2144710" y="411377"/>
                </a:lnTo>
                <a:moveTo>
                  <a:pt x="4385953" y="1226514"/>
                </a:moveTo>
                <a:lnTo>
                  <a:pt x="4385953" y="1226514"/>
                </a:lnTo>
                <a:lnTo>
                  <a:pt x="4384684" y="2925349"/>
                </a:lnTo>
                <a:moveTo>
                  <a:pt x="2146233" y="1226514"/>
                </a:moveTo>
                <a:lnTo>
                  <a:pt x="2146233" y="1226514"/>
                </a:lnTo>
                <a:lnTo>
                  <a:pt x="4385953" y="411377"/>
                </a:lnTo>
                <a:moveTo>
                  <a:pt x="3263046" y="2449942"/>
                </a:moveTo>
                <a:lnTo>
                  <a:pt x="3263046" y="2449942"/>
                </a:lnTo>
                <a:lnTo>
                  <a:pt x="4381128" y="2856786"/>
                </a:lnTo>
                <a:lnTo>
                  <a:pt x="5501242" y="2449243"/>
                </a:lnTo>
                <a:lnTo>
                  <a:pt x="5500481" y="1634843"/>
                </a:lnTo>
                <a:moveTo>
                  <a:pt x="2141662" y="1223720"/>
                </a:moveTo>
                <a:lnTo>
                  <a:pt x="2140901" y="408317"/>
                </a:lnTo>
                <a:moveTo>
                  <a:pt x="4888" y="446852"/>
                </a:moveTo>
                <a:lnTo>
                  <a:pt x="4888" y="446852"/>
                </a:lnTo>
                <a:lnTo>
                  <a:pt x="2141662" y="1223466"/>
                </a:lnTo>
                <a:moveTo>
                  <a:pt x="2140139" y="408330"/>
                </a:moveTo>
                <a:lnTo>
                  <a:pt x="2140139" y="408330"/>
                </a:lnTo>
                <a:lnTo>
                  <a:pt x="0" y="1187217"/>
                </a:lnTo>
                <a:moveTo>
                  <a:pt x="2140901" y="2857726"/>
                </a:moveTo>
                <a:lnTo>
                  <a:pt x="2141662" y="2925349"/>
                </a:lnTo>
                <a:moveTo>
                  <a:pt x="1021802" y="2449980"/>
                </a:moveTo>
                <a:lnTo>
                  <a:pt x="1021802" y="2449980"/>
                </a:lnTo>
                <a:lnTo>
                  <a:pt x="1020279" y="2925349"/>
                </a:lnTo>
                <a:moveTo>
                  <a:pt x="9981444" y="1633700"/>
                </a:moveTo>
                <a:lnTo>
                  <a:pt x="9981444" y="1633700"/>
                </a:lnTo>
                <a:lnTo>
                  <a:pt x="8860822" y="1226514"/>
                </a:lnTo>
                <a:lnTo>
                  <a:pt x="7739439" y="1633700"/>
                </a:lnTo>
                <a:lnTo>
                  <a:pt x="7741598" y="2450272"/>
                </a:lnTo>
                <a:lnTo>
                  <a:pt x="8860822" y="2856786"/>
                </a:lnTo>
                <a:lnTo>
                  <a:pt x="9982206" y="2449573"/>
                </a:lnTo>
                <a:moveTo>
                  <a:pt x="9982206" y="2451503"/>
                </a:moveTo>
                <a:lnTo>
                  <a:pt x="7739439" y="1634843"/>
                </a:lnTo>
                <a:lnTo>
                  <a:pt x="7739439" y="1634843"/>
                </a:lnTo>
                <a:moveTo>
                  <a:pt x="3263046" y="1634843"/>
                </a:moveTo>
                <a:lnTo>
                  <a:pt x="5502512" y="2450805"/>
                </a:lnTo>
                <a:lnTo>
                  <a:pt x="6617420" y="2034400"/>
                </a:lnTo>
                <a:lnTo>
                  <a:pt x="7742740" y="2451503"/>
                </a:lnTo>
                <a:lnTo>
                  <a:pt x="9982206" y="1634843"/>
                </a:lnTo>
                <a:lnTo>
                  <a:pt x="9982206" y="1634843"/>
                </a:lnTo>
                <a:moveTo>
                  <a:pt x="8862346" y="1226514"/>
                </a:moveTo>
                <a:lnTo>
                  <a:pt x="8862346" y="1226514"/>
                </a:lnTo>
                <a:lnTo>
                  <a:pt x="8860822" y="2855262"/>
                </a:lnTo>
                <a:moveTo>
                  <a:pt x="12191453" y="1649762"/>
                </a:moveTo>
                <a:lnTo>
                  <a:pt x="12191453" y="1649762"/>
                </a:lnTo>
                <a:lnTo>
                  <a:pt x="9981317" y="2450272"/>
                </a:lnTo>
                <a:moveTo>
                  <a:pt x="11100542" y="1232608"/>
                </a:moveTo>
                <a:lnTo>
                  <a:pt x="11100542" y="1232608"/>
                </a:lnTo>
                <a:lnTo>
                  <a:pt x="11099019" y="2925349"/>
                </a:lnTo>
                <a:moveTo>
                  <a:pt x="2501" y="1261442"/>
                </a:moveTo>
                <a:lnTo>
                  <a:pt x="1019581" y="1631796"/>
                </a:lnTo>
              </a:path>
            </a:pathLst>
          </a:custGeom>
          <a:noFill/>
          <a:ln w="9518" cap="flat">
            <a:solidFill>
              <a:srgbClr val="2F354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07E2C-ABED-A310-E66D-D1BEBD11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A89D12-4F33-44AF-85FC-689FEAF79A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5D38071-7343-D0DD-EBDF-64B24CD220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Agenda, </a:t>
            </a:r>
            <a:br>
              <a:rPr lang="en-US"/>
            </a:br>
            <a:r>
              <a:rPr lang="en-US"/>
              <a:t>Bold 30pt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217EF-03EF-4D4C-F0A7-C31CEA9AC2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8640" y="1466850"/>
            <a:ext cx="5360035" cy="58991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First level, 16pt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FB82-33FE-FAE0-42EA-5A069CD64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 Equinix, Inc.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C1734-7417-FD72-6EE6-BE088ED3A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fortress_red_logo">
            <a:extLst>
              <a:ext uri="{FF2B5EF4-FFF2-40B4-BE49-F238E27FC236}">
                <a16:creationId xmlns:a16="http://schemas.microsoft.com/office/drawing/2014/main" id="{F1533B5D-7581-A9A5-BB30-D1FCA2069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279660" y="6432345"/>
            <a:ext cx="429768" cy="236423"/>
          </a:xfrm>
          <a:custGeom>
            <a:avLst/>
            <a:gdLst>
              <a:gd name="connsiteX0" fmla="*/ 2743098 w 5430360"/>
              <a:gd name="connsiteY0" fmla="*/ 159239 h 2987338"/>
              <a:gd name="connsiteX1" fmla="*/ 2743098 w 5430360"/>
              <a:gd name="connsiteY1" fmla="*/ 2557831 h 2987338"/>
              <a:gd name="connsiteX2" fmla="*/ 3048063 w 5430360"/>
              <a:gd name="connsiteY2" fmla="*/ 2451780 h 2987338"/>
              <a:gd name="connsiteX3" fmla="*/ 3048063 w 5430360"/>
              <a:gd name="connsiteY3" fmla="*/ 265944 h 2987338"/>
              <a:gd name="connsiteX4" fmla="*/ 3962635 w 5430360"/>
              <a:gd name="connsiteY4" fmla="*/ 585254 h 2987338"/>
              <a:gd name="connsiteX5" fmla="*/ 3962635 w 5430360"/>
              <a:gd name="connsiteY5" fmla="*/ 2132470 h 2987338"/>
              <a:gd name="connsiteX6" fmla="*/ 4267137 w 5430360"/>
              <a:gd name="connsiteY6" fmla="*/ 2025948 h 2987338"/>
              <a:gd name="connsiteX7" fmla="*/ 4267137 w 5430360"/>
              <a:gd name="connsiteY7" fmla="*/ 691496 h 2987338"/>
              <a:gd name="connsiteX8" fmla="*/ 4571969 w 5430360"/>
              <a:gd name="connsiteY8" fmla="*/ 798220 h 2987338"/>
              <a:gd name="connsiteX9" fmla="*/ 4571969 w 5430360"/>
              <a:gd name="connsiteY9" fmla="*/ 2242585 h 2987338"/>
              <a:gd name="connsiteX10" fmla="*/ 3657607 w 5430360"/>
              <a:gd name="connsiteY10" fmla="*/ 2561705 h 2987338"/>
              <a:gd name="connsiteX11" fmla="*/ 3657607 w 5430360"/>
              <a:gd name="connsiteY11" fmla="*/ 801529 h 2987338"/>
              <a:gd name="connsiteX12" fmla="*/ 3353264 w 5430360"/>
              <a:gd name="connsiteY12" fmla="*/ 695268 h 2987338"/>
              <a:gd name="connsiteX13" fmla="*/ 3353264 w 5430360"/>
              <a:gd name="connsiteY13" fmla="*/ 2668219 h 2987338"/>
              <a:gd name="connsiteX14" fmla="*/ 2438432 w 5430360"/>
              <a:gd name="connsiteY14" fmla="*/ 2987339 h 2987338"/>
              <a:gd name="connsiteX15" fmla="*/ 2438432 w 5430360"/>
              <a:gd name="connsiteY15" fmla="*/ 375882 h 2987338"/>
              <a:gd name="connsiteX16" fmla="*/ 2286102 w 5430360"/>
              <a:gd name="connsiteY16" fmla="*/ 322701 h 2987338"/>
              <a:gd name="connsiteX17" fmla="*/ 2133848 w 5430360"/>
              <a:gd name="connsiteY17" fmla="*/ 375882 h 2987338"/>
              <a:gd name="connsiteX18" fmla="*/ 2133848 w 5430360"/>
              <a:gd name="connsiteY18" fmla="*/ 2987339 h 2987338"/>
              <a:gd name="connsiteX19" fmla="*/ 1219441 w 5430360"/>
              <a:gd name="connsiteY19" fmla="*/ 2668219 h 2987338"/>
              <a:gd name="connsiteX20" fmla="*/ 1219441 w 5430360"/>
              <a:gd name="connsiteY20" fmla="*/ 695268 h 2987338"/>
              <a:gd name="connsiteX21" fmla="*/ 914489 w 5430360"/>
              <a:gd name="connsiteY21" fmla="*/ 801529 h 2987338"/>
              <a:gd name="connsiteX22" fmla="*/ 914489 w 5430360"/>
              <a:gd name="connsiteY22" fmla="*/ 2561711 h 2987338"/>
              <a:gd name="connsiteX23" fmla="*/ 0 w 5430360"/>
              <a:gd name="connsiteY23" fmla="*/ 2242585 h 2987338"/>
              <a:gd name="connsiteX24" fmla="*/ 0 w 5430360"/>
              <a:gd name="connsiteY24" fmla="*/ 798220 h 2987338"/>
              <a:gd name="connsiteX25" fmla="*/ 305054 w 5430360"/>
              <a:gd name="connsiteY25" fmla="*/ 691496 h 2987338"/>
              <a:gd name="connsiteX26" fmla="*/ 305054 w 5430360"/>
              <a:gd name="connsiteY26" fmla="*/ 2025942 h 2987338"/>
              <a:gd name="connsiteX27" fmla="*/ 609721 w 5430360"/>
              <a:gd name="connsiteY27" fmla="*/ 2132463 h 2987338"/>
              <a:gd name="connsiteX28" fmla="*/ 609721 w 5430360"/>
              <a:gd name="connsiteY28" fmla="*/ 585248 h 2987338"/>
              <a:gd name="connsiteX29" fmla="*/ 1524127 w 5430360"/>
              <a:gd name="connsiteY29" fmla="*/ 265938 h 2987338"/>
              <a:gd name="connsiteX30" fmla="*/ 1524127 w 5430360"/>
              <a:gd name="connsiteY30" fmla="*/ 2451773 h 2987338"/>
              <a:gd name="connsiteX31" fmla="*/ 1828895 w 5430360"/>
              <a:gd name="connsiteY31" fmla="*/ 2557825 h 2987338"/>
              <a:gd name="connsiteX32" fmla="*/ 1828895 w 5430360"/>
              <a:gd name="connsiteY32" fmla="*/ 159239 h 2987338"/>
              <a:gd name="connsiteX33" fmla="*/ 2286102 w 5430360"/>
              <a:gd name="connsiteY33" fmla="*/ 0 h 2987338"/>
              <a:gd name="connsiteX34" fmla="*/ 2743098 w 5430360"/>
              <a:gd name="connsiteY34" fmla="*/ 159239 h 2987338"/>
              <a:gd name="connsiteX35" fmla="*/ 5155769 w 5430360"/>
              <a:gd name="connsiteY35" fmla="*/ 2141487 h 2987338"/>
              <a:gd name="connsiteX36" fmla="*/ 4881271 w 5430360"/>
              <a:gd name="connsiteY36" fmla="*/ 1866691 h 2987338"/>
              <a:gd name="connsiteX37" fmla="*/ 4881271 w 5430360"/>
              <a:gd name="connsiteY37" fmla="*/ 1865332 h 2987338"/>
              <a:gd name="connsiteX38" fmla="*/ 5155769 w 5430360"/>
              <a:gd name="connsiteY38" fmla="*/ 1588789 h 2987338"/>
              <a:gd name="connsiteX39" fmla="*/ 5430361 w 5430360"/>
              <a:gd name="connsiteY39" fmla="*/ 1863560 h 2987338"/>
              <a:gd name="connsiteX40" fmla="*/ 5430361 w 5430360"/>
              <a:gd name="connsiteY40" fmla="*/ 1865325 h 2987338"/>
              <a:gd name="connsiteX41" fmla="*/ 5155769 w 5430360"/>
              <a:gd name="connsiteY41" fmla="*/ 2141487 h 2987338"/>
              <a:gd name="connsiteX42" fmla="*/ 5155769 w 5430360"/>
              <a:gd name="connsiteY42" fmla="*/ 2111312 h 2987338"/>
              <a:gd name="connsiteX43" fmla="*/ 5398726 w 5430360"/>
              <a:gd name="connsiteY43" fmla="*/ 1865332 h 2987338"/>
              <a:gd name="connsiteX44" fmla="*/ 5398726 w 5430360"/>
              <a:gd name="connsiteY44" fmla="*/ 1863567 h 2987338"/>
              <a:gd name="connsiteX45" fmla="*/ 5155769 w 5430360"/>
              <a:gd name="connsiteY45" fmla="*/ 1619060 h 2987338"/>
              <a:gd name="connsiteX46" fmla="*/ 4912913 w 5430360"/>
              <a:gd name="connsiteY46" fmla="*/ 1865332 h 2987338"/>
              <a:gd name="connsiteX47" fmla="*/ 4912913 w 5430360"/>
              <a:gd name="connsiteY47" fmla="*/ 1866691 h 2987338"/>
              <a:gd name="connsiteX48" fmla="*/ 5155769 w 5430360"/>
              <a:gd name="connsiteY48" fmla="*/ 2111312 h 2987338"/>
              <a:gd name="connsiteX49" fmla="*/ 5042161 w 5430360"/>
              <a:gd name="connsiteY49" fmla="*/ 1716748 h 2987338"/>
              <a:gd name="connsiteX50" fmla="*/ 5176298 w 5430360"/>
              <a:gd name="connsiteY50" fmla="*/ 1716748 h 2987338"/>
              <a:gd name="connsiteX51" fmla="*/ 5291538 w 5430360"/>
              <a:gd name="connsiteY51" fmla="*/ 1811681 h 2987338"/>
              <a:gd name="connsiteX52" fmla="*/ 5228362 w 5430360"/>
              <a:gd name="connsiteY52" fmla="*/ 1899907 h 2987338"/>
              <a:gd name="connsiteX53" fmla="*/ 5301012 w 5430360"/>
              <a:gd name="connsiteY53" fmla="*/ 2002390 h 2987338"/>
              <a:gd name="connsiteX54" fmla="*/ 5217408 w 5430360"/>
              <a:gd name="connsiteY54" fmla="*/ 2002390 h 2987338"/>
              <a:gd name="connsiteX55" fmla="*/ 5155762 w 5430360"/>
              <a:gd name="connsiteY55" fmla="*/ 1912519 h 2987338"/>
              <a:gd name="connsiteX56" fmla="*/ 5111515 w 5430360"/>
              <a:gd name="connsiteY56" fmla="*/ 1912519 h 2987338"/>
              <a:gd name="connsiteX57" fmla="*/ 5111515 w 5430360"/>
              <a:gd name="connsiteY57" fmla="*/ 2002390 h 2987338"/>
              <a:gd name="connsiteX58" fmla="*/ 5042161 w 5430360"/>
              <a:gd name="connsiteY58" fmla="*/ 2002390 h 2987338"/>
              <a:gd name="connsiteX59" fmla="*/ 5042161 w 5430360"/>
              <a:gd name="connsiteY59" fmla="*/ 1716748 h 2987338"/>
              <a:gd name="connsiteX60" fmla="*/ 5171605 w 5430360"/>
              <a:gd name="connsiteY60" fmla="*/ 1855750 h 2987338"/>
              <a:gd name="connsiteX61" fmla="*/ 5220653 w 5430360"/>
              <a:gd name="connsiteY61" fmla="*/ 1816189 h 2987338"/>
              <a:gd name="connsiteX62" fmla="*/ 5171605 w 5430360"/>
              <a:gd name="connsiteY62" fmla="*/ 1776819 h 2987338"/>
              <a:gd name="connsiteX63" fmla="*/ 5111522 w 5430360"/>
              <a:gd name="connsiteY63" fmla="*/ 1776819 h 2987338"/>
              <a:gd name="connsiteX64" fmla="*/ 5111522 w 5430360"/>
              <a:gd name="connsiteY64" fmla="*/ 1855756 h 2987338"/>
              <a:gd name="connsiteX65" fmla="*/ 5171605 w 5430360"/>
              <a:gd name="connsiteY65" fmla="*/ 1855756 h 298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30360" h="2987338">
                <a:moveTo>
                  <a:pt x="2743098" y="159239"/>
                </a:moveTo>
                <a:lnTo>
                  <a:pt x="2743098" y="2557831"/>
                </a:lnTo>
                <a:lnTo>
                  <a:pt x="3048063" y="2451780"/>
                </a:lnTo>
                <a:lnTo>
                  <a:pt x="3048063" y="265944"/>
                </a:lnTo>
                <a:lnTo>
                  <a:pt x="3962635" y="585254"/>
                </a:lnTo>
                <a:lnTo>
                  <a:pt x="3962635" y="2132470"/>
                </a:lnTo>
                <a:lnTo>
                  <a:pt x="4267137" y="2025948"/>
                </a:lnTo>
                <a:lnTo>
                  <a:pt x="4267137" y="691496"/>
                </a:lnTo>
                <a:lnTo>
                  <a:pt x="4571969" y="798220"/>
                </a:lnTo>
                <a:lnTo>
                  <a:pt x="4571969" y="2242585"/>
                </a:lnTo>
                <a:lnTo>
                  <a:pt x="3657607" y="2561705"/>
                </a:lnTo>
                <a:lnTo>
                  <a:pt x="3657607" y="801529"/>
                </a:lnTo>
                <a:lnTo>
                  <a:pt x="3353264" y="695268"/>
                </a:lnTo>
                <a:lnTo>
                  <a:pt x="3353264" y="2668219"/>
                </a:lnTo>
                <a:lnTo>
                  <a:pt x="2438432" y="2987339"/>
                </a:lnTo>
                <a:lnTo>
                  <a:pt x="2438432" y="375882"/>
                </a:lnTo>
                <a:lnTo>
                  <a:pt x="2286102" y="322701"/>
                </a:lnTo>
                <a:lnTo>
                  <a:pt x="2133848" y="375882"/>
                </a:lnTo>
                <a:lnTo>
                  <a:pt x="2133848" y="2987339"/>
                </a:lnTo>
                <a:lnTo>
                  <a:pt x="1219441" y="2668219"/>
                </a:lnTo>
                <a:lnTo>
                  <a:pt x="1219441" y="695268"/>
                </a:lnTo>
                <a:lnTo>
                  <a:pt x="914489" y="801529"/>
                </a:lnTo>
                <a:lnTo>
                  <a:pt x="914489" y="2561711"/>
                </a:lnTo>
                <a:lnTo>
                  <a:pt x="0" y="2242585"/>
                </a:lnTo>
                <a:lnTo>
                  <a:pt x="0" y="798220"/>
                </a:lnTo>
                <a:lnTo>
                  <a:pt x="305054" y="691496"/>
                </a:lnTo>
                <a:lnTo>
                  <a:pt x="305054" y="2025942"/>
                </a:lnTo>
                <a:lnTo>
                  <a:pt x="609721" y="2132463"/>
                </a:lnTo>
                <a:lnTo>
                  <a:pt x="609721" y="585248"/>
                </a:lnTo>
                <a:lnTo>
                  <a:pt x="1524127" y="265938"/>
                </a:lnTo>
                <a:lnTo>
                  <a:pt x="1524127" y="2451773"/>
                </a:lnTo>
                <a:lnTo>
                  <a:pt x="1828895" y="2557825"/>
                </a:lnTo>
                <a:lnTo>
                  <a:pt x="1828895" y="159239"/>
                </a:lnTo>
                <a:lnTo>
                  <a:pt x="2286102" y="0"/>
                </a:lnTo>
                <a:lnTo>
                  <a:pt x="2743098" y="159239"/>
                </a:lnTo>
                <a:close/>
                <a:moveTo>
                  <a:pt x="5155769" y="2141487"/>
                </a:moveTo>
                <a:cubicBezTo>
                  <a:pt x="5001044" y="2141487"/>
                  <a:pt x="4881271" y="2016544"/>
                  <a:pt x="4881271" y="1866691"/>
                </a:cubicBezTo>
                <a:lnTo>
                  <a:pt x="4881271" y="1865332"/>
                </a:lnTo>
                <a:cubicBezTo>
                  <a:pt x="4881271" y="1715288"/>
                  <a:pt x="5002702" y="1588789"/>
                  <a:pt x="5155769" y="1588789"/>
                </a:cubicBezTo>
                <a:cubicBezTo>
                  <a:pt x="5310334" y="1588789"/>
                  <a:pt x="5430361" y="1713630"/>
                  <a:pt x="5430361" y="1863560"/>
                </a:cubicBezTo>
                <a:lnTo>
                  <a:pt x="5430361" y="1865325"/>
                </a:lnTo>
                <a:cubicBezTo>
                  <a:pt x="5430361" y="2014893"/>
                  <a:pt x="5308937" y="2141487"/>
                  <a:pt x="5155769" y="2141487"/>
                </a:cubicBezTo>
                <a:moveTo>
                  <a:pt x="5155769" y="2111312"/>
                </a:moveTo>
                <a:cubicBezTo>
                  <a:pt x="5293036" y="2111312"/>
                  <a:pt x="5398726" y="1999164"/>
                  <a:pt x="5398726" y="1865332"/>
                </a:cubicBezTo>
                <a:lnTo>
                  <a:pt x="5398726" y="1863567"/>
                </a:lnTo>
                <a:cubicBezTo>
                  <a:pt x="5398726" y="1729365"/>
                  <a:pt x="5294573" y="1619060"/>
                  <a:pt x="5155769" y="1619060"/>
                </a:cubicBezTo>
                <a:cubicBezTo>
                  <a:pt x="5018437" y="1619060"/>
                  <a:pt x="4912913" y="1731112"/>
                  <a:pt x="4912913" y="1865332"/>
                </a:cubicBezTo>
                <a:lnTo>
                  <a:pt x="4912913" y="1866691"/>
                </a:lnTo>
                <a:cubicBezTo>
                  <a:pt x="4912913" y="2001012"/>
                  <a:pt x="5017040" y="2111312"/>
                  <a:pt x="5155769" y="2111312"/>
                </a:cubicBezTo>
                <a:moveTo>
                  <a:pt x="5042161" y="1716748"/>
                </a:moveTo>
                <a:lnTo>
                  <a:pt x="5176298" y="1716748"/>
                </a:lnTo>
                <a:cubicBezTo>
                  <a:pt x="5242433" y="1716748"/>
                  <a:pt x="5291538" y="1747031"/>
                  <a:pt x="5291538" y="1811681"/>
                </a:cubicBezTo>
                <a:cubicBezTo>
                  <a:pt x="5291538" y="1857407"/>
                  <a:pt x="5266347" y="1887220"/>
                  <a:pt x="5228362" y="1899907"/>
                </a:cubicBezTo>
                <a:lnTo>
                  <a:pt x="5301012" y="2002390"/>
                </a:lnTo>
                <a:lnTo>
                  <a:pt x="5217408" y="2002390"/>
                </a:lnTo>
                <a:lnTo>
                  <a:pt x="5155762" y="1912519"/>
                </a:lnTo>
                <a:lnTo>
                  <a:pt x="5111515" y="1912519"/>
                </a:lnTo>
                <a:lnTo>
                  <a:pt x="5111515" y="2002390"/>
                </a:lnTo>
                <a:lnTo>
                  <a:pt x="5042161" y="2002390"/>
                </a:lnTo>
                <a:lnTo>
                  <a:pt x="5042161" y="1716748"/>
                </a:lnTo>
                <a:close/>
                <a:moveTo>
                  <a:pt x="5171605" y="1855750"/>
                </a:moveTo>
                <a:cubicBezTo>
                  <a:pt x="5203241" y="1855750"/>
                  <a:pt x="5220653" y="1839932"/>
                  <a:pt x="5220653" y="1816189"/>
                </a:cubicBezTo>
                <a:cubicBezTo>
                  <a:pt x="5220653" y="1791176"/>
                  <a:pt x="5201419" y="1776819"/>
                  <a:pt x="5171605" y="1776819"/>
                </a:cubicBezTo>
                <a:lnTo>
                  <a:pt x="5111522" y="1776819"/>
                </a:lnTo>
                <a:lnTo>
                  <a:pt x="5111522" y="1855756"/>
                </a:lnTo>
                <a:lnTo>
                  <a:pt x="5171605" y="1855756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98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FB82-33FE-FAE0-42EA-5A069CD64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8E189C2-3D56-EA28-01E3-E9488BEA1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07E2C-ABED-A310-E66D-D1BEBD11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B86C44-7744-677C-D37F-393ED0D8F6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text, </a:t>
            </a:r>
            <a:br>
              <a:rPr lang="en-US"/>
            </a:br>
            <a:r>
              <a:rPr lang="en-US"/>
              <a:t>30pt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CDEA1-BF0A-2A9A-57B3-4A5965938C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2450" y="1466850"/>
            <a:ext cx="11088688" cy="47053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</p:spTree>
    <p:extLst>
      <p:ext uri="{BB962C8B-B14F-4D97-AF65-F5344CB8AC3E}">
        <p14:creationId xmlns:p14="http://schemas.microsoft.com/office/powerpoint/2010/main" val="802822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Light Blue">
    <p:bg>
      <p:bgPr>
        <a:solidFill>
          <a:srgbClr val="C7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FB82-33FE-FAE0-42EA-5A069CD64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8E189C2-3D56-EA28-01E3-E9488BEA1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07E2C-ABED-A310-E66D-D1BEBD11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B86C44-7744-677C-D37F-393ED0D8F6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text, </a:t>
            </a:r>
            <a:br>
              <a:rPr lang="en-US"/>
            </a:br>
            <a:r>
              <a:rPr lang="en-US"/>
              <a:t>30pt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CDEA1-BF0A-2A9A-57B3-4A5965938C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2450" y="1466850"/>
            <a:ext cx="11088688" cy="47053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</p:spTree>
    <p:extLst>
      <p:ext uri="{BB962C8B-B14F-4D97-AF65-F5344CB8AC3E}">
        <p14:creationId xmlns:p14="http://schemas.microsoft.com/office/powerpoint/2010/main" val="378659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Light Green">
    <p:bg>
      <p:bgPr>
        <a:solidFill>
          <a:srgbClr val="DFF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FB82-33FE-FAE0-42EA-5A069CD64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8E189C2-3D56-EA28-01E3-E9488BEA1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07E2C-ABED-A310-E66D-D1BEBD11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B86C44-7744-677C-D37F-393ED0D8F6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text, </a:t>
            </a:r>
            <a:br>
              <a:rPr lang="en-US"/>
            </a:br>
            <a:r>
              <a:rPr lang="en-US"/>
              <a:t>30pt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CDEA1-BF0A-2A9A-57B3-4A5965938C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2450" y="1466850"/>
            <a:ext cx="11088688" cy="47053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</p:spTree>
    <p:extLst>
      <p:ext uri="{BB962C8B-B14F-4D97-AF65-F5344CB8AC3E}">
        <p14:creationId xmlns:p14="http://schemas.microsoft.com/office/powerpoint/2010/main" val="771894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 Light Yellow">
    <p:bg>
      <p:bgPr>
        <a:solidFill>
          <a:srgbClr val="FFF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FB82-33FE-FAE0-42EA-5A069CD64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8E189C2-3D56-EA28-01E3-E9488BEA1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07E2C-ABED-A310-E66D-D1BEBD11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B86C44-7744-677C-D37F-393ED0D8F6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text, </a:t>
            </a:r>
            <a:br>
              <a:rPr lang="en-US"/>
            </a:br>
            <a:r>
              <a:rPr lang="en-US"/>
              <a:t>30pt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CDEA1-BF0A-2A9A-57B3-4A5965938C8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2450" y="1466850"/>
            <a:ext cx="11088688" cy="47053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</p:spTree>
    <p:extLst>
      <p:ext uri="{BB962C8B-B14F-4D97-AF65-F5344CB8AC3E}">
        <p14:creationId xmlns:p14="http://schemas.microsoft.com/office/powerpoint/2010/main" val="312998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tress_red_logo">
            <a:extLst>
              <a:ext uri="{FF2B5EF4-FFF2-40B4-BE49-F238E27FC236}">
                <a16:creationId xmlns:a16="http://schemas.microsoft.com/office/drawing/2014/main" id="{A541C233-9CFB-39FC-B267-2DA54A5B6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279660" y="6432345"/>
            <a:ext cx="429768" cy="236423"/>
          </a:xfrm>
          <a:custGeom>
            <a:avLst/>
            <a:gdLst>
              <a:gd name="connsiteX0" fmla="*/ 2743098 w 5430360"/>
              <a:gd name="connsiteY0" fmla="*/ 159239 h 2987338"/>
              <a:gd name="connsiteX1" fmla="*/ 2743098 w 5430360"/>
              <a:gd name="connsiteY1" fmla="*/ 2557831 h 2987338"/>
              <a:gd name="connsiteX2" fmla="*/ 3048063 w 5430360"/>
              <a:gd name="connsiteY2" fmla="*/ 2451780 h 2987338"/>
              <a:gd name="connsiteX3" fmla="*/ 3048063 w 5430360"/>
              <a:gd name="connsiteY3" fmla="*/ 265944 h 2987338"/>
              <a:gd name="connsiteX4" fmla="*/ 3962635 w 5430360"/>
              <a:gd name="connsiteY4" fmla="*/ 585254 h 2987338"/>
              <a:gd name="connsiteX5" fmla="*/ 3962635 w 5430360"/>
              <a:gd name="connsiteY5" fmla="*/ 2132470 h 2987338"/>
              <a:gd name="connsiteX6" fmla="*/ 4267137 w 5430360"/>
              <a:gd name="connsiteY6" fmla="*/ 2025948 h 2987338"/>
              <a:gd name="connsiteX7" fmla="*/ 4267137 w 5430360"/>
              <a:gd name="connsiteY7" fmla="*/ 691496 h 2987338"/>
              <a:gd name="connsiteX8" fmla="*/ 4571969 w 5430360"/>
              <a:gd name="connsiteY8" fmla="*/ 798220 h 2987338"/>
              <a:gd name="connsiteX9" fmla="*/ 4571969 w 5430360"/>
              <a:gd name="connsiteY9" fmla="*/ 2242585 h 2987338"/>
              <a:gd name="connsiteX10" fmla="*/ 3657607 w 5430360"/>
              <a:gd name="connsiteY10" fmla="*/ 2561705 h 2987338"/>
              <a:gd name="connsiteX11" fmla="*/ 3657607 w 5430360"/>
              <a:gd name="connsiteY11" fmla="*/ 801529 h 2987338"/>
              <a:gd name="connsiteX12" fmla="*/ 3353264 w 5430360"/>
              <a:gd name="connsiteY12" fmla="*/ 695268 h 2987338"/>
              <a:gd name="connsiteX13" fmla="*/ 3353264 w 5430360"/>
              <a:gd name="connsiteY13" fmla="*/ 2668219 h 2987338"/>
              <a:gd name="connsiteX14" fmla="*/ 2438432 w 5430360"/>
              <a:gd name="connsiteY14" fmla="*/ 2987339 h 2987338"/>
              <a:gd name="connsiteX15" fmla="*/ 2438432 w 5430360"/>
              <a:gd name="connsiteY15" fmla="*/ 375882 h 2987338"/>
              <a:gd name="connsiteX16" fmla="*/ 2286102 w 5430360"/>
              <a:gd name="connsiteY16" fmla="*/ 322701 h 2987338"/>
              <a:gd name="connsiteX17" fmla="*/ 2133848 w 5430360"/>
              <a:gd name="connsiteY17" fmla="*/ 375882 h 2987338"/>
              <a:gd name="connsiteX18" fmla="*/ 2133848 w 5430360"/>
              <a:gd name="connsiteY18" fmla="*/ 2987339 h 2987338"/>
              <a:gd name="connsiteX19" fmla="*/ 1219441 w 5430360"/>
              <a:gd name="connsiteY19" fmla="*/ 2668219 h 2987338"/>
              <a:gd name="connsiteX20" fmla="*/ 1219441 w 5430360"/>
              <a:gd name="connsiteY20" fmla="*/ 695268 h 2987338"/>
              <a:gd name="connsiteX21" fmla="*/ 914489 w 5430360"/>
              <a:gd name="connsiteY21" fmla="*/ 801529 h 2987338"/>
              <a:gd name="connsiteX22" fmla="*/ 914489 w 5430360"/>
              <a:gd name="connsiteY22" fmla="*/ 2561711 h 2987338"/>
              <a:gd name="connsiteX23" fmla="*/ 0 w 5430360"/>
              <a:gd name="connsiteY23" fmla="*/ 2242585 h 2987338"/>
              <a:gd name="connsiteX24" fmla="*/ 0 w 5430360"/>
              <a:gd name="connsiteY24" fmla="*/ 798220 h 2987338"/>
              <a:gd name="connsiteX25" fmla="*/ 305054 w 5430360"/>
              <a:gd name="connsiteY25" fmla="*/ 691496 h 2987338"/>
              <a:gd name="connsiteX26" fmla="*/ 305054 w 5430360"/>
              <a:gd name="connsiteY26" fmla="*/ 2025942 h 2987338"/>
              <a:gd name="connsiteX27" fmla="*/ 609721 w 5430360"/>
              <a:gd name="connsiteY27" fmla="*/ 2132463 h 2987338"/>
              <a:gd name="connsiteX28" fmla="*/ 609721 w 5430360"/>
              <a:gd name="connsiteY28" fmla="*/ 585248 h 2987338"/>
              <a:gd name="connsiteX29" fmla="*/ 1524127 w 5430360"/>
              <a:gd name="connsiteY29" fmla="*/ 265938 h 2987338"/>
              <a:gd name="connsiteX30" fmla="*/ 1524127 w 5430360"/>
              <a:gd name="connsiteY30" fmla="*/ 2451773 h 2987338"/>
              <a:gd name="connsiteX31" fmla="*/ 1828895 w 5430360"/>
              <a:gd name="connsiteY31" fmla="*/ 2557825 h 2987338"/>
              <a:gd name="connsiteX32" fmla="*/ 1828895 w 5430360"/>
              <a:gd name="connsiteY32" fmla="*/ 159239 h 2987338"/>
              <a:gd name="connsiteX33" fmla="*/ 2286102 w 5430360"/>
              <a:gd name="connsiteY33" fmla="*/ 0 h 2987338"/>
              <a:gd name="connsiteX34" fmla="*/ 2743098 w 5430360"/>
              <a:gd name="connsiteY34" fmla="*/ 159239 h 2987338"/>
              <a:gd name="connsiteX35" fmla="*/ 5155769 w 5430360"/>
              <a:gd name="connsiteY35" fmla="*/ 2141487 h 2987338"/>
              <a:gd name="connsiteX36" fmla="*/ 4881271 w 5430360"/>
              <a:gd name="connsiteY36" fmla="*/ 1866691 h 2987338"/>
              <a:gd name="connsiteX37" fmla="*/ 4881271 w 5430360"/>
              <a:gd name="connsiteY37" fmla="*/ 1865332 h 2987338"/>
              <a:gd name="connsiteX38" fmla="*/ 5155769 w 5430360"/>
              <a:gd name="connsiteY38" fmla="*/ 1588789 h 2987338"/>
              <a:gd name="connsiteX39" fmla="*/ 5430361 w 5430360"/>
              <a:gd name="connsiteY39" fmla="*/ 1863560 h 2987338"/>
              <a:gd name="connsiteX40" fmla="*/ 5430361 w 5430360"/>
              <a:gd name="connsiteY40" fmla="*/ 1865325 h 2987338"/>
              <a:gd name="connsiteX41" fmla="*/ 5155769 w 5430360"/>
              <a:gd name="connsiteY41" fmla="*/ 2141487 h 2987338"/>
              <a:gd name="connsiteX42" fmla="*/ 5155769 w 5430360"/>
              <a:gd name="connsiteY42" fmla="*/ 2111312 h 2987338"/>
              <a:gd name="connsiteX43" fmla="*/ 5398726 w 5430360"/>
              <a:gd name="connsiteY43" fmla="*/ 1865332 h 2987338"/>
              <a:gd name="connsiteX44" fmla="*/ 5398726 w 5430360"/>
              <a:gd name="connsiteY44" fmla="*/ 1863567 h 2987338"/>
              <a:gd name="connsiteX45" fmla="*/ 5155769 w 5430360"/>
              <a:gd name="connsiteY45" fmla="*/ 1619060 h 2987338"/>
              <a:gd name="connsiteX46" fmla="*/ 4912913 w 5430360"/>
              <a:gd name="connsiteY46" fmla="*/ 1865332 h 2987338"/>
              <a:gd name="connsiteX47" fmla="*/ 4912913 w 5430360"/>
              <a:gd name="connsiteY47" fmla="*/ 1866691 h 2987338"/>
              <a:gd name="connsiteX48" fmla="*/ 5155769 w 5430360"/>
              <a:gd name="connsiteY48" fmla="*/ 2111312 h 2987338"/>
              <a:gd name="connsiteX49" fmla="*/ 5042161 w 5430360"/>
              <a:gd name="connsiteY49" fmla="*/ 1716748 h 2987338"/>
              <a:gd name="connsiteX50" fmla="*/ 5176298 w 5430360"/>
              <a:gd name="connsiteY50" fmla="*/ 1716748 h 2987338"/>
              <a:gd name="connsiteX51" fmla="*/ 5291538 w 5430360"/>
              <a:gd name="connsiteY51" fmla="*/ 1811681 h 2987338"/>
              <a:gd name="connsiteX52" fmla="*/ 5228362 w 5430360"/>
              <a:gd name="connsiteY52" fmla="*/ 1899907 h 2987338"/>
              <a:gd name="connsiteX53" fmla="*/ 5301012 w 5430360"/>
              <a:gd name="connsiteY53" fmla="*/ 2002390 h 2987338"/>
              <a:gd name="connsiteX54" fmla="*/ 5217408 w 5430360"/>
              <a:gd name="connsiteY54" fmla="*/ 2002390 h 2987338"/>
              <a:gd name="connsiteX55" fmla="*/ 5155762 w 5430360"/>
              <a:gd name="connsiteY55" fmla="*/ 1912519 h 2987338"/>
              <a:gd name="connsiteX56" fmla="*/ 5111515 w 5430360"/>
              <a:gd name="connsiteY56" fmla="*/ 1912519 h 2987338"/>
              <a:gd name="connsiteX57" fmla="*/ 5111515 w 5430360"/>
              <a:gd name="connsiteY57" fmla="*/ 2002390 h 2987338"/>
              <a:gd name="connsiteX58" fmla="*/ 5042161 w 5430360"/>
              <a:gd name="connsiteY58" fmla="*/ 2002390 h 2987338"/>
              <a:gd name="connsiteX59" fmla="*/ 5042161 w 5430360"/>
              <a:gd name="connsiteY59" fmla="*/ 1716748 h 2987338"/>
              <a:gd name="connsiteX60" fmla="*/ 5171605 w 5430360"/>
              <a:gd name="connsiteY60" fmla="*/ 1855750 h 2987338"/>
              <a:gd name="connsiteX61" fmla="*/ 5220653 w 5430360"/>
              <a:gd name="connsiteY61" fmla="*/ 1816189 h 2987338"/>
              <a:gd name="connsiteX62" fmla="*/ 5171605 w 5430360"/>
              <a:gd name="connsiteY62" fmla="*/ 1776819 h 2987338"/>
              <a:gd name="connsiteX63" fmla="*/ 5111522 w 5430360"/>
              <a:gd name="connsiteY63" fmla="*/ 1776819 h 2987338"/>
              <a:gd name="connsiteX64" fmla="*/ 5111522 w 5430360"/>
              <a:gd name="connsiteY64" fmla="*/ 1855756 h 2987338"/>
              <a:gd name="connsiteX65" fmla="*/ 5171605 w 5430360"/>
              <a:gd name="connsiteY65" fmla="*/ 1855756 h 298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430360" h="2987338">
                <a:moveTo>
                  <a:pt x="2743098" y="159239"/>
                </a:moveTo>
                <a:lnTo>
                  <a:pt x="2743098" y="2557831"/>
                </a:lnTo>
                <a:lnTo>
                  <a:pt x="3048063" y="2451780"/>
                </a:lnTo>
                <a:lnTo>
                  <a:pt x="3048063" y="265944"/>
                </a:lnTo>
                <a:lnTo>
                  <a:pt x="3962635" y="585254"/>
                </a:lnTo>
                <a:lnTo>
                  <a:pt x="3962635" y="2132470"/>
                </a:lnTo>
                <a:lnTo>
                  <a:pt x="4267137" y="2025948"/>
                </a:lnTo>
                <a:lnTo>
                  <a:pt x="4267137" y="691496"/>
                </a:lnTo>
                <a:lnTo>
                  <a:pt x="4571969" y="798220"/>
                </a:lnTo>
                <a:lnTo>
                  <a:pt x="4571969" y="2242585"/>
                </a:lnTo>
                <a:lnTo>
                  <a:pt x="3657607" y="2561705"/>
                </a:lnTo>
                <a:lnTo>
                  <a:pt x="3657607" y="801529"/>
                </a:lnTo>
                <a:lnTo>
                  <a:pt x="3353264" y="695268"/>
                </a:lnTo>
                <a:lnTo>
                  <a:pt x="3353264" y="2668219"/>
                </a:lnTo>
                <a:lnTo>
                  <a:pt x="2438432" y="2987339"/>
                </a:lnTo>
                <a:lnTo>
                  <a:pt x="2438432" y="375882"/>
                </a:lnTo>
                <a:lnTo>
                  <a:pt x="2286102" y="322701"/>
                </a:lnTo>
                <a:lnTo>
                  <a:pt x="2133848" y="375882"/>
                </a:lnTo>
                <a:lnTo>
                  <a:pt x="2133848" y="2987339"/>
                </a:lnTo>
                <a:lnTo>
                  <a:pt x="1219441" y="2668219"/>
                </a:lnTo>
                <a:lnTo>
                  <a:pt x="1219441" y="695268"/>
                </a:lnTo>
                <a:lnTo>
                  <a:pt x="914489" y="801529"/>
                </a:lnTo>
                <a:lnTo>
                  <a:pt x="914489" y="2561711"/>
                </a:lnTo>
                <a:lnTo>
                  <a:pt x="0" y="2242585"/>
                </a:lnTo>
                <a:lnTo>
                  <a:pt x="0" y="798220"/>
                </a:lnTo>
                <a:lnTo>
                  <a:pt x="305054" y="691496"/>
                </a:lnTo>
                <a:lnTo>
                  <a:pt x="305054" y="2025942"/>
                </a:lnTo>
                <a:lnTo>
                  <a:pt x="609721" y="2132463"/>
                </a:lnTo>
                <a:lnTo>
                  <a:pt x="609721" y="585248"/>
                </a:lnTo>
                <a:lnTo>
                  <a:pt x="1524127" y="265938"/>
                </a:lnTo>
                <a:lnTo>
                  <a:pt x="1524127" y="2451773"/>
                </a:lnTo>
                <a:lnTo>
                  <a:pt x="1828895" y="2557825"/>
                </a:lnTo>
                <a:lnTo>
                  <a:pt x="1828895" y="159239"/>
                </a:lnTo>
                <a:lnTo>
                  <a:pt x="2286102" y="0"/>
                </a:lnTo>
                <a:lnTo>
                  <a:pt x="2743098" y="159239"/>
                </a:lnTo>
                <a:close/>
                <a:moveTo>
                  <a:pt x="5155769" y="2141487"/>
                </a:moveTo>
                <a:cubicBezTo>
                  <a:pt x="5001044" y="2141487"/>
                  <a:pt x="4881271" y="2016544"/>
                  <a:pt x="4881271" y="1866691"/>
                </a:cubicBezTo>
                <a:lnTo>
                  <a:pt x="4881271" y="1865332"/>
                </a:lnTo>
                <a:cubicBezTo>
                  <a:pt x="4881271" y="1715288"/>
                  <a:pt x="5002702" y="1588789"/>
                  <a:pt x="5155769" y="1588789"/>
                </a:cubicBezTo>
                <a:cubicBezTo>
                  <a:pt x="5310334" y="1588789"/>
                  <a:pt x="5430361" y="1713630"/>
                  <a:pt x="5430361" y="1863560"/>
                </a:cubicBezTo>
                <a:lnTo>
                  <a:pt x="5430361" y="1865325"/>
                </a:lnTo>
                <a:cubicBezTo>
                  <a:pt x="5430361" y="2014893"/>
                  <a:pt x="5308937" y="2141487"/>
                  <a:pt x="5155769" y="2141487"/>
                </a:cubicBezTo>
                <a:moveTo>
                  <a:pt x="5155769" y="2111312"/>
                </a:moveTo>
                <a:cubicBezTo>
                  <a:pt x="5293036" y="2111312"/>
                  <a:pt x="5398726" y="1999164"/>
                  <a:pt x="5398726" y="1865332"/>
                </a:cubicBezTo>
                <a:lnTo>
                  <a:pt x="5398726" y="1863567"/>
                </a:lnTo>
                <a:cubicBezTo>
                  <a:pt x="5398726" y="1729365"/>
                  <a:pt x="5294573" y="1619060"/>
                  <a:pt x="5155769" y="1619060"/>
                </a:cubicBezTo>
                <a:cubicBezTo>
                  <a:pt x="5018437" y="1619060"/>
                  <a:pt x="4912913" y="1731112"/>
                  <a:pt x="4912913" y="1865332"/>
                </a:cubicBezTo>
                <a:lnTo>
                  <a:pt x="4912913" y="1866691"/>
                </a:lnTo>
                <a:cubicBezTo>
                  <a:pt x="4912913" y="2001012"/>
                  <a:pt x="5017040" y="2111312"/>
                  <a:pt x="5155769" y="2111312"/>
                </a:cubicBezTo>
                <a:moveTo>
                  <a:pt x="5042161" y="1716748"/>
                </a:moveTo>
                <a:lnTo>
                  <a:pt x="5176298" y="1716748"/>
                </a:lnTo>
                <a:cubicBezTo>
                  <a:pt x="5242433" y="1716748"/>
                  <a:pt x="5291538" y="1747031"/>
                  <a:pt x="5291538" y="1811681"/>
                </a:cubicBezTo>
                <a:cubicBezTo>
                  <a:pt x="5291538" y="1857407"/>
                  <a:pt x="5266347" y="1887220"/>
                  <a:pt x="5228362" y="1899907"/>
                </a:cubicBezTo>
                <a:lnTo>
                  <a:pt x="5301012" y="2002390"/>
                </a:lnTo>
                <a:lnTo>
                  <a:pt x="5217408" y="2002390"/>
                </a:lnTo>
                <a:lnTo>
                  <a:pt x="5155762" y="1912519"/>
                </a:lnTo>
                <a:lnTo>
                  <a:pt x="5111515" y="1912519"/>
                </a:lnTo>
                <a:lnTo>
                  <a:pt x="5111515" y="2002390"/>
                </a:lnTo>
                <a:lnTo>
                  <a:pt x="5042161" y="2002390"/>
                </a:lnTo>
                <a:lnTo>
                  <a:pt x="5042161" y="1716748"/>
                </a:lnTo>
                <a:close/>
                <a:moveTo>
                  <a:pt x="5171605" y="1855750"/>
                </a:moveTo>
                <a:cubicBezTo>
                  <a:pt x="5203241" y="1855750"/>
                  <a:pt x="5220653" y="1839932"/>
                  <a:pt x="5220653" y="1816189"/>
                </a:cubicBezTo>
                <a:cubicBezTo>
                  <a:pt x="5220653" y="1791176"/>
                  <a:pt x="5201419" y="1776819"/>
                  <a:pt x="5171605" y="1776819"/>
                </a:cubicBezTo>
                <a:lnTo>
                  <a:pt x="5111522" y="1776819"/>
                </a:lnTo>
                <a:lnTo>
                  <a:pt x="5111522" y="1855756"/>
                </a:lnTo>
                <a:lnTo>
                  <a:pt x="5171605" y="1855756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B54EC-600A-1A6F-6DC9-056B23960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2450" y="6492240"/>
            <a:ext cx="1093470" cy="365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2025 Equinix, Inc.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B199E-2E8F-BC7A-F570-D13FEE659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1737" y="6492875"/>
            <a:ext cx="4638675" cy="3651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2306D-519F-7C54-FA14-000D13019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7360" y="6492875"/>
            <a:ext cx="457200" cy="3651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F8A89D12-4F33-44AF-85FC-689FEAF79A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DA424A-3DF9-997B-BDCA-9E1C80E61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51537"/>
            <a:ext cx="8601710" cy="9248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EE90F-8587-5BF0-47C8-3FB76C262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0" y="1466850"/>
            <a:ext cx="11094720" cy="47053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level, bold 18pt no bullet</a:t>
            </a:r>
          </a:p>
          <a:p>
            <a:pPr lvl="1"/>
            <a:r>
              <a:rPr lang="en-US"/>
              <a:t>Second level, reg 18pt no bullet</a:t>
            </a:r>
          </a:p>
          <a:p>
            <a:pPr lvl="2"/>
            <a:r>
              <a:rPr lang="en-US"/>
              <a:t>Third level, reg 18pt first bullet</a:t>
            </a:r>
          </a:p>
          <a:p>
            <a:pPr lvl="3"/>
            <a:r>
              <a:rPr lang="en-US"/>
              <a:t>Fourth level, reg 16pt second bullet</a:t>
            </a:r>
          </a:p>
          <a:p>
            <a:pPr lvl="4"/>
            <a:r>
              <a:rPr lang="en-US"/>
              <a:t>Fifth level, reg 14pt third bullet</a:t>
            </a:r>
          </a:p>
        </p:txBody>
      </p:sp>
    </p:spTree>
    <p:extLst>
      <p:ext uri="{BB962C8B-B14F-4D97-AF65-F5344CB8AC3E}">
        <p14:creationId xmlns:p14="http://schemas.microsoft.com/office/powerpoint/2010/main" val="91209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9" r:id="rId3"/>
    <p:sldLayoutId id="2147483690" r:id="rId4"/>
    <p:sldLayoutId id="2147483660" r:id="rId5"/>
    <p:sldLayoutId id="2147483650" r:id="rId6"/>
    <p:sldLayoutId id="2147483692" r:id="rId7"/>
    <p:sldLayoutId id="2147483691" r:id="rId8"/>
    <p:sldLayoutId id="2147483693" r:id="rId9"/>
    <p:sldLayoutId id="2147483652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62" r:id="rId17"/>
    <p:sldLayoutId id="2147483663" r:id="rId18"/>
    <p:sldLayoutId id="2147483661" r:id="rId19"/>
    <p:sldLayoutId id="2147483664" r:id="rId20"/>
    <p:sldLayoutId id="2147483665" r:id="rId21"/>
    <p:sldLayoutId id="2147483669" r:id="rId22"/>
    <p:sldLayoutId id="2147483667" r:id="rId23"/>
    <p:sldLayoutId id="2147483668" r:id="rId24"/>
    <p:sldLayoutId id="2147483653" r:id="rId25"/>
    <p:sldLayoutId id="2147483687" r:id="rId26"/>
    <p:sldLayoutId id="2147483688" r:id="rId27"/>
    <p:sldLayoutId id="2147483689" r:id="rId28"/>
    <p:sldLayoutId id="2147483656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57" r:id="rId36"/>
    <p:sldLayoutId id="2147483654" r:id="rId37"/>
    <p:sldLayoutId id="2147483655" r:id="rId38"/>
    <p:sldLayoutId id="2147483686" r:id="rId3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0" indent="-18288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-18288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48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pos="1919" userDrawn="1">
          <p15:clr>
            <a:srgbClr val="5ACBF0"/>
          </p15:clr>
        </p15:guide>
        <p15:guide id="7" pos="2148" userDrawn="1">
          <p15:clr>
            <a:srgbClr val="5ACBF0"/>
          </p15:clr>
        </p15:guide>
        <p15:guide id="8" pos="3722" userDrawn="1">
          <p15:clr>
            <a:srgbClr val="5ACBF0"/>
          </p15:clr>
        </p15:guide>
        <p15:guide id="9" pos="3957" userDrawn="1">
          <p15:clr>
            <a:srgbClr val="5ACBF0"/>
          </p15:clr>
        </p15:guide>
        <p15:guide id="10" pos="5764" userDrawn="1">
          <p15:clr>
            <a:srgbClr val="5ACBF0"/>
          </p15:clr>
        </p15:guide>
        <p15:guide id="11" pos="5531" userDrawn="1">
          <p15:clr>
            <a:srgbClr val="5ACBF0"/>
          </p15:clr>
        </p15:guide>
        <p15:guide id="12" pos="2518" userDrawn="1">
          <p15:clr>
            <a:srgbClr val="9FCC3B"/>
          </p15:clr>
        </p15:guide>
        <p15:guide id="13" pos="2746" userDrawn="1">
          <p15:clr>
            <a:srgbClr val="9FCC3B"/>
          </p15:clr>
        </p15:guide>
        <p15:guide id="14" pos="5164" userDrawn="1">
          <p15:clr>
            <a:srgbClr val="9FCC3B"/>
          </p15:clr>
        </p15:guide>
        <p15:guide id="15" pos="4933" userDrawn="1">
          <p15:clr>
            <a:srgbClr val="9FCC3B"/>
          </p15:clr>
        </p15:guide>
        <p15:guide id="16" orient="horz" pos="345" userDrawn="1">
          <p15:clr>
            <a:srgbClr val="A4A3A4"/>
          </p15:clr>
        </p15:guide>
        <p15:guide id="17" orient="horz" pos="804" userDrawn="1">
          <p15:clr>
            <a:srgbClr val="A4A3A4"/>
          </p15:clr>
        </p15:guide>
        <p15:guide id="18" orient="horz" pos="2406" userDrawn="1">
          <p15:clr>
            <a:srgbClr val="A4A3A4"/>
          </p15:clr>
        </p15:guide>
        <p15:guide id="19" orient="horz" pos="3888" userDrawn="1">
          <p15:clr>
            <a:srgbClr val="A4A3A4"/>
          </p15:clr>
        </p15:guide>
        <p15:guide id="20" orient="horz" pos="924" userDrawn="1">
          <p15:clr>
            <a:srgbClr val="A4A3A4"/>
          </p15:clr>
        </p15:guide>
        <p15:guide id="21" pos="384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15.svg"/><Relationship Id="rId4" Type="http://schemas.openxmlformats.org/officeDocument/2006/relationships/image" Target="../media/image10.sv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5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10.svg"/><Relationship Id="rId5" Type="http://schemas.openxmlformats.org/officeDocument/2006/relationships/image" Target="../media/image29.svg"/><Relationship Id="rId10" Type="http://schemas.openxmlformats.org/officeDocument/2006/relationships/image" Target="../media/image9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5.svg"/><Relationship Id="rId3" Type="http://schemas.openxmlformats.org/officeDocument/2006/relationships/image" Target="../media/image10.svg"/><Relationship Id="rId7" Type="http://schemas.openxmlformats.org/officeDocument/2006/relationships/image" Target="../media/image29.svg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5.svg"/><Relationship Id="rId5" Type="http://schemas.openxmlformats.org/officeDocument/2006/relationships/image" Target="../media/image17.svg"/><Relationship Id="rId10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7.svg"/><Relationship Id="rId7" Type="http://schemas.openxmlformats.org/officeDocument/2006/relationships/image" Target="../media/image1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15.svg"/><Relationship Id="rId5" Type="http://schemas.openxmlformats.org/officeDocument/2006/relationships/image" Target="../media/image10.sv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svg"/><Relationship Id="rId7" Type="http://schemas.openxmlformats.org/officeDocument/2006/relationships/image" Target="../media/image6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15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66.sv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1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4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15.svg"/><Relationship Id="rId5" Type="http://schemas.openxmlformats.org/officeDocument/2006/relationships/image" Target="../media/image12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svg"/><Relationship Id="rId3" Type="http://schemas.openxmlformats.org/officeDocument/2006/relationships/image" Target="../media/image8.svg"/><Relationship Id="rId7" Type="http://schemas.openxmlformats.org/officeDocument/2006/relationships/image" Target="../media/image67.svg"/><Relationship Id="rId12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10.svg"/><Relationship Id="rId5" Type="http://schemas.openxmlformats.org/officeDocument/2006/relationships/image" Target="../media/image62.svg"/><Relationship Id="rId10" Type="http://schemas.openxmlformats.org/officeDocument/2006/relationships/image" Target="../media/image9.png"/><Relationship Id="rId4" Type="http://schemas.openxmlformats.org/officeDocument/2006/relationships/image" Target="../media/image61.png"/><Relationship Id="rId9" Type="http://schemas.openxmlformats.org/officeDocument/2006/relationships/image" Target="../media/image5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7.png"/><Relationship Id="rId10" Type="http://schemas.openxmlformats.org/officeDocument/2006/relationships/image" Target="../media/image15.svg"/><Relationship Id="rId4" Type="http://schemas.openxmlformats.org/officeDocument/2006/relationships/image" Target="../media/image10.svg"/><Relationship Id="rId9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6.svg"/><Relationship Id="rId7" Type="http://schemas.openxmlformats.org/officeDocument/2006/relationships/image" Target="../media/image2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6.svg"/><Relationship Id="rId7" Type="http://schemas.openxmlformats.org/officeDocument/2006/relationships/image" Target="../media/image2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7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79.sv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26" Type="http://schemas.openxmlformats.org/officeDocument/2006/relationships/image" Target="../media/image36.png"/><Relationship Id="rId39" Type="http://schemas.openxmlformats.org/officeDocument/2006/relationships/image" Target="../media/image49.svg"/><Relationship Id="rId21" Type="http://schemas.openxmlformats.org/officeDocument/2006/relationships/image" Target="../media/image33.svg"/><Relationship Id="rId34" Type="http://schemas.openxmlformats.org/officeDocument/2006/relationships/image" Target="../media/image44.png"/><Relationship Id="rId42" Type="http://schemas.openxmlformats.org/officeDocument/2006/relationships/image" Target="../media/image51.png"/><Relationship Id="rId47" Type="http://schemas.openxmlformats.org/officeDocument/2006/relationships/image" Target="../media/image56.svg"/><Relationship Id="rId50" Type="http://schemas.openxmlformats.org/officeDocument/2006/relationships/image" Target="../media/image59.png"/><Relationship Id="rId55" Type="http://schemas.openxmlformats.org/officeDocument/2006/relationships/image" Target="../media/image63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6" Type="http://schemas.openxmlformats.org/officeDocument/2006/relationships/image" Target="../media/image28.png"/><Relationship Id="rId29" Type="http://schemas.openxmlformats.org/officeDocument/2006/relationships/image" Target="../media/image39.svg"/><Relationship Id="rId11" Type="http://schemas.openxmlformats.org/officeDocument/2006/relationships/image" Target="../media/image23.sv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37" Type="http://schemas.openxmlformats.org/officeDocument/2006/relationships/image" Target="../media/image47.svg"/><Relationship Id="rId40" Type="http://schemas.openxmlformats.org/officeDocument/2006/relationships/image" Target="../media/image11.png"/><Relationship Id="rId45" Type="http://schemas.openxmlformats.org/officeDocument/2006/relationships/image" Target="../media/image54.svg"/><Relationship Id="rId53" Type="http://schemas.openxmlformats.org/officeDocument/2006/relationships/image" Target="../media/image62.svg"/><Relationship Id="rId5" Type="http://schemas.openxmlformats.org/officeDocument/2006/relationships/image" Target="../media/image8.svg"/><Relationship Id="rId19" Type="http://schemas.openxmlformats.org/officeDocument/2006/relationships/image" Target="../media/image31.svg"/><Relationship Id="rId4" Type="http://schemas.openxmlformats.org/officeDocument/2006/relationships/image" Target="../media/image7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9.png"/><Relationship Id="rId27" Type="http://schemas.openxmlformats.org/officeDocument/2006/relationships/image" Target="../media/image37.svg"/><Relationship Id="rId30" Type="http://schemas.openxmlformats.org/officeDocument/2006/relationships/image" Target="../media/image40.png"/><Relationship Id="rId35" Type="http://schemas.openxmlformats.org/officeDocument/2006/relationships/image" Target="../media/image45.svg"/><Relationship Id="rId43" Type="http://schemas.openxmlformats.org/officeDocument/2006/relationships/image" Target="../media/image52.svg"/><Relationship Id="rId48" Type="http://schemas.openxmlformats.org/officeDocument/2006/relationships/image" Target="../media/image57.png"/><Relationship Id="rId56" Type="http://schemas.openxmlformats.org/officeDocument/2006/relationships/image" Target="../media/image64.png"/><Relationship Id="rId8" Type="http://schemas.openxmlformats.org/officeDocument/2006/relationships/image" Target="../media/image20.png"/><Relationship Id="rId51" Type="http://schemas.openxmlformats.org/officeDocument/2006/relationships/image" Target="../media/image60.svg"/><Relationship Id="rId3" Type="http://schemas.openxmlformats.org/officeDocument/2006/relationships/image" Target="../media/image17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5" Type="http://schemas.openxmlformats.org/officeDocument/2006/relationships/image" Target="../media/image35.svg"/><Relationship Id="rId33" Type="http://schemas.openxmlformats.org/officeDocument/2006/relationships/image" Target="../media/image43.svg"/><Relationship Id="rId38" Type="http://schemas.openxmlformats.org/officeDocument/2006/relationships/image" Target="../media/image48.png"/><Relationship Id="rId46" Type="http://schemas.openxmlformats.org/officeDocument/2006/relationships/image" Target="../media/image55.png"/><Relationship Id="rId20" Type="http://schemas.openxmlformats.org/officeDocument/2006/relationships/image" Target="../media/image32.png"/><Relationship Id="rId41" Type="http://schemas.openxmlformats.org/officeDocument/2006/relationships/image" Target="../media/image50.svg"/><Relationship Id="rId54" Type="http://schemas.openxmlformats.org/officeDocument/2006/relationships/hyperlink" Target="https://brand.equinix.com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5" Type="http://schemas.openxmlformats.org/officeDocument/2006/relationships/image" Target="../media/image27.svg"/><Relationship Id="rId23" Type="http://schemas.openxmlformats.org/officeDocument/2006/relationships/image" Target="../media/image10.sv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49" Type="http://schemas.openxmlformats.org/officeDocument/2006/relationships/image" Target="../media/image58.svg"/><Relationship Id="rId57" Type="http://schemas.openxmlformats.org/officeDocument/2006/relationships/image" Target="../media/image65.svg"/><Relationship Id="rId10" Type="http://schemas.openxmlformats.org/officeDocument/2006/relationships/image" Target="../media/image22.png"/><Relationship Id="rId31" Type="http://schemas.openxmlformats.org/officeDocument/2006/relationships/image" Target="../media/image41.svg"/><Relationship Id="rId44" Type="http://schemas.openxmlformats.org/officeDocument/2006/relationships/image" Target="../media/image53.png"/><Relationship Id="rId52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7" Type="http://schemas.openxmlformats.org/officeDocument/2006/relationships/image" Target="../media/image6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63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9.svg"/><Relationship Id="rId7" Type="http://schemas.openxmlformats.org/officeDocument/2006/relationships/image" Target="../media/image70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5.svg"/><Relationship Id="rId5" Type="http://schemas.openxmlformats.org/officeDocument/2006/relationships/image" Target="../media/image69.svg"/><Relationship Id="rId10" Type="http://schemas.openxmlformats.org/officeDocument/2006/relationships/image" Target="../media/image14.png"/><Relationship Id="rId4" Type="http://schemas.openxmlformats.org/officeDocument/2006/relationships/image" Target="../media/image68.png"/><Relationship Id="rId9" Type="http://schemas.openxmlformats.org/officeDocument/2006/relationships/image" Target="../media/image7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F3A11E-65CF-6B84-EFF3-9402A9F8B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2011680"/>
            <a:ext cx="8601710" cy="1645920"/>
          </a:xfrm>
        </p:spPr>
        <p:txBody>
          <a:bodyPr anchor="b"/>
          <a:lstStyle/>
          <a:p>
            <a:r>
              <a:rPr lang="en-US" dirty="0"/>
              <a:t>Solution diagrams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302981A-E03D-F6FC-2FD0-152600D53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3794760"/>
            <a:ext cx="8231823" cy="914400"/>
          </a:xfrm>
        </p:spPr>
        <p:txBody>
          <a:bodyPr/>
          <a:lstStyle/>
          <a:p>
            <a:r>
              <a:rPr lang="en-US" dirty="0"/>
              <a:t>Graphic and content guidelines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F95077-0438-CD48-64BF-0D02AD7C12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0" y="4937759"/>
            <a:ext cx="5547360" cy="54864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June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C5B51-C5D9-9E0D-230B-80EF100CA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2450" y="6492240"/>
            <a:ext cx="1093470" cy="365760"/>
          </a:xfrm>
        </p:spPr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A6AC45-709F-D02A-F59C-5961AA2AE208}"/>
              </a:ext>
            </a:extLst>
          </p:cNvPr>
          <p:cNvSpPr txBox="1"/>
          <p:nvPr/>
        </p:nvSpPr>
        <p:spPr>
          <a:xfrm>
            <a:off x="7957457" y="1066800"/>
            <a:ext cx="914400" cy="914400"/>
          </a:xfrm>
          <a:prstGeom prst="rect">
            <a:avLst/>
          </a:prstGeom>
          <a:noFill/>
        </p:spPr>
        <p:txBody>
          <a:bodyPr wrap="none" lIns="0" tIns="0" rtlCol="0">
            <a:noAutofit/>
          </a:bodyPr>
          <a:lstStyle/>
          <a:p>
            <a:pPr algn="l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431045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26F4B6-5563-915C-6C2E-87B5AEFF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F06A3-FF59-3808-E629-F990A6932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78A3F3-15B6-7B7F-5125-EC169EE11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D3775C-F044-AE03-E95D-0DA46F8FE9BE}"/>
              </a:ext>
            </a:extLst>
          </p:cNvPr>
          <p:cNvGrpSpPr/>
          <p:nvPr/>
        </p:nvGrpSpPr>
        <p:grpSpPr>
          <a:xfrm>
            <a:off x="548640" y="1835287"/>
            <a:ext cx="951510" cy="343557"/>
            <a:chOff x="8399592" y="3037438"/>
            <a:chExt cx="951510" cy="108682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C798E24-1053-2D0E-83AA-B981FC414A70}"/>
                </a:ext>
              </a:extLst>
            </p:cNvPr>
            <p:cNvCxnSpPr>
              <a:cxnSpLocks/>
            </p:cNvCxnSpPr>
            <p:nvPr/>
          </p:nvCxnSpPr>
          <p:spPr>
            <a:xfrm>
              <a:off x="8399592" y="3037438"/>
              <a:ext cx="95151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398EEAAB-A33C-8478-4F28-5D82307BF437}"/>
                </a:ext>
              </a:extLst>
            </p:cNvPr>
            <p:cNvCxnSpPr>
              <a:cxnSpLocks/>
            </p:cNvCxnSpPr>
            <p:nvPr/>
          </p:nvCxnSpPr>
          <p:spPr>
            <a:xfrm>
              <a:off x="8399592" y="3037438"/>
              <a:ext cx="951510" cy="1086827"/>
            </a:xfrm>
            <a:prstGeom prst="bentConnector3">
              <a:avLst>
                <a:gd name="adj1" fmla="val 50323"/>
              </a:avLst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7AC7D6-D223-5253-D149-3C0ED15B506E}"/>
              </a:ext>
            </a:extLst>
          </p:cNvPr>
          <p:cNvCxnSpPr>
            <a:cxnSpLocks/>
          </p:cNvCxnSpPr>
          <p:nvPr/>
        </p:nvCxnSpPr>
        <p:spPr>
          <a:xfrm>
            <a:off x="2167003" y="2305880"/>
            <a:ext cx="867745" cy="0"/>
          </a:xfrm>
          <a:prstGeom prst="line">
            <a:avLst/>
          </a:prstGeom>
          <a:ln w="19050" cap="rnd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672ED-A5E3-81E9-9BF6-7B9690DB3A64}"/>
              </a:ext>
            </a:extLst>
          </p:cNvPr>
          <p:cNvCxnSpPr>
            <a:cxnSpLocks/>
          </p:cNvCxnSpPr>
          <p:nvPr/>
        </p:nvCxnSpPr>
        <p:spPr>
          <a:xfrm>
            <a:off x="2162029" y="1835287"/>
            <a:ext cx="196" cy="92399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2AD628-88A6-5F27-0A4A-A4C0BF4CE738}"/>
              </a:ext>
            </a:extLst>
          </p:cNvPr>
          <p:cNvCxnSpPr>
            <a:cxnSpLocks/>
          </p:cNvCxnSpPr>
          <p:nvPr/>
        </p:nvCxnSpPr>
        <p:spPr>
          <a:xfrm flipH="1">
            <a:off x="1937664" y="1835287"/>
            <a:ext cx="229919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8B7548-A864-2B34-CB46-4B7A9C52A40F}"/>
              </a:ext>
            </a:extLst>
          </p:cNvPr>
          <p:cNvCxnSpPr>
            <a:cxnSpLocks/>
          </p:cNvCxnSpPr>
          <p:nvPr/>
        </p:nvCxnSpPr>
        <p:spPr>
          <a:xfrm flipH="1">
            <a:off x="1930223" y="2759285"/>
            <a:ext cx="228665" cy="83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DE0EA2-E1F1-3170-4683-007A3EE871CC}"/>
              </a:ext>
            </a:extLst>
          </p:cNvPr>
          <p:cNvGrpSpPr/>
          <p:nvPr/>
        </p:nvGrpSpPr>
        <p:grpSpPr>
          <a:xfrm flipH="1">
            <a:off x="3134809" y="1834454"/>
            <a:ext cx="1104525" cy="924831"/>
            <a:chOff x="1877214" y="1854882"/>
            <a:chExt cx="1547545" cy="34150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1991BDF-29C9-E1E9-2B04-DD6C56587812}"/>
                </a:ext>
              </a:extLst>
            </p:cNvPr>
            <p:cNvCxnSpPr>
              <a:cxnSpLocks/>
            </p:cNvCxnSpPr>
            <p:nvPr/>
          </p:nvCxnSpPr>
          <p:spPr>
            <a:xfrm>
              <a:off x="2208965" y="3592611"/>
              <a:ext cx="1215794" cy="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C9BC873-A38B-CD94-BCD2-9EDA65571795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97" y="1854882"/>
              <a:ext cx="274" cy="3411989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F3EFD6-7EAD-D18E-AFEC-0139D2777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7639" y="1854882"/>
              <a:ext cx="322139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C48483-E9B0-042A-E2A3-C0130A775D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7214" y="5266871"/>
              <a:ext cx="320381" cy="307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4C6146-F8CB-F40A-7ACF-F54DEC342BF9}"/>
              </a:ext>
            </a:extLst>
          </p:cNvPr>
          <p:cNvGrpSpPr/>
          <p:nvPr/>
        </p:nvGrpSpPr>
        <p:grpSpPr>
          <a:xfrm flipH="1">
            <a:off x="618843" y="2414895"/>
            <a:ext cx="951510" cy="343557"/>
            <a:chOff x="8399592" y="3037438"/>
            <a:chExt cx="951510" cy="108682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F0C55B-E403-B7AC-7500-4BA48034A9F7}"/>
                </a:ext>
              </a:extLst>
            </p:cNvPr>
            <p:cNvCxnSpPr>
              <a:cxnSpLocks/>
            </p:cNvCxnSpPr>
            <p:nvPr/>
          </p:nvCxnSpPr>
          <p:spPr>
            <a:xfrm>
              <a:off x="8399592" y="3037438"/>
              <a:ext cx="95151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A8802887-A2AB-2678-FCA3-ADC7B34BBF3B}"/>
                </a:ext>
              </a:extLst>
            </p:cNvPr>
            <p:cNvCxnSpPr>
              <a:cxnSpLocks/>
            </p:cNvCxnSpPr>
            <p:nvPr/>
          </p:nvCxnSpPr>
          <p:spPr>
            <a:xfrm>
              <a:off x="8399592" y="3037438"/>
              <a:ext cx="951510" cy="1086827"/>
            </a:xfrm>
            <a:prstGeom prst="bentConnector3">
              <a:avLst>
                <a:gd name="adj1" fmla="val 50323"/>
              </a:avLst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F45153-CA9F-517E-C8B0-9B4B6BE2EA52}"/>
              </a:ext>
            </a:extLst>
          </p:cNvPr>
          <p:cNvCxnSpPr>
            <a:cxnSpLocks/>
          </p:cNvCxnSpPr>
          <p:nvPr/>
        </p:nvCxnSpPr>
        <p:spPr>
          <a:xfrm flipH="1">
            <a:off x="618843" y="3214074"/>
            <a:ext cx="607688" cy="0"/>
          </a:xfrm>
          <a:prstGeom prst="line">
            <a:avLst/>
          </a:prstGeom>
          <a:ln w="19050" cap="rnd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1C9DF5-3D33-6C3D-8631-57AA4363F4C6}"/>
              </a:ext>
            </a:extLst>
          </p:cNvPr>
          <p:cNvGrpSpPr/>
          <p:nvPr/>
        </p:nvGrpSpPr>
        <p:grpSpPr>
          <a:xfrm>
            <a:off x="592978" y="4079869"/>
            <a:ext cx="951510" cy="343557"/>
            <a:chOff x="8399592" y="3037438"/>
            <a:chExt cx="951510" cy="108682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68D7428-5C3C-1CDB-616B-1F923E1C32FC}"/>
                </a:ext>
              </a:extLst>
            </p:cNvPr>
            <p:cNvCxnSpPr>
              <a:cxnSpLocks/>
            </p:cNvCxnSpPr>
            <p:nvPr/>
          </p:nvCxnSpPr>
          <p:spPr>
            <a:xfrm>
              <a:off x="8399592" y="3037438"/>
              <a:ext cx="951510" cy="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D815FC48-0115-3143-A767-C44C2E50FD0F}"/>
                </a:ext>
              </a:extLst>
            </p:cNvPr>
            <p:cNvCxnSpPr>
              <a:cxnSpLocks/>
            </p:cNvCxnSpPr>
            <p:nvPr/>
          </p:nvCxnSpPr>
          <p:spPr>
            <a:xfrm>
              <a:off x="8399592" y="3037438"/>
              <a:ext cx="951510" cy="1086827"/>
            </a:xfrm>
            <a:prstGeom prst="bentConnector3">
              <a:avLst>
                <a:gd name="adj1" fmla="val 50323"/>
              </a:avLst>
            </a:prstGeom>
            <a:ln w="19050" cap="rnd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846E4B-EAC5-5333-7026-F6132F3C6DED}"/>
              </a:ext>
            </a:extLst>
          </p:cNvPr>
          <p:cNvGrpSpPr/>
          <p:nvPr/>
        </p:nvGrpSpPr>
        <p:grpSpPr>
          <a:xfrm>
            <a:off x="1974561" y="4079869"/>
            <a:ext cx="1104525" cy="924831"/>
            <a:chOff x="1877214" y="1854882"/>
            <a:chExt cx="1547545" cy="341506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DC2460-30AC-2002-0FF1-B3973BA90D78}"/>
                </a:ext>
              </a:extLst>
            </p:cNvPr>
            <p:cNvCxnSpPr>
              <a:cxnSpLocks/>
            </p:cNvCxnSpPr>
            <p:nvPr/>
          </p:nvCxnSpPr>
          <p:spPr>
            <a:xfrm>
              <a:off x="2208965" y="3592611"/>
              <a:ext cx="1215794" cy="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47E90E3-BD8E-A64A-B1F0-D30877B53DA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97" y="1854882"/>
              <a:ext cx="274" cy="3411989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3C86719-304A-D941-B99D-CBF90172C9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7639" y="1854882"/>
              <a:ext cx="322139" cy="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96FDDD-BD2C-A9DF-AB9B-BFD5335ADC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7214" y="5266871"/>
              <a:ext cx="320381" cy="3075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30773E3-C11A-2633-B52B-4223637DA57C}"/>
              </a:ext>
            </a:extLst>
          </p:cNvPr>
          <p:cNvGrpSpPr/>
          <p:nvPr/>
        </p:nvGrpSpPr>
        <p:grpSpPr>
          <a:xfrm flipH="1">
            <a:off x="3179147" y="4079036"/>
            <a:ext cx="1104525" cy="924831"/>
            <a:chOff x="1877214" y="1854882"/>
            <a:chExt cx="1547545" cy="341506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BE7A929-9627-63C9-FEB1-9ECA8E34F78E}"/>
                </a:ext>
              </a:extLst>
            </p:cNvPr>
            <p:cNvCxnSpPr>
              <a:cxnSpLocks/>
            </p:cNvCxnSpPr>
            <p:nvPr/>
          </p:nvCxnSpPr>
          <p:spPr>
            <a:xfrm>
              <a:off x="2208965" y="3592611"/>
              <a:ext cx="1215794" cy="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1C0CAB6-DA14-D877-8DC7-093C4ED295A5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97" y="1854882"/>
              <a:ext cx="274" cy="3411989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561CAB-2584-B05D-23DC-93ACD9CBEB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7639" y="1854882"/>
              <a:ext cx="322139" cy="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6F0F73-CBDA-4AB0-553A-C2EBE31C33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7214" y="5266871"/>
              <a:ext cx="320381" cy="3075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82B59B-4390-19F2-9FEA-E762040E328E}"/>
              </a:ext>
            </a:extLst>
          </p:cNvPr>
          <p:cNvGrpSpPr/>
          <p:nvPr/>
        </p:nvGrpSpPr>
        <p:grpSpPr>
          <a:xfrm flipH="1">
            <a:off x="663181" y="4659477"/>
            <a:ext cx="951510" cy="343557"/>
            <a:chOff x="8399592" y="3037438"/>
            <a:chExt cx="951510" cy="108682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691D1DC-08DD-CD7A-579D-595BF6208B41}"/>
                </a:ext>
              </a:extLst>
            </p:cNvPr>
            <p:cNvCxnSpPr>
              <a:cxnSpLocks/>
            </p:cNvCxnSpPr>
            <p:nvPr/>
          </p:nvCxnSpPr>
          <p:spPr>
            <a:xfrm>
              <a:off x="8399592" y="3037438"/>
              <a:ext cx="951510" cy="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DC4E5254-DA6F-85BC-51A9-B9C1E43B99D4}"/>
                </a:ext>
              </a:extLst>
            </p:cNvPr>
            <p:cNvCxnSpPr>
              <a:cxnSpLocks/>
            </p:cNvCxnSpPr>
            <p:nvPr/>
          </p:nvCxnSpPr>
          <p:spPr>
            <a:xfrm>
              <a:off x="8399592" y="3037438"/>
              <a:ext cx="951510" cy="1086827"/>
            </a:xfrm>
            <a:prstGeom prst="bentConnector3">
              <a:avLst>
                <a:gd name="adj1" fmla="val 50323"/>
              </a:avLst>
            </a:prstGeom>
            <a:ln w="19050" cap="rnd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E011ADD-945E-D965-F6F4-DC35D4F65837}"/>
              </a:ext>
            </a:extLst>
          </p:cNvPr>
          <p:cNvCxnSpPr>
            <a:cxnSpLocks/>
          </p:cNvCxnSpPr>
          <p:nvPr/>
        </p:nvCxnSpPr>
        <p:spPr>
          <a:xfrm flipH="1">
            <a:off x="663181" y="5458656"/>
            <a:ext cx="607688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Title 3">
            <a:extLst>
              <a:ext uri="{FF2B5EF4-FFF2-40B4-BE49-F238E27FC236}">
                <a16:creationId xmlns:a16="http://schemas.microsoft.com/office/drawing/2014/main" id="{F12A31A9-7AC0-40F8-5DBC-7B87610B2124}"/>
              </a:ext>
            </a:extLst>
          </p:cNvPr>
          <p:cNvSpPr txBox="1">
            <a:spLocks/>
          </p:cNvSpPr>
          <p:nvPr/>
        </p:nvSpPr>
        <p:spPr>
          <a:xfrm>
            <a:off x="548640" y="1245579"/>
            <a:ext cx="4246369" cy="4018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Default lines</a:t>
            </a:r>
          </a:p>
        </p:txBody>
      </p:sp>
      <p:sp>
        <p:nvSpPr>
          <p:cNvPr id="44" name="Title 3">
            <a:extLst>
              <a:ext uri="{FF2B5EF4-FFF2-40B4-BE49-F238E27FC236}">
                <a16:creationId xmlns:a16="http://schemas.microsoft.com/office/drawing/2014/main" id="{6EDDE363-1A03-8EF6-B3B2-3FEA4E55F812}"/>
              </a:ext>
            </a:extLst>
          </p:cNvPr>
          <p:cNvSpPr txBox="1">
            <a:spLocks/>
          </p:cNvSpPr>
          <p:nvPr/>
        </p:nvSpPr>
        <p:spPr>
          <a:xfrm>
            <a:off x="548639" y="3608682"/>
            <a:ext cx="4246369" cy="4018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Line variation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5971DFB-779C-6504-F7EF-2B546B5C8790}"/>
              </a:ext>
            </a:extLst>
          </p:cNvPr>
          <p:cNvSpPr/>
          <p:nvPr/>
        </p:nvSpPr>
        <p:spPr>
          <a:xfrm>
            <a:off x="7511847" y="2199257"/>
            <a:ext cx="1345253" cy="1943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7806F56-4028-E0CF-D665-76729A8F8FCB}"/>
              </a:ext>
            </a:extLst>
          </p:cNvPr>
          <p:cNvSpPr/>
          <p:nvPr/>
        </p:nvSpPr>
        <p:spPr>
          <a:xfrm>
            <a:off x="5650935" y="1834455"/>
            <a:ext cx="1349713" cy="194389"/>
          </a:xfrm>
          <a:prstGeom prst="roundRect">
            <a:avLst>
              <a:gd name="adj" fmla="val 0"/>
            </a:avLst>
          </a:prstGeom>
          <a:ln w="19050">
            <a:solidFill>
              <a:schemeClr val="bg2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718E5143-97A0-01E3-EC4D-BE9B768F3D08}"/>
              </a:ext>
            </a:extLst>
          </p:cNvPr>
          <p:cNvCxnSpPr>
            <a:cxnSpLocks/>
            <a:stCxn id="47" idx="3"/>
            <a:endCxn id="46" idx="1"/>
          </p:cNvCxnSpPr>
          <p:nvPr/>
        </p:nvCxnSpPr>
        <p:spPr>
          <a:xfrm>
            <a:off x="7000648" y="1931650"/>
            <a:ext cx="511199" cy="364802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2B62C47-E8A3-D898-7E67-CA2CDDC9F33B}"/>
              </a:ext>
            </a:extLst>
          </p:cNvPr>
          <p:cNvSpPr/>
          <p:nvPr/>
        </p:nvSpPr>
        <p:spPr>
          <a:xfrm>
            <a:off x="5655395" y="2536183"/>
            <a:ext cx="1345253" cy="1943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8539B2BC-EA77-6EF4-0148-FF6E1F7C3ACF}"/>
              </a:ext>
            </a:extLst>
          </p:cNvPr>
          <p:cNvSpPr txBox="1">
            <a:spLocks/>
          </p:cNvSpPr>
          <p:nvPr/>
        </p:nvSpPr>
        <p:spPr>
          <a:xfrm>
            <a:off x="5650935" y="1243885"/>
            <a:ext cx="4246369" cy="4018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Additional networking information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0305B-F608-C54A-4348-46DA82BD02DE}"/>
              </a:ext>
            </a:extLst>
          </p:cNvPr>
          <p:cNvSpPr txBox="1"/>
          <p:nvPr/>
        </p:nvSpPr>
        <p:spPr>
          <a:xfrm>
            <a:off x="6195775" y="4074628"/>
            <a:ext cx="1267976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Virtual Interconnection</a:t>
            </a:r>
            <a:endParaRPr lang="en-US" sz="1000" baseline="30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59C412-956B-5EE4-A09B-7F54211BB22A}"/>
              </a:ext>
            </a:extLst>
          </p:cNvPr>
          <p:cNvCxnSpPr>
            <a:cxnSpLocks/>
          </p:cNvCxnSpPr>
          <p:nvPr/>
        </p:nvCxnSpPr>
        <p:spPr>
          <a:xfrm>
            <a:off x="5703486" y="4151572"/>
            <a:ext cx="389282" cy="0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itle 3">
            <a:extLst>
              <a:ext uri="{FF2B5EF4-FFF2-40B4-BE49-F238E27FC236}">
                <a16:creationId xmlns:a16="http://schemas.microsoft.com/office/drawing/2014/main" id="{72C482C1-1391-0567-0033-8CF269D78F2D}"/>
              </a:ext>
            </a:extLst>
          </p:cNvPr>
          <p:cNvSpPr txBox="1">
            <a:spLocks/>
          </p:cNvSpPr>
          <p:nvPr/>
        </p:nvSpPr>
        <p:spPr>
          <a:xfrm>
            <a:off x="5650935" y="3228054"/>
            <a:ext cx="4246369" cy="4018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Physical and virtual connections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90A221-6A3B-CFC3-2151-5656D6A51D93}"/>
              </a:ext>
            </a:extLst>
          </p:cNvPr>
          <p:cNvSpPr txBox="1"/>
          <p:nvPr/>
        </p:nvSpPr>
        <p:spPr>
          <a:xfrm>
            <a:off x="9543238" y="4010573"/>
            <a:ext cx="1904367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33A85C"/>
                </a:solidFill>
              </a:rPr>
              <a:t>Use whichever lines work for the diagram, if usage is consistent within the diagram AND you include a legend below the diagram so others will understand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D55FAD-58F8-3D54-FDB7-ABAF63878CB7}"/>
              </a:ext>
            </a:extLst>
          </p:cNvPr>
          <p:cNvSpPr txBox="1"/>
          <p:nvPr/>
        </p:nvSpPr>
        <p:spPr>
          <a:xfrm>
            <a:off x="6195775" y="4403337"/>
            <a:ext cx="1381789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Physical Interconnection</a:t>
            </a:r>
            <a:endParaRPr lang="en-US" sz="1000" baseline="30000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220119E-9C41-2126-A126-9BA6BE8266D6}"/>
              </a:ext>
            </a:extLst>
          </p:cNvPr>
          <p:cNvCxnSpPr>
            <a:cxnSpLocks/>
          </p:cNvCxnSpPr>
          <p:nvPr/>
        </p:nvCxnSpPr>
        <p:spPr>
          <a:xfrm>
            <a:off x="5703486" y="4476076"/>
            <a:ext cx="381887" cy="0"/>
          </a:xfrm>
          <a:prstGeom prst="line">
            <a:avLst/>
          </a:prstGeom>
          <a:ln w="19050" cap="flat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153D609-E5DD-0723-D9BA-4B12B462AF12}"/>
              </a:ext>
            </a:extLst>
          </p:cNvPr>
          <p:cNvSpPr txBox="1"/>
          <p:nvPr/>
        </p:nvSpPr>
        <p:spPr>
          <a:xfrm>
            <a:off x="6195775" y="5060755"/>
            <a:ext cx="2109552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Physical Interconnection, Redundant 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4FD0D0-E6D0-EFBE-FBAD-AEE946025B69}"/>
              </a:ext>
            </a:extLst>
          </p:cNvPr>
          <p:cNvCxnSpPr>
            <a:cxnSpLocks/>
          </p:cNvCxnSpPr>
          <p:nvPr/>
        </p:nvCxnSpPr>
        <p:spPr>
          <a:xfrm>
            <a:off x="5712530" y="5131681"/>
            <a:ext cx="381887" cy="0"/>
          </a:xfrm>
          <a:prstGeom prst="line">
            <a:avLst/>
          </a:prstGeom>
          <a:ln w="47625" cmpd="dbl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A8E6F55-6141-5C0D-68E2-29D475F7AEC6}"/>
              </a:ext>
            </a:extLst>
          </p:cNvPr>
          <p:cNvSpPr txBox="1"/>
          <p:nvPr/>
        </p:nvSpPr>
        <p:spPr>
          <a:xfrm>
            <a:off x="6195775" y="5389463"/>
            <a:ext cx="1960473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Virtual Interconnection, Redundant</a:t>
            </a:r>
            <a:endParaRPr lang="en-US" sz="1000" baseline="30000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340DD15-DA6E-AE46-F9DE-D5B259137ADC}"/>
              </a:ext>
            </a:extLst>
          </p:cNvPr>
          <p:cNvCxnSpPr>
            <a:cxnSpLocks/>
          </p:cNvCxnSpPr>
          <p:nvPr/>
        </p:nvCxnSpPr>
        <p:spPr>
          <a:xfrm>
            <a:off x="5712530" y="5466407"/>
            <a:ext cx="381887" cy="0"/>
          </a:xfrm>
          <a:prstGeom prst="line">
            <a:avLst/>
          </a:prstGeom>
          <a:ln w="41275" cmpd="dbl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FFE3F04-70C9-1582-45C8-C50657CF3177}"/>
              </a:ext>
            </a:extLst>
          </p:cNvPr>
          <p:cNvSpPr txBox="1"/>
          <p:nvPr/>
        </p:nvSpPr>
        <p:spPr>
          <a:xfrm>
            <a:off x="6195775" y="4732046"/>
            <a:ext cx="2338782" cy="153888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000" dirty="0"/>
              <a:t>Longer-Distance Physical Interconnection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705E5F6-A148-C633-312D-B2DFD0FA09EE}"/>
              </a:ext>
            </a:extLst>
          </p:cNvPr>
          <p:cNvCxnSpPr>
            <a:cxnSpLocks/>
          </p:cNvCxnSpPr>
          <p:nvPr/>
        </p:nvCxnSpPr>
        <p:spPr>
          <a:xfrm>
            <a:off x="5703486" y="4811545"/>
            <a:ext cx="389282" cy="0"/>
          </a:xfrm>
          <a:prstGeom prst="line">
            <a:avLst/>
          </a:prstGeom>
          <a:ln w="50800" cmpd="thickThin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7DC8D8D-1289-2B67-2FBC-7A6741BC04C3}"/>
              </a:ext>
            </a:extLst>
          </p:cNvPr>
          <p:cNvSpPr txBox="1"/>
          <p:nvPr/>
        </p:nvSpPr>
        <p:spPr>
          <a:xfrm>
            <a:off x="5650935" y="3661478"/>
            <a:ext cx="3352653" cy="286743"/>
          </a:xfrm>
          <a:prstGeom prst="rect">
            <a:avLst/>
          </a:prstGeom>
          <a:noFill/>
        </p:spPr>
        <p:txBody>
          <a:bodyPr wrap="none" lIns="0" tIns="0" rtlCol="0">
            <a:noAutofit/>
          </a:bodyPr>
          <a:lstStyle/>
          <a:p>
            <a:pPr algn="l"/>
            <a:r>
              <a:rPr lang="en-US" sz="1400"/>
              <a:t>Suggestions for interconnection lines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7C081A-18C3-68AF-6B24-27F7AB02A809}"/>
              </a:ext>
            </a:extLst>
          </p:cNvPr>
          <p:cNvSpPr/>
          <p:nvPr/>
        </p:nvSpPr>
        <p:spPr>
          <a:xfrm>
            <a:off x="10085832" y="1572768"/>
            <a:ext cx="1508760" cy="1316736"/>
          </a:xfrm>
          <a:custGeom>
            <a:avLst/>
            <a:gdLst>
              <a:gd name="connsiteX0" fmla="*/ 0 w 1508760"/>
              <a:gd name="connsiteY0" fmla="*/ 0 h 1316736"/>
              <a:gd name="connsiteX1" fmla="*/ 1508760 w 1508760"/>
              <a:gd name="connsiteY1" fmla="*/ 0 h 1316736"/>
              <a:gd name="connsiteX2" fmla="*/ 1508760 w 1508760"/>
              <a:gd name="connsiteY2" fmla="*/ 1316736 h 1316736"/>
              <a:gd name="connsiteX3" fmla="*/ 0 w 1508760"/>
              <a:gd name="connsiteY3" fmla="*/ 1316736 h 1316736"/>
              <a:gd name="connsiteX4" fmla="*/ 0 w 1508760"/>
              <a:gd name="connsiteY4" fmla="*/ 0 h 1316736"/>
              <a:gd name="connsiteX0" fmla="*/ 0 w 1508760"/>
              <a:gd name="connsiteY0" fmla="*/ 0 h 1316736"/>
              <a:gd name="connsiteX1" fmla="*/ 1508760 w 1508760"/>
              <a:gd name="connsiteY1" fmla="*/ 0 h 1316736"/>
              <a:gd name="connsiteX2" fmla="*/ 1508760 w 1508760"/>
              <a:gd name="connsiteY2" fmla="*/ 1316736 h 1316736"/>
              <a:gd name="connsiteX3" fmla="*/ 0 w 1508760"/>
              <a:gd name="connsiteY3" fmla="*/ 1316736 h 1316736"/>
              <a:gd name="connsiteX4" fmla="*/ 91440 w 1508760"/>
              <a:gd name="connsiteY4" fmla="*/ 91440 h 1316736"/>
              <a:gd name="connsiteX0" fmla="*/ 0 w 1508760"/>
              <a:gd name="connsiteY0" fmla="*/ 0 h 1316736"/>
              <a:gd name="connsiteX1" fmla="*/ 1508760 w 1508760"/>
              <a:gd name="connsiteY1" fmla="*/ 0 h 1316736"/>
              <a:gd name="connsiteX2" fmla="*/ 1508760 w 1508760"/>
              <a:gd name="connsiteY2" fmla="*/ 1316736 h 1316736"/>
              <a:gd name="connsiteX3" fmla="*/ 0 w 1508760"/>
              <a:gd name="connsiteY3" fmla="*/ 1316736 h 131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8760" h="1316736">
                <a:moveTo>
                  <a:pt x="0" y="0"/>
                </a:moveTo>
                <a:lnTo>
                  <a:pt x="1508760" y="0"/>
                </a:lnTo>
                <a:lnTo>
                  <a:pt x="1508760" y="1316736"/>
                </a:lnTo>
                <a:lnTo>
                  <a:pt x="0" y="1316736"/>
                </a:lnTo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31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2AF4E-4968-AB7B-2575-D8F2AD547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54584-63A6-5A5D-4DFB-6FA637F0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7360" y="6492875"/>
            <a:ext cx="457200" cy="365125"/>
          </a:xfrm>
        </p:spPr>
        <p:txBody>
          <a:bodyPr/>
          <a:lstStyle/>
          <a:p>
            <a:fld id="{F8A89D12-4F33-44AF-85FC-689FEAF79A4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F536E-6A74-F37E-E7C1-478BA36F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39" y="730250"/>
            <a:ext cx="7687312" cy="2909887"/>
          </a:xfrm>
        </p:spPr>
        <p:txBody>
          <a:bodyPr/>
          <a:lstStyle/>
          <a:p>
            <a:r>
              <a:rPr lang="en-US" dirty="0"/>
              <a:t>Before and after: </a:t>
            </a:r>
            <a:br>
              <a:rPr lang="en-US" dirty="0"/>
            </a:br>
            <a:r>
              <a:rPr lang="en-US" dirty="0"/>
              <a:t>Formatting 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93C5D-A0EF-C56E-33B3-332B1846B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2450" y="6492240"/>
            <a:ext cx="1093470" cy="365760"/>
          </a:xfrm>
        </p:spPr>
        <p:txBody>
          <a:bodyPr/>
          <a:lstStyle/>
          <a:p>
            <a:r>
              <a:rPr lang="en-US" dirty="0"/>
              <a:t>© 2025 Equinix, Inc.</a:t>
            </a:r>
          </a:p>
        </p:txBody>
      </p:sp>
    </p:spTree>
    <p:extLst>
      <p:ext uri="{BB962C8B-B14F-4D97-AF65-F5344CB8AC3E}">
        <p14:creationId xmlns:p14="http://schemas.microsoft.com/office/powerpoint/2010/main" val="182820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A1BFA9-1E92-BCFF-D691-75281AAFE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CD93B-F10D-DB17-0299-EEFD4D8B7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EA52D1-F03C-2CCC-4308-ECA5B44B2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Digital services solution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67B39AA-3229-15F9-8E1A-7B9B2BDCED71}"/>
              </a:ext>
            </a:extLst>
          </p:cNvPr>
          <p:cNvSpPr txBox="1">
            <a:spLocks/>
          </p:cNvSpPr>
          <p:nvPr/>
        </p:nvSpPr>
        <p:spPr>
          <a:xfrm>
            <a:off x="548640" y="1280160"/>
            <a:ext cx="4246369" cy="4018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Original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3A555-C8F2-8161-F384-551AF203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24" y="1647470"/>
            <a:ext cx="10882628" cy="40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58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68806D-E63F-3A06-FF4E-62760EE15089}"/>
              </a:ext>
            </a:extLst>
          </p:cNvPr>
          <p:cNvSpPr/>
          <p:nvPr/>
        </p:nvSpPr>
        <p:spPr>
          <a:xfrm>
            <a:off x="2202525" y="1731846"/>
            <a:ext cx="7436062" cy="40645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04FD22-9F1D-E7B3-8D82-1D1B8ACFA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55413-7382-FDDE-2846-BAA3BBF1D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91D463-73A3-9DCF-E006-47D57009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51538"/>
            <a:ext cx="8601710" cy="490162"/>
          </a:xfrm>
        </p:spPr>
        <p:txBody>
          <a:bodyPr/>
          <a:lstStyle/>
          <a:p>
            <a:r>
              <a:rPr lang="en-US" dirty="0"/>
              <a:t>Example 1: Digital services solution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997C17-CF52-5B4F-960C-21E00568395B}"/>
              </a:ext>
            </a:extLst>
          </p:cNvPr>
          <p:cNvSpPr/>
          <p:nvPr/>
        </p:nvSpPr>
        <p:spPr>
          <a:xfrm>
            <a:off x="5997155" y="2181566"/>
            <a:ext cx="3485015" cy="16040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37160" tIns="109728" rIns="13716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APAC: Singapore</a:t>
            </a:r>
            <a:endParaRPr lang="it-IT" sz="1000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24345-CEB5-0726-6A6F-36F008048DD1}"/>
              </a:ext>
            </a:extLst>
          </p:cNvPr>
          <p:cNvSpPr/>
          <p:nvPr/>
        </p:nvSpPr>
        <p:spPr>
          <a:xfrm>
            <a:off x="2354925" y="2181566"/>
            <a:ext cx="3496394" cy="16040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37160" tIns="109728" rIns="13716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AMER: USA</a:t>
            </a:r>
            <a:endParaRPr lang="it-IT" sz="1000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894EDB-299C-17A6-1DA6-7E167470CA9D}"/>
              </a:ext>
            </a:extLst>
          </p:cNvPr>
          <p:cNvSpPr/>
          <p:nvPr/>
        </p:nvSpPr>
        <p:spPr>
          <a:xfrm>
            <a:off x="2354925" y="4068883"/>
            <a:ext cx="3498767" cy="15964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37160" tIns="109728" rIns="13716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APAC: Australia</a:t>
            </a:r>
            <a:endParaRPr lang="it-IT" sz="1000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CA1287-157F-1CB8-BA02-8864B2B6D282}"/>
              </a:ext>
            </a:extLst>
          </p:cNvPr>
          <p:cNvSpPr/>
          <p:nvPr/>
        </p:nvSpPr>
        <p:spPr>
          <a:xfrm>
            <a:off x="5997155" y="4068882"/>
            <a:ext cx="3503631" cy="15964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37160" tIns="109728" rIns="13716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EMEA</a:t>
            </a:r>
            <a:r>
              <a:rPr lang="en-US" sz="1000" b="1" dirty="0">
                <a:solidFill>
                  <a:schemeClr val="tx1"/>
                </a:solidFill>
              </a:rPr>
              <a:t>: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</a:t>
            </a:r>
            <a:endParaRPr lang="it-IT" sz="1000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DBCB3B7-94CB-94A8-7117-0D34264A99E2}"/>
              </a:ext>
            </a:extLst>
          </p:cNvPr>
          <p:cNvGrpSpPr/>
          <p:nvPr/>
        </p:nvGrpSpPr>
        <p:grpSpPr>
          <a:xfrm>
            <a:off x="448943" y="3514595"/>
            <a:ext cx="1447800" cy="303880"/>
            <a:chOff x="646112" y="2313700"/>
            <a:chExt cx="1447800" cy="3038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C472F6-CAF9-1B88-7183-ED91ACBAE010}"/>
                </a:ext>
              </a:extLst>
            </p:cNvPr>
            <p:cNvSpPr/>
            <p:nvPr/>
          </p:nvSpPr>
          <p:spPr>
            <a:xfrm>
              <a:off x="646112" y="2313700"/>
              <a:ext cx="1447800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SD-WAN</a:t>
              </a:r>
            </a:p>
          </p:txBody>
        </p:sp>
        <p:sp>
          <p:nvSpPr>
            <p:cNvPr id="23" name="Graphic 89">
              <a:extLst>
                <a:ext uri="{FF2B5EF4-FFF2-40B4-BE49-F238E27FC236}">
                  <a16:creationId xmlns:a16="http://schemas.microsoft.com/office/drawing/2014/main" id="{3D100520-1447-18D6-8D6C-6E94158426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9030" y="2363915"/>
              <a:ext cx="181948" cy="203450"/>
            </a:xfrm>
            <a:custGeom>
              <a:avLst/>
              <a:gdLst>
                <a:gd name="connsiteX0" fmla="*/ 223709 w 273401"/>
                <a:gd name="connsiteY0" fmla="*/ 183929 h 305712"/>
                <a:gd name="connsiteX1" fmla="*/ 221501 w 273401"/>
                <a:gd name="connsiteY1" fmla="*/ 185302 h 305712"/>
                <a:gd name="connsiteX2" fmla="*/ 181473 w 273401"/>
                <a:gd name="connsiteY2" fmla="*/ 162199 h 305712"/>
                <a:gd name="connsiteX3" fmla="*/ 182367 w 273401"/>
                <a:gd name="connsiteY3" fmla="*/ 153184 h 305712"/>
                <a:gd name="connsiteX4" fmla="*/ 181353 w 273401"/>
                <a:gd name="connsiteY4" fmla="*/ 143573 h 305712"/>
                <a:gd name="connsiteX5" fmla="*/ 221501 w 273401"/>
                <a:gd name="connsiteY5" fmla="*/ 120410 h 305712"/>
                <a:gd name="connsiteX6" fmla="*/ 240173 w 273401"/>
                <a:gd name="connsiteY6" fmla="*/ 126201 h 305712"/>
                <a:gd name="connsiteX7" fmla="*/ 273402 w 273401"/>
                <a:gd name="connsiteY7" fmla="*/ 93068 h 305712"/>
                <a:gd name="connsiteX8" fmla="*/ 240293 w 273401"/>
                <a:gd name="connsiteY8" fmla="*/ 59816 h 305712"/>
                <a:gd name="connsiteX9" fmla="*/ 207065 w 273401"/>
                <a:gd name="connsiteY9" fmla="*/ 92949 h 305712"/>
                <a:gd name="connsiteX10" fmla="*/ 207184 w 273401"/>
                <a:gd name="connsiteY10" fmla="*/ 95575 h 305712"/>
                <a:gd name="connsiteX11" fmla="*/ 166857 w 273401"/>
                <a:gd name="connsiteY11" fmla="*/ 118858 h 305712"/>
                <a:gd name="connsiteX12" fmla="*/ 150989 w 273401"/>
                <a:gd name="connsiteY12" fmla="*/ 109724 h 305712"/>
                <a:gd name="connsiteX13" fmla="*/ 150989 w 273401"/>
                <a:gd name="connsiteY13" fmla="*/ 63099 h 305712"/>
                <a:gd name="connsiteX14" fmla="*/ 165366 w 273401"/>
                <a:gd name="connsiteY14" fmla="*/ 49846 h 305712"/>
                <a:gd name="connsiteX15" fmla="*/ 153315 w 273401"/>
                <a:gd name="connsiteY15" fmla="*/ 4476 h 305712"/>
                <a:gd name="connsiteX16" fmla="*/ 107977 w 273401"/>
                <a:gd name="connsiteY16" fmla="*/ 16535 h 305712"/>
                <a:gd name="connsiteX17" fmla="*/ 120028 w 273401"/>
                <a:gd name="connsiteY17" fmla="*/ 61905 h 305712"/>
                <a:gd name="connsiteX18" fmla="*/ 122354 w 273401"/>
                <a:gd name="connsiteY18" fmla="*/ 63099 h 305712"/>
                <a:gd name="connsiteX19" fmla="*/ 122354 w 273401"/>
                <a:gd name="connsiteY19" fmla="*/ 109724 h 305712"/>
                <a:gd name="connsiteX20" fmla="*/ 106486 w 273401"/>
                <a:gd name="connsiteY20" fmla="*/ 118858 h 305712"/>
                <a:gd name="connsiteX21" fmla="*/ 66159 w 273401"/>
                <a:gd name="connsiteY21" fmla="*/ 95575 h 305712"/>
                <a:gd name="connsiteX22" fmla="*/ 61864 w 273401"/>
                <a:gd name="connsiteY22" fmla="*/ 76472 h 305712"/>
                <a:gd name="connsiteX23" fmla="*/ 16585 w 273401"/>
                <a:gd name="connsiteY23" fmla="*/ 64234 h 305712"/>
                <a:gd name="connsiteX24" fmla="*/ 4416 w 273401"/>
                <a:gd name="connsiteY24" fmla="*/ 109605 h 305712"/>
                <a:gd name="connsiteX25" fmla="*/ 49694 w 273401"/>
                <a:gd name="connsiteY25" fmla="*/ 121843 h 305712"/>
                <a:gd name="connsiteX26" fmla="*/ 51901 w 273401"/>
                <a:gd name="connsiteY26" fmla="*/ 120470 h 305712"/>
                <a:gd name="connsiteX27" fmla="*/ 92049 w 273401"/>
                <a:gd name="connsiteY27" fmla="*/ 143633 h 305712"/>
                <a:gd name="connsiteX28" fmla="*/ 91035 w 273401"/>
                <a:gd name="connsiteY28" fmla="*/ 153244 h 305712"/>
                <a:gd name="connsiteX29" fmla="*/ 91930 w 273401"/>
                <a:gd name="connsiteY29" fmla="*/ 162259 h 305712"/>
                <a:gd name="connsiteX30" fmla="*/ 51901 w 273401"/>
                <a:gd name="connsiteY30" fmla="*/ 185362 h 305712"/>
                <a:gd name="connsiteX31" fmla="*/ 33229 w 273401"/>
                <a:gd name="connsiteY31" fmla="*/ 179571 h 305712"/>
                <a:gd name="connsiteX32" fmla="*/ 1 w 273401"/>
                <a:gd name="connsiteY32" fmla="*/ 212704 h 305712"/>
                <a:gd name="connsiteX33" fmla="*/ 33110 w 273401"/>
                <a:gd name="connsiteY33" fmla="*/ 245956 h 305712"/>
                <a:gd name="connsiteX34" fmla="*/ 66338 w 273401"/>
                <a:gd name="connsiteY34" fmla="*/ 212823 h 305712"/>
                <a:gd name="connsiteX35" fmla="*/ 66219 w 273401"/>
                <a:gd name="connsiteY35" fmla="*/ 210196 h 305712"/>
                <a:gd name="connsiteX36" fmla="*/ 106068 w 273401"/>
                <a:gd name="connsiteY36" fmla="*/ 187153 h 305712"/>
                <a:gd name="connsiteX37" fmla="*/ 122354 w 273401"/>
                <a:gd name="connsiteY37" fmla="*/ 196645 h 305712"/>
                <a:gd name="connsiteX38" fmla="*/ 122354 w 273401"/>
                <a:gd name="connsiteY38" fmla="*/ 242613 h 305712"/>
                <a:gd name="connsiteX39" fmla="*/ 107977 w 273401"/>
                <a:gd name="connsiteY39" fmla="*/ 255866 h 305712"/>
                <a:gd name="connsiteX40" fmla="*/ 120028 w 273401"/>
                <a:gd name="connsiteY40" fmla="*/ 301237 h 305712"/>
                <a:gd name="connsiteX41" fmla="*/ 165366 w 273401"/>
                <a:gd name="connsiteY41" fmla="*/ 289177 h 305712"/>
                <a:gd name="connsiteX42" fmla="*/ 153315 w 273401"/>
                <a:gd name="connsiteY42" fmla="*/ 243807 h 305712"/>
                <a:gd name="connsiteX43" fmla="*/ 150989 w 273401"/>
                <a:gd name="connsiteY43" fmla="*/ 242613 h 305712"/>
                <a:gd name="connsiteX44" fmla="*/ 150989 w 273401"/>
                <a:gd name="connsiteY44" fmla="*/ 196645 h 305712"/>
                <a:gd name="connsiteX45" fmla="*/ 167275 w 273401"/>
                <a:gd name="connsiteY45" fmla="*/ 187153 h 305712"/>
                <a:gd name="connsiteX46" fmla="*/ 207124 w 273401"/>
                <a:gd name="connsiteY46" fmla="*/ 210196 h 305712"/>
                <a:gd name="connsiteX47" fmla="*/ 211420 w 273401"/>
                <a:gd name="connsiteY47" fmla="*/ 229300 h 305712"/>
                <a:gd name="connsiteX48" fmla="*/ 256698 w 273401"/>
                <a:gd name="connsiteY48" fmla="*/ 241538 h 305712"/>
                <a:gd name="connsiteX49" fmla="*/ 268927 w 273401"/>
                <a:gd name="connsiteY49" fmla="*/ 196227 h 305712"/>
                <a:gd name="connsiteX50" fmla="*/ 223709 w 273401"/>
                <a:gd name="connsiteY50" fmla="*/ 183929 h 305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73401" h="305712">
                  <a:moveTo>
                    <a:pt x="223709" y="183929"/>
                  </a:moveTo>
                  <a:cubicBezTo>
                    <a:pt x="222933" y="184347"/>
                    <a:pt x="222217" y="184825"/>
                    <a:pt x="221501" y="185302"/>
                  </a:cubicBezTo>
                  <a:lnTo>
                    <a:pt x="181473" y="162199"/>
                  </a:lnTo>
                  <a:cubicBezTo>
                    <a:pt x="182069" y="159274"/>
                    <a:pt x="182367" y="156289"/>
                    <a:pt x="182367" y="153184"/>
                  </a:cubicBezTo>
                  <a:cubicBezTo>
                    <a:pt x="182367" y="149901"/>
                    <a:pt x="182010" y="146677"/>
                    <a:pt x="181353" y="143573"/>
                  </a:cubicBezTo>
                  <a:lnTo>
                    <a:pt x="221501" y="120410"/>
                  </a:lnTo>
                  <a:cubicBezTo>
                    <a:pt x="226811" y="124052"/>
                    <a:pt x="233253" y="126201"/>
                    <a:pt x="240173" y="126201"/>
                  </a:cubicBezTo>
                  <a:cubicBezTo>
                    <a:pt x="258488" y="126260"/>
                    <a:pt x="273342" y="111395"/>
                    <a:pt x="273402" y="93068"/>
                  </a:cubicBezTo>
                  <a:cubicBezTo>
                    <a:pt x="273461" y="74741"/>
                    <a:pt x="258607" y="59876"/>
                    <a:pt x="240293" y="59816"/>
                  </a:cubicBezTo>
                  <a:cubicBezTo>
                    <a:pt x="221979" y="59756"/>
                    <a:pt x="207124" y="74621"/>
                    <a:pt x="207065" y="92949"/>
                  </a:cubicBezTo>
                  <a:cubicBezTo>
                    <a:pt x="207065" y="93844"/>
                    <a:pt x="207124" y="94680"/>
                    <a:pt x="207184" y="95575"/>
                  </a:cubicBezTo>
                  <a:lnTo>
                    <a:pt x="166857" y="118858"/>
                  </a:lnTo>
                  <a:cubicBezTo>
                    <a:pt x="162264" y="114798"/>
                    <a:pt x="156895" y="111694"/>
                    <a:pt x="150989" y="109724"/>
                  </a:cubicBezTo>
                  <a:lnTo>
                    <a:pt x="150989" y="63099"/>
                  </a:lnTo>
                  <a:cubicBezTo>
                    <a:pt x="156835" y="60294"/>
                    <a:pt x="161906" y="55816"/>
                    <a:pt x="165366" y="49846"/>
                  </a:cubicBezTo>
                  <a:cubicBezTo>
                    <a:pt x="174553" y="34026"/>
                    <a:pt x="169124" y="13669"/>
                    <a:pt x="153315" y="4476"/>
                  </a:cubicBezTo>
                  <a:cubicBezTo>
                    <a:pt x="137507" y="-4718"/>
                    <a:pt x="117164" y="715"/>
                    <a:pt x="107977" y="16535"/>
                  </a:cubicBezTo>
                  <a:cubicBezTo>
                    <a:pt x="98790" y="32355"/>
                    <a:pt x="104219" y="52712"/>
                    <a:pt x="120028" y="61905"/>
                  </a:cubicBezTo>
                  <a:cubicBezTo>
                    <a:pt x="120803" y="62323"/>
                    <a:pt x="121579" y="62741"/>
                    <a:pt x="122354" y="63099"/>
                  </a:cubicBezTo>
                  <a:lnTo>
                    <a:pt x="122354" y="109724"/>
                  </a:lnTo>
                  <a:cubicBezTo>
                    <a:pt x="116448" y="111694"/>
                    <a:pt x="111079" y="114798"/>
                    <a:pt x="106486" y="118858"/>
                  </a:cubicBezTo>
                  <a:lnTo>
                    <a:pt x="66159" y="95575"/>
                  </a:lnTo>
                  <a:cubicBezTo>
                    <a:pt x="66636" y="89128"/>
                    <a:pt x="65324" y="82501"/>
                    <a:pt x="61864" y="76472"/>
                  </a:cubicBezTo>
                  <a:cubicBezTo>
                    <a:pt x="52736" y="60592"/>
                    <a:pt x="32454" y="55100"/>
                    <a:pt x="16585" y="64234"/>
                  </a:cubicBezTo>
                  <a:cubicBezTo>
                    <a:pt x="777" y="73427"/>
                    <a:pt x="-4712" y="93725"/>
                    <a:pt x="4416" y="109605"/>
                  </a:cubicBezTo>
                  <a:cubicBezTo>
                    <a:pt x="13543" y="125484"/>
                    <a:pt x="33826" y="130977"/>
                    <a:pt x="49694" y="121843"/>
                  </a:cubicBezTo>
                  <a:cubicBezTo>
                    <a:pt x="50470" y="121425"/>
                    <a:pt x="51185" y="120947"/>
                    <a:pt x="51901" y="120470"/>
                  </a:cubicBezTo>
                  <a:lnTo>
                    <a:pt x="92049" y="143633"/>
                  </a:lnTo>
                  <a:cubicBezTo>
                    <a:pt x="91393" y="146737"/>
                    <a:pt x="91035" y="149901"/>
                    <a:pt x="91035" y="153244"/>
                  </a:cubicBezTo>
                  <a:cubicBezTo>
                    <a:pt x="91035" y="156348"/>
                    <a:pt x="91333" y="159333"/>
                    <a:pt x="91930" y="162259"/>
                  </a:cubicBezTo>
                  <a:lnTo>
                    <a:pt x="51901" y="185362"/>
                  </a:lnTo>
                  <a:cubicBezTo>
                    <a:pt x="46592" y="181720"/>
                    <a:pt x="40149" y="179571"/>
                    <a:pt x="33229" y="179571"/>
                  </a:cubicBezTo>
                  <a:cubicBezTo>
                    <a:pt x="14915" y="179511"/>
                    <a:pt x="61" y="194376"/>
                    <a:pt x="1" y="212704"/>
                  </a:cubicBezTo>
                  <a:cubicBezTo>
                    <a:pt x="-59" y="231031"/>
                    <a:pt x="14796" y="245896"/>
                    <a:pt x="33110" y="245956"/>
                  </a:cubicBezTo>
                  <a:cubicBezTo>
                    <a:pt x="51424" y="246015"/>
                    <a:pt x="66278" y="231151"/>
                    <a:pt x="66338" y="212823"/>
                  </a:cubicBezTo>
                  <a:cubicBezTo>
                    <a:pt x="66338" y="211928"/>
                    <a:pt x="66278" y="211092"/>
                    <a:pt x="66219" y="210196"/>
                  </a:cubicBezTo>
                  <a:lnTo>
                    <a:pt x="106068" y="187153"/>
                  </a:lnTo>
                  <a:cubicBezTo>
                    <a:pt x="110721" y="191391"/>
                    <a:pt x="116269" y="194615"/>
                    <a:pt x="122354" y="196645"/>
                  </a:cubicBezTo>
                  <a:lnTo>
                    <a:pt x="122354" y="242613"/>
                  </a:lnTo>
                  <a:cubicBezTo>
                    <a:pt x="116508" y="245418"/>
                    <a:pt x="111437" y="249896"/>
                    <a:pt x="107977" y="255866"/>
                  </a:cubicBezTo>
                  <a:cubicBezTo>
                    <a:pt x="98790" y="271686"/>
                    <a:pt x="104219" y="292043"/>
                    <a:pt x="120028" y="301237"/>
                  </a:cubicBezTo>
                  <a:cubicBezTo>
                    <a:pt x="135836" y="310430"/>
                    <a:pt x="156179" y="304998"/>
                    <a:pt x="165366" y="289177"/>
                  </a:cubicBezTo>
                  <a:cubicBezTo>
                    <a:pt x="174553" y="273357"/>
                    <a:pt x="169124" y="253000"/>
                    <a:pt x="153315" y="243807"/>
                  </a:cubicBezTo>
                  <a:cubicBezTo>
                    <a:pt x="152540" y="243389"/>
                    <a:pt x="151764" y="242971"/>
                    <a:pt x="150989" y="242613"/>
                  </a:cubicBezTo>
                  <a:lnTo>
                    <a:pt x="150989" y="196645"/>
                  </a:lnTo>
                  <a:cubicBezTo>
                    <a:pt x="157074" y="194615"/>
                    <a:pt x="162622" y="191391"/>
                    <a:pt x="167275" y="187153"/>
                  </a:cubicBezTo>
                  <a:lnTo>
                    <a:pt x="207124" y="210196"/>
                  </a:lnTo>
                  <a:cubicBezTo>
                    <a:pt x="206647" y="216644"/>
                    <a:pt x="207960" y="223270"/>
                    <a:pt x="211420" y="229300"/>
                  </a:cubicBezTo>
                  <a:cubicBezTo>
                    <a:pt x="220547" y="245180"/>
                    <a:pt x="240830" y="250672"/>
                    <a:pt x="256698" y="241538"/>
                  </a:cubicBezTo>
                  <a:cubicBezTo>
                    <a:pt x="272566" y="232404"/>
                    <a:pt x="278055" y="212107"/>
                    <a:pt x="268927" y="196227"/>
                  </a:cubicBezTo>
                  <a:cubicBezTo>
                    <a:pt x="259860" y="180287"/>
                    <a:pt x="239577" y="174795"/>
                    <a:pt x="223709" y="1839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18872" tIns="0" rIns="0" bIns="0" rtlCol="0" anchor="ctr" anchorCtr="0"/>
            <a:lstStyle/>
            <a:p>
              <a:endParaRPr lang="en-US" sz="1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935A6DD-276B-B6FD-910C-8C009FD04DB0}"/>
              </a:ext>
            </a:extLst>
          </p:cNvPr>
          <p:cNvGrpSpPr/>
          <p:nvPr/>
        </p:nvGrpSpPr>
        <p:grpSpPr>
          <a:xfrm>
            <a:off x="2507325" y="2524466"/>
            <a:ext cx="1447800" cy="713223"/>
            <a:chOff x="2703512" y="2313700"/>
            <a:chExt cx="1447800" cy="71322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5BBDF5D-98E8-0EA7-8100-4CAEC52943C1}"/>
                </a:ext>
              </a:extLst>
            </p:cNvPr>
            <p:cNvGrpSpPr/>
            <p:nvPr/>
          </p:nvGrpSpPr>
          <p:grpSpPr>
            <a:xfrm>
              <a:off x="2703512" y="2313700"/>
              <a:ext cx="1447800" cy="303880"/>
              <a:chOff x="2703512" y="2313700"/>
              <a:chExt cx="1447800" cy="30388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9D49D2A-F5D1-C927-109E-A32B5F5E2BB4}"/>
                  </a:ext>
                </a:extLst>
              </p:cNvPr>
              <p:cNvSpPr/>
              <p:nvPr/>
            </p:nvSpPr>
            <p:spPr>
              <a:xfrm>
                <a:off x="2703512" y="2313700"/>
                <a:ext cx="1447800" cy="3038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Network Edge</a:t>
                </a:r>
              </a:p>
            </p:txBody>
          </p:sp>
          <p:sp>
            <p:nvSpPr>
              <p:cNvPr id="20" name="Graphic 147">
                <a:extLst>
                  <a:ext uri="{FF2B5EF4-FFF2-40B4-BE49-F238E27FC236}">
                    <a16:creationId xmlns:a16="http://schemas.microsoft.com/office/drawing/2014/main" id="{6050C24A-139E-D3F3-89EC-CEBD4788C2FB}"/>
                  </a:ext>
                </a:extLst>
              </p:cNvPr>
              <p:cNvSpPr/>
              <p:nvPr/>
            </p:nvSpPr>
            <p:spPr>
              <a:xfrm>
                <a:off x="2791042" y="2358626"/>
                <a:ext cx="188776" cy="214029"/>
              </a:xfrm>
              <a:custGeom>
                <a:avLst/>
                <a:gdLst>
                  <a:gd name="connsiteX0" fmla="*/ 269421 w 269421"/>
                  <a:gd name="connsiteY0" fmla="*/ 89869 h 305462"/>
                  <a:gd name="connsiteX1" fmla="*/ 269421 w 269421"/>
                  <a:gd name="connsiteY1" fmla="*/ 215646 h 305462"/>
                  <a:gd name="connsiteX2" fmla="*/ 256034 w 269421"/>
                  <a:gd name="connsiteY2" fmla="*/ 238911 h 305462"/>
                  <a:gd name="connsiteX3" fmla="*/ 148277 w 269421"/>
                  <a:gd name="connsiteY3" fmla="*/ 301830 h 305462"/>
                  <a:gd name="connsiteX4" fmla="*/ 121144 w 269421"/>
                  <a:gd name="connsiteY4" fmla="*/ 301830 h 305462"/>
                  <a:gd name="connsiteX5" fmla="*/ 13387 w 269421"/>
                  <a:gd name="connsiteY5" fmla="*/ 238911 h 305462"/>
                  <a:gd name="connsiteX6" fmla="*/ 0 w 269421"/>
                  <a:gd name="connsiteY6" fmla="*/ 215646 h 305462"/>
                  <a:gd name="connsiteX7" fmla="*/ 0 w 269421"/>
                  <a:gd name="connsiteY7" fmla="*/ 89810 h 305462"/>
                  <a:gd name="connsiteX8" fmla="*/ 13387 w 269421"/>
                  <a:gd name="connsiteY8" fmla="*/ 66544 h 305462"/>
                  <a:gd name="connsiteX9" fmla="*/ 121084 w 269421"/>
                  <a:gd name="connsiteY9" fmla="*/ 3626 h 305462"/>
                  <a:gd name="connsiteX10" fmla="*/ 148277 w 269421"/>
                  <a:gd name="connsiteY10" fmla="*/ 3686 h 305462"/>
                  <a:gd name="connsiteX11" fmla="*/ 255974 w 269421"/>
                  <a:gd name="connsiteY11" fmla="*/ 66604 h 305462"/>
                  <a:gd name="connsiteX12" fmla="*/ 269421 w 269421"/>
                  <a:gd name="connsiteY12" fmla="*/ 89869 h 305462"/>
                  <a:gd name="connsiteX13" fmla="*/ 199317 w 269421"/>
                  <a:gd name="connsiteY13" fmla="*/ 130659 h 305462"/>
                  <a:gd name="connsiteX14" fmla="*/ 179415 w 269421"/>
                  <a:gd name="connsiteY14" fmla="*/ 134546 h 305462"/>
                  <a:gd name="connsiteX15" fmla="*/ 138117 w 269421"/>
                  <a:gd name="connsiteY15" fmla="*/ 94176 h 305462"/>
                  <a:gd name="connsiteX16" fmla="*/ 139671 w 269421"/>
                  <a:gd name="connsiteY16" fmla="*/ 88135 h 305462"/>
                  <a:gd name="connsiteX17" fmla="*/ 117737 w 269421"/>
                  <a:gd name="connsiteY17" fmla="*/ 59606 h 305462"/>
                  <a:gd name="connsiteX18" fmla="*/ 89229 w 269421"/>
                  <a:gd name="connsiteY18" fmla="*/ 81556 h 305462"/>
                  <a:gd name="connsiteX19" fmla="*/ 99808 w 269421"/>
                  <a:gd name="connsiteY19" fmla="*/ 105659 h 305462"/>
                  <a:gd name="connsiteX20" fmla="*/ 89588 w 269421"/>
                  <a:gd name="connsiteY20" fmla="*/ 149977 h 305462"/>
                  <a:gd name="connsiteX21" fmla="*/ 63949 w 269421"/>
                  <a:gd name="connsiteY21" fmla="*/ 158529 h 305462"/>
                  <a:gd name="connsiteX22" fmla="*/ 48171 w 269421"/>
                  <a:gd name="connsiteY22" fmla="*/ 185981 h 305462"/>
                  <a:gd name="connsiteX23" fmla="*/ 56418 w 269421"/>
                  <a:gd name="connsiteY23" fmla="*/ 216543 h 305462"/>
                  <a:gd name="connsiteX24" fmla="*/ 83850 w 269421"/>
                  <a:gd name="connsiteY24" fmla="*/ 232332 h 305462"/>
                  <a:gd name="connsiteX25" fmla="*/ 89289 w 269421"/>
                  <a:gd name="connsiteY25" fmla="*/ 232691 h 305462"/>
                  <a:gd name="connsiteX26" fmla="*/ 114390 w 269421"/>
                  <a:gd name="connsiteY26" fmla="*/ 224079 h 305462"/>
                  <a:gd name="connsiteX27" fmla="*/ 130168 w 269421"/>
                  <a:gd name="connsiteY27" fmla="*/ 196627 h 305462"/>
                  <a:gd name="connsiteX28" fmla="*/ 130527 w 269421"/>
                  <a:gd name="connsiteY28" fmla="*/ 190168 h 305462"/>
                  <a:gd name="connsiteX29" fmla="*/ 168119 w 269421"/>
                  <a:gd name="connsiteY29" fmla="*/ 179940 h 305462"/>
                  <a:gd name="connsiteX30" fmla="*/ 191069 w 269421"/>
                  <a:gd name="connsiteY30" fmla="*/ 194534 h 305462"/>
                  <a:gd name="connsiteX31" fmla="*/ 227167 w 269421"/>
                  <a:gd name="connsiteY31" fmla="*/ 166723 h 305462"/>
                  <a:gd name="connsiteX32" fmla="*/ 199317 w 269421"/>
                  <a:gd name="connsiteY32" fmla="*/ 130659 h 305462"/>
                  <a:gd name="connsiteX33" fmla="*/ 121861 w 269421"/>
                  <a:gd name="connsiteY33" fmla="*/ 166065 h 305462"/>
                  <a:gd name="connsiteX34" fmla="*/ 108115 w 269421"/>
                  <a:gd name="connsiteY34" fmla="*/ 154522 h 305462"/>
                  <a:gd name="connsiteX35" fmla="*/ 118395 w 269421"/>
                  <a:gd name="connsiteY35" fmla="*/ 109965 h 305462"/>
                  <a:gd name="connsiteX36" fmla="*/ 124909 w 269421"/>
                  <a:gd name="connsiteY36" fmla="*/ 107991 h 305462"/>
                  <a:gd name="connsiteX37" fmla="*/ 166207 w 269421"/>
                  <a:gd name="connsiteY37" fmla="*/ 148422 h 305462"/>
                  <a:gd name="connsiteX38" fmla="*/ 163159 w 269421"/>
                  <a:gd name="connsiteY38" fmla="*/ 158469 h 305462"/>
                  <a:gd name="connsiteX39" fmla="*/ 162920 w 269421"/>
                  <a:gd name="connsiteY39" fmla="*/ 161520 h 305462"/>
                  <a:gd name="connsiteX40" fmla="*/ 125447 w 269421"/>
                  <a:gd name="connsiteY40" fmla="*/ 171687 h 305462"/>
                  <a:gd name="connsiteX41" fmla="*/ 121861 w 269421"/>
                  <a:gd name="connsiteY41" fmla="*/ 166065 h 305462"/>
                  <a:gd name="connsiteX42" fmla="*/ 89050 w 269421"/>
                  <a:gd name="connsiteY42" fmla="*/ 169055 h 305462"/>
                  <a:gd name="connsiteX43" fmla="*/ 75543 w 269421"/>
                  <a:gd name="connsiteY43" fmla="*/ 173661 h 305462"/>
                  <a:gd name="connsiteX44" fmla="*/ 67056 w 269421"/>
                  <a:gd name="connsiteY44" fmla="*/ 188433 h 305462"/>
                  <a:gd name="connsiteX45" fmla="*/ 71479 w 269421"/>
                  <a:gd name="connsiteY45" fmla="*/ 204881 h 305462"/>
                  <a:gd name="connsiteX46" fmla="*/ 86241 w 269421"/>
                  <a:gd name="connsiteY46" fmla="*/ 213373 h 305462"/>
                  <a:gd name="connsiteX47" fmla="*/ 102677 w 269421"/>
                  <a:gd name="connsiteY47" fmla="*/ 208947 h 305462"/>
                  <a:gd name="connsiteX48" fmla="*/ 111163 w 269421"/>
                  <a:gd name="connsiteY48" fmla="*/ 194175 h 305462"/>
                  <a:gd name="connsiteX49" fmla="*/ 106741 w 269421"/>
                  <a:gd name="connsiteY49" fmla="*/ 177728 h 305462"/>
                  <a:gd name="connsiteX50" fmla="*/ 91979 w 269421"/>
                  <a:gd name="connsiteY50" fmla="*/ 169235 h 305462"/>
                  <a:gd name="connsiteX51" fmla="*/ 89050 w 269421"/>
                  <a:gd name="connsiteY51" fmla="*/ 169055 h 305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69421" h="305462">
                    <a:moveTo>
                      <a:pt x="269421" y="89869"/>
                    </a:moveTo>
                    <a:lnTo>
                      <a:pt x="269421" y="215646"/>
                    </a:lnTo>
                    <a:cubicBezTo>
                      <a:pt x="269421" y="225275"/>
                      <a:pt x="264341" y="234127"/>
                      <a:pt x="256034" y="238911"/>
                    </a:cubicBezTo>
                    <a:lnTo>
                      <a:pt x="148277" y="301830"/>
                    </a:lnTo>
                    <a:cubicBezTo>
                      <a:pt x="139910" y="306674"/>
                      <a:pt x="129511" y="306674"/>
                      <a:pt x="121144" y="301830"/>
                    </a:cubicBezTo>
                    <a:lnTo>
                      <a:pt x="13387" y="238911"/>
                    </a:lnTo>
                    <a:cubicBezTo>
                      <a:pt x="5140" y="234127"/>
                      <a:pt x="0" y="225215"/>
                      <a:pt x="0" y="215646"/>
                    </a:cubicBezTo>
                    <a:lnTo>
                      <a:pt x="0" y="89810"/>
                    </a:lnTo>
                    <a:cubicBezTo>
                      <a:pt x="0" y="80180"/>
                      <a:pt x="5080" y="71329"/>
                      <a:pt x="13387" y="66544"/>
                    </a:cubicBezTo>
                    <a:lnTo>
                      <a:pt x="121084" y="3626"/>
                    </a:lnTo>
                    <a:cubicBezTo>
                      <a:pt x="129511" y="-1219"/>
                      <a:pt x="139850" y="-1219"/>
                      <a:pt x="148277" y="3686"/>
                    </a:cubicBezTo>
                    <a:lnTo>
                      <a:pt x="255974" y="66604"/>
                    </a:lnTo>
                    <a:cubicBezTo>
                      <a:pt x="264281" y="71389"/>
                      <a:pt x="269421" y="80300"/>
                      <a:pt x="269421" y="89869"/>
                    </a:cubicBezTo>
                    <a:close/>
                    <a:moveTo>
                      <a:pt x="199317" y="130659"/>
                    </a:moveTo>
                    <a:cubicBezTo>
                      <a:pt x="192145" y="129702"/>
                      <a:pt x="185212" y="131257"/>
                      <a:pt x="179415" y="134546"/>
                    </a:cubicBezTo>
                    <a:lnTo>
                      <a:pt x="138117" y="94176"/>
                    </a:lnTo>
                    <a:cubicBezTo>
                      <a:pt x="138834" y="92262"/>
                      <a:pt x="139372" y="90288"/>
                      <a:pt x="139671" y="88135"/>
                    </a:cubicBezTo>
                    <a:cubicBezTo>
                      <a:pt x="141464" y="74200"/>
                      <a:pt x="131663" y="61401"/>
                      <a:pt x="117737" y="59606"/>
                    </a:cubicBezTo>
                    <a:cubicBezTo>
                      <a:pt x="103812" y="57812"/>
                      <a:pt x="91022" y="67621"/>
                      <a:pt x="89229" y="81556"/>
                    </a:cubicBezTo>
                    <a:cubicBezTo>
                      <a:pt x="87974" y="91245"/>
                      <a:pt x="92337" y="100396"/>
                      <a:pt x="99808" y="105659"/>
                    </a:cubicBezTo>
                    <a:lnTo>
                      <a:pt x="89588" y="149977"/>
                    </a:lnTo>
                    <a:cubicBezTo>
                      <a:pt x="80324" y="149857"/>
                      <a:pt x="71360" y="152847"/>
                      <a:pt x="63949" y="158529"/>
                    </a:cubicBezTo>
                    <a:cubicBezTo>
                      <a:pt x="55223" y="165287"/>
                      <a:pt x="49605" y="175036"/>
                      <a:pt x="48171" y="185981"/>
                    </a:cubicBezTo>
                    <a:cubicBezTo>
                      <a:pt x="46736" y="196926"/>
                      <a:pt x="49665" y="207811"/>
                      <a:pt x="56418" y="216543"/>
                    </a:cubicBezTo>
                    <a:cubicBezTo>
                      <a:pt x="63172" y="225275"/>
                      <a:pt x="72913" y="230897"/>
                      <a:pt x="83850" y="232332"/>
                    </a:cubicBezTo>
                    <a:cubicBezTo>
                      <a:pt x="85643" y="232572"/>
                      <a:pt x="87496" y="232691"/>
                      <a:pt x="89289" y="232691"/>
                    </a:cubicBezTo>
                    <a:cubicBezTo>
                      <a:pt x="98373" y="232691"/>
                      <a:pt x="107099" y="229701"/>
                      <a:pt x="114390" y="224079"/>
                    </a:cubicBezTo>
                    <a:cubicBezTo>
                      <a:pt x="123116" y="217321"/>
                      <a:pt x="128734" y="207572"/>
                      <a:pt x="130168" y="196627"/>
                    </a:cubicBezTo>
                    <a:cubicBezTo>
                      <a:pt x="130467" y="194474"/>
                      <a:pt x="130527" y="192321"/>
                      <a:pt x="130527" y="190168"/>
                    </a:cubicBezTo>
                    <a:lnTo>
                      <a:pt x="168119" y="179940"/>
                    </a:lnTo>
                    <a:cubicBezTo>
                      <a:pt x="173080" y="187716"/>
                      <a:pt x="181268" y="193278"/>
                      <a:pt x="191069" y="194534"/>
                    </a:cubicBezTo>
                    <a:cubicBezTo>
                      <a:pt x="208700" y="196806"/>
                      <a:pt x="224896" y="184366"/>
                      <a:pt x="227167" y="166723"/>
                    </a:cubicBezTo>
                    <a:cubicBezTo>
                      <a:pt x="229438" y="149079"/>
                      <a:pt x="216947" y="132931"/>
                      <a:pt x="199317" y="130659"/>
                    </a:cubicBezTo>
                    <a:close/>
                    <a:moveTo>
                      <a:pt x="121861" y="166065"/>
                    </a:moveTo>
                    <a:cubicBezTo>
                      <a:pt x="118096" y="161161"/>
                      <a:pt x="113434" y="157273"/>
                      <a:pt x="108115" y="154522"/>
                    </a:cubicBezTo>
                    <a:lnTo>
                      <a:pt x="118395" y="109965"/>
                    </a:lnTo>
                    <a:cubicBezTo>
                      <a:pt x="120666" y="109606"/>
                      <a:pt x="122877" y="108948"/>
                      <a:pt x="124909" y="107991"/>
                    </a:cubicBezTo>
                    <a:lnTo>
                      <a:pt x="166207" y="148422"/>
                    </a:lnTo>
                    <a:cubicBezTo>
                      <a:pt x="164713" y="151532"/>
                      <a:pt x="163637" y="154881"/>
                      <a:pt x="163159" y="158469"/>
                    </a:cubicBezTo>
                    <a:cubicBezTo>
                      <a:pt x="163039" y="159486"/>
                      <a:pt x="162920" y="160503"/>
                      <a:pt x="162920" y="161520"/>
                    </a:cubicBezTo>
                    <a:lnTo>
                      <a:pt x="125447" y="171687"/>
                    </a:lnTo>
                    <a:cubicBezTo>
                      <a:pt x="124431" y="169713"/>
                      <a:pt x="123236" y="167859"/>
                      <a:pt x="121861" y="166065"/>
                    </a:cubicBezTo>
                    <a:close/>
                    <a:moveTo>
                      <a:pt x="89050" y="169055"/>
                    </a:moveTo>
                    <a:cubicBezTo>
                      <a:pt x="84209" y="169055"/>
                      <a:pt x="79488" y="170670"/>
                      <a:pt x="75543" y="173661"/>
                    </a:cubicBezTo>
                    <a:cubicBezTo>
                      <a:pt x="70822" y="177309"/>
                      <a:pt x="67833" y="182512"/>
                      <a:pt x="67056" y="188433"/>
                    </a:cubicBezTo>
                    <a:cubicBezTo>
                      <a:pt x="66280" y="194294"/>
                      <a:pt x="67833" y="200156"/>
                      <a:pt x="71479" y="204881"/>
                    </a:cubicBezTo>
                    <a:cubicBezTo>
                      <a:pt x="75125" y="209605"/>
                      <a:pt x="80324" y="212596"/>
                      <a:pt x="86241" y="213373"/>
                    </a:cubicBezTo>
                    <a:cubicBezTo>
                      <a:pt x="92098" y="214151"/>
                      <a:pt x="97955" y="212596"/>
                      <a:pt x="102677" y="208947"/>
                    </a:cubicBezTo>
                    <a:cubicBezTo>
                      <a:pt x="107398" y="205299"/>
                      <a:pt x="110386" y="200096"/>
                      <a:pt x="111163" y="194175"/>
                    </a:cubicBezTo>
                    <a:cubicBezTo>
                      <a:pt x="111940" y="188314"/>
                      <a:pt x="110386" y="182452"/>
                      <a:pt x="106741" y="177728"/>
                    </a:cubicBezTo>
                    <a:cubicBezTo>
                      <a:pt x="103095" y="173003"/>
                      <a:pt x="97895" y="170012"/>
                      <a:pt x="91979" y="169235"/>
                    </a:cubicBezTo>
                    <a:cubicBezTo>
                      <a:pt x="91022" y="169115"/>
                      <a:pt x="90006" y="169055"/>
                      <a:pt x="89050" y="169055"/>
                    </a:cubicBezTo>
                    <a:close/>
                  </a:path>
                </a:pathLst>
              </a:custGeom>
              <a:solidFill>
                <a:schemeClr val="bg1"/>
              </a:solidFill>
              <a:ln w="5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160A806-83BC-3E3F-E6E7-1B68010F1F7B}"/>
                </a:ext>
              </a:extLst>
            </p:cNvPr>
            <p:cNvSpPr/>
            <p:nvPr/>
          </p:nvSpPr>
          <p:spPr>
            <a:xfrm>
              <a:off x="2703512" y="2617580"/>
              <a:ext cx="1447800" cy="409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>
                  <a:solidFill>
                    <a:schemeClr val="tx1"/>
                  </a:solidFill>
                </a:rPr>
                <a:t>Fortinet SD-WAN Aggregator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33C0F60A-0F30-9119-A6AB-B3AE6C7F59EF}"/>
              </a:ext>
            </a:extLst>
          </p:cNvPr>
          <p:cNvSpPr txBox="1"/>
          <p:nvPr/>
        </p:nvSpPr>
        <p:spPr>
          <a:xfrm>
            <a:off x="2674209" y="5916369"/>
            <a:ext cx="931345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/>
              <a:t>Network Service</a:t>
            </a:r>
            <a:endParaRPr lang="en-US" sz="1000" baseline="3000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966F02-F379-132A-CB88-44F290172BB2}"/>
              </a:ext>
            </a:extLst>
          </p:cNvPr>
          <p:cNvCxnSpPr>
            <a:cxnSpLocks/>
          </p:cNvCxnSpPr>
          <p:nvPr/>
        </p:nvCxnSpPr>
        <p:spPr>
          <a:xfrm>
            <a:off x="2202619" y="5989074"/>
            <a:ext cx="381887" cy="0"/>
          </a:xfrm>
          <a:prstGeom prst="line">
            <a:avLst/>
          </a:prstGeom>
          <a:ln w="19050" cap="flat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5C426D5-2D72-389E-4EB5-44CA60DDED6C}"/>
              </a:ext>
            </a:extLst>
          </p:cNvPr>
          <p:cNvSpPr txBox="1"/>
          <p:nvPr/>
        </p:nvSpPr>
        <p:spPr>
          <a:xfrm>
            <a:off x="4262373" y="5916369"/>
            <a:ext cx="90409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Equinix Fabric</a:t>
            </a:r>
            <a:r>
              <a:rPr lang="en-US" sz="1000" baseline="30000" dirty="0"/>
              <a:t>®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0561E9A-FD98-9764-5F68-5409C738F09F}"/>
              </a:ext>
            </a:extLst>
          </p:cNvPr>
          <p:cNvCxnSpPr>
            <a:cxnSpLocks/>
          </p:cNvCxnSpPr>
          <p:nvPr/>
        </p:nvCxnSpPr>
        <p:spPr>
          <a:xfrm>
            <a:off x="3790783" y="5989074"/>
            <a:ext cx="381887" cy="0"/>
          </a:xfrm>
          <a:prstGeom prst="line">
            <a:avLst/>
          </a:prstGeom>
          <a:ln w="19050" cap="rnd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9DAD450-EB40-51CF-5280-75466EBB0BA5}"/>
              </a:ext>
            </a:extLst>
          </p:cNvPr>
          <p:cNvGrpSpPr/>
          <p:nvPr/>
        </p:nvGrpSpPr>
        <p:grpSpPr>
          <a:xfrm>
            <a:off x="448943" y="2124444"/>
            <a:ext cx="1447800" cy="713223"/>
            <a:chOff x="646112" y="2922380"/>
            <a:chExt cx="1447800" cy="71322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39CB1C-96DD-6562-8683-DE93037C6753}"/>
                </a:ext>
              </a:extLst>
            </p:cNvPr>
            <p:cNvSpPr/>
            <p:nvPr/>
          </p:nvSpPr>
          <p:spPr>
            <a:xfrm>
              <a:off x="646112" y="3226260"/>
              <a:ext cx="1447800" cy="4093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ExpressRoute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– Region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9DFAD5B-B523-FA81-083A-703A60BDF4E3}"/>
                </a:ext>
              </a:extLst>
            </p:cNvPr>
            <p:cNvGrpSpPr/>
            <p:nvPr/>
          </p:nvGrpSpPr>
          <p:grpSpPr>
            <a:xfrm>
              <a:off x="646112" y="2922380"/>
              <a:ext cx="1447800" cy="303880"/>
              <a:chOff x="646112" y="2922380"/>
              <a:chExt cx="1447800" cy="30388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DA19D16-2AA0-50B2-B216-3062DBF791F4}"/>
                  </a:ext>
                </a:extLst>
              </p:cNvPr>
              <p:cNvSpPr/>
              <p:nvPr/>
            </p:nvSpPr>
            <p:spPr>
              <a:xfrm>
                <a:off x="646112" y="2922380"/>
                <a:ext cx="1447800" cy="303880"/>
              </a:xfrm>
              <a:prstGeom prst="rect">
                <a:avLst/>
              </a:prstGeom>
              <a:solidFill>
                <a:srgbClr val="0067B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Microsoft Azure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F430EBC-B909-AC1B-4B11-BA10F5D6C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5818" y="2991172"/>
                <a:ext cx="209537" cy="167629"/>
              </a:xfrm>
              <a:prstGeom prst="rect">
                <a:avLst/>
              </a:prstGeom>
            </p:spPr>
          </p:pic>
        </p:grp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44021299-BAB7-C756-EE0F-E97F39AF3C4B}"/>
              </a:ext>
            </a:extLst>
          </p:cNvPr>
          <p:cNvSpPr txBox="1"/>
          <p:nvPr/>
        </p:nvSpPr>
        <p:spPr>
          <a:xfrm>
            <a:off x="8691368" y="1123025"/>
            <a:ext cx="0" cy="0"/>
          </a:xfrm>
          <a:prstGeom prst="rect">
            <a:avLst/>
          </a:prstGeom>
          <a:noFill/>
        </p:spPr>
        <p:txBody>
          <a:bodyPr wrap="none" lIns="0" tIns="0" rtlCol="0">
            <a:noAutofit/>
          </a:bodyPr>
          <a:lstStyle/>
          <a:p>
            <a:pPr algn="l"/>
            <a:endParaRPr lang="en-US" sz="160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A2C2F96-78B6-85C6-366E-5D776AFA5E87}"/>
              </a:ext>
            </a:extLst>
          </p:cNvPr>
          <p:cNvGrpSpPr/>
          <p:nvPr/>
        </p:nvGrpSpPr>
        <p:grpSpPr>
          <a:xfrm>
            <a:off x="9959253" y="1953886"/>
            <a:ext cx="1447800" cy="570580"/>
            <a:chOff x="10094912" y="3542380"/>
            <a:chExt cx="1447800" cy="57058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E69316E-2277-3E62-A160-BBADDD72DC35}"/>
                </a:ext>
              </a:extLst>
            </p:cNvPr>
            <p:cNvSpPr/>
            <p:nvPr/>
          </p:nvSpPr>
          <p:spPr>
            <a:xfrm>
              <a:off x="10094912" y="3846260"/>
              <a:ext cx="1447800" cy="2667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/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>
                  <a:solidFill>
                    <a:schemeClr val="tx1"/>
                  </a:solidFill>
                </a:rPr>
                <a:t>Enterprise Network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F0D4F21-3777-F688-68AF-FAF0DCB0DD53}"/>
                </a:ext>
              </a:extLst>
            </p:cNvPr>
            <p:cNvGrpSpPr/>
            <p:nvPr/>
          </p:nvGrpSpPr>
          <p:grpSpPr>
            <a:xfrm>
              <a:off x="10094912" y="3542380"/>
              <a:ext cx="1447800" cy="303880"/>
              <a:chOff x="10094912" y="3542380"/>
              <a:chExt cx="1447800" cy="303880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8F93426-1B3D-BA4B-F01A-E817A487968A}"/>
                  </a:ext>
                </a:extLst>
              </p:cNvPr>
              <p:cNvSpPr/>
              <p:nvPr/>
            </p:nvSpPr>
            <p:spPr>
              <a:xfrm>
                <a:off x="10094912" y="3542380"/>
                <a:ext cx="1447800" cy="303880"/>
              </a:xfrm>
              <a:prstGeom prst="rect">
                <a:avLst/>
              </a:prstGeom>
              <a:solidFill>
                <a:srgbClr val="FE87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Alibaba Cloud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4CF1AFF0-D70A-037A-A9CA-B57919993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174618" y="3602612"/>
                <a:ext cx="209537" cy="167629"/>
              </a:xfrm>
              <a:prstGeom prst="rect">
                <a:avLst/>
              </a:prstGeom>
            </p:spPr>
          </p:pic>
        </p:grpSp>
      </p:grp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C11F97D-26B1-A3ED-74CA-11966CC91233}"/>
              </a:ext>
            </a:extLst>
          </p:cNvPr>
          <p:cNvCxnSpPr>
            <a:cxnSpLocks/>
          </p:cNvCxnSpPr>
          <p:nvPr/>
        </p:nvCxnSpPr>
        <p:spPr>
          <a:xfrm>
            <a:off x="1889378" y="2283041"/>
            <a:ext cx="15325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212F733F-D782-1E10-9C43-16AD695B683C}"/>
              </a:ext>
            </a:extLst>
          </p:cNvPr>
          <p:cNvCxnSpPr>
            <a:cxnSpLocks/>
          </p:cNvCxnSpPr>
          <p:nvPr/>
        </p:nvCxnSpPr>
        <p:spPr>
          <a:xfrm>
            <a:off x="2052538" y="3925238"/>
            <a:ext cx="773886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6092247-9905-07E0-0DD3-B21DDA2186C9}"/>
              </a:ext>
            </a:extLst>
          </p:cNvPr>
          <p:cNvGrpSpPr/>
          <p:nvPr/>
        </p:nvGrpSpPr>
        <p:grpSpPr>
          <a:xfrm>
            <a:off x="5198228" y="3777255"/>
            <a:ext cx="1447800" cy="303880"/>
            <a:chOff x="5370512" y="3608180"/>
            <a:chExt cx="1447800" cy="30388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A9DE96E-7894-D0C8-C526-2E844171D019}"/>
                </a:ext>
              </a:extLst>
            </p:cNvPr>
            <p:cNvSpPr/>
            <p:nvPr/>
          </p:nvSpPr>
          <p:spPr>
            <a:xfrm>
              <a:off x="5370512" y="3608180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Fabric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66" name="Graphic 58">
              <a:extLst>
                <a:ext uri="{FF2B5EF4-FFF2-40B4-BE49-F238E27FC236}">
                  <a16:creationId xmlns:a16="http://schemas.microsoft.com/office/drawing/2014/main" id="{A3FA144B-F599-9354-A84B-5E7BFF3EB00B}"/>
                </a:ext>
              </a:extLst>
            </p:cNvPr>
            <p:cNvSpPr/>
            <p:nvPr/>
          </p:nvSpPr>
          <p:spPr>
            <a:xfrm>
              <a:off x="5458043" y="3653106"/>
              <a:ext cx="188853" cy="214029"/>
            </a:xfrm>
            <a:custGeom>
              <a:avLst/>
              <a:gdLst>
                <a:gd name="connsiteX0" fmla="*/ 382270 w 402347"/>
                <a:gd name="connsiteY0" fmla="*/ 99443 h 455983"/>
                <a:gd name="connsiteX1" fmla="*/ 221474 w 402347"/>
                <a:gd name="connsiteY1" fmla="*/ 5503 h 455983"/>
                <a:gd name="connsiteX2" fmla="*/ 180873 w 402347"/>
                <a:gd name="connsiteY2" fmla="*/ 5414 h 455983"/>
                <a:gd name="connsiteX3" fmla="*/ 19988 w 402347"/>
                <a:gd name="connsiteY3" fmla="*/ 99354 h 455983"/>
                <a:gd name="connsiteX4" fmla="*/ 0 w 402347"/>
                <a:gd name="connsiteY4" fmla="*/ 134090 h 455983"/>
                <a:gd name="connsiteX5" fmla="*/ 0 w 402347"/>
                <a:gd name="connsiteY5" fmla="*/ 321882 h 455983"/>
                <a:gd name="connsiteX6" fmla="*/ 19988 w 402347"/>
                <a:gd name="connsiteY6" fmla="*/ 356618 h 455983"/>
                <a:gd name="connsiteX7" fmla="*/ 180873 w 402347"/>
                <a:gd name="connsiteY7" fmla="*/ 450559 h 455983"/>
                <a:gd name="connsiteX8" fmla="*/ 221385 w 402347"/>
                <a:gd name="connsiteY8" fmla="*/ 450559 h 455983"/>
                <a:gd name="connsiteX9" fmla="*/ 382359 w 402347"/>
                <a:gd name="connsiteY9" fmla="*/ 356708 h 455983"/>
                <a:gd name="connsiteX10" fmla="*/ 402347 w 402347"/>
                <a:gd name="connsiteY10" fmla="*/ 321971 h 455983"/>
                <a:gd name="connsiteX11" fmla="*/ 402347 w 402347"/>
                <a:gd name="connsiteY11" fmla="*/ 134180 h 455983"/>
                <a:gd name="connsiteX12" fmla="*/ 382270 w 402347"/>
                <a:gd name="connsiteY12" fmla="*/ 99443 h 455983"/>
                <a:gd name="connsiteX13" fmla="*/ 106008 w 402347"/>
                <a:gd name="connsiteY13" fmla="*/ 280002 h 455983"/>
                <a:gd name="connsiteX14" fmla="*/ 116359 w 402347"/>
                <a:gd name="connsiteY14" fmla="*/ 285627 h 455983"/>
                <a:gd name="connsiteX15" fmla="*/ 157495 w 402347"/>
                <a:gd name="connsiteY15" fmla="*/ 263660 h 455983"/>
                <a:gd name="connsiteX16" fmla="*/ 157316 w 402347"/>
                <a:gd name="connsiteY16" fmla="*/ 258660 h 455983"/>
                <a:gd name="connsiteX17" fmla="*/ 159011 w 402347"/>
                <a:gd name="connsiteY17" fmla="*/ 250891 h 455983"/>
                <a:gd name="connsiteX18" fmla="*/ 101814 w 402347"/>
                <a:gd name="connsiteY18" fmla="*/ 200527 h 455983"/>
                <a:gd name="connsiteX19" fmla="*/ 99315 w 402347"/>
                <a:gd name="connsiteY19" fmla="*/ 201956 h 455983"/>
                <a:gd name="connsiteX20" fmla="*/ 106008 w 402347"/>
                <a:gd name="connsiteY20" fmla="*/ 280002 h 455983"/>
                <a:gd name="connsiteX21" fmla="*/ 226560 w 402347"/>
                <a:gd name="connsiteY21" fmla="*/ 159987 h 455983"/>
                <a:gd name="connsiteX22" fmla="*/ 227096 w 402347"/>
                <a:gd name="connsiteY22" fmla="*/ 159987 h 455983"/>
                <a:gd name="connsiteX23" fmla="*/ 227185 w 402347"/>
                <a:gd name="connsiteY23" fmla="*/ 159987 h 455983"/>
                <a:gd name="connsiteX24" fmla="*/ 248154 w 402347"/>
                <a:gd name="connsiteY24" fmla="*/ 172042 h 455983"/>
                <a:gd name="connsiteX25" fmla="*/ 287952 w 402347"/>
                <a:gd name="connsiteY25" fmla="*/ 163112 h 455983"/>
                <a:gd name="connsiteX26" fmla="*/ 287952 w 402347"/>
                <a:gd name="connsiteY26" fmla="*/ 163112 h 455983"/>
                <a:gd name="connsiteX27" fmla="*/ 217458 w 402347"/>
                <a:gd name="connsiteY27" fmla="*/ 123375 h 455983"/>
                <a:gd name="connsiteX28" fmla="*/ 214871 w 402347"/>
                <a:gd name="connsiteY28" fmla="*/ 125429 h 455983"/>
                <a:gd name="connsiteX29" fmla="*/ 226560 w 402347"/>
                <a:gd name="connsiteY29" fmla="*/ 159987 h 455983"/>
                <a:gd name="connsiteX30" fmla="*/ 118589 w 402347"/>
                <a:gd name="connsiteY30" fmla="*/ 189276 h 455983"/>
                <a:gd name="connsiteX31" fmla="*/ 171861 w 402347"/>
                <a:gd name="connsiteY31" fmla="*/ 236157 h 455983"/>
                <a:gd name="connsiteX32" fmla="*/ 186049 w 402347"/>
                <a:gd name="connsiteY32" fmla="*/ 233210 h 455983"/>
                <a:gd name="connsiteX33" fmla="*/ 186316 w 402347"/>
                <a:gd name="connsiteY33" fmla="*/ 233210 h 455983"/>
                <a:gd name="connsiteX34" fmla="*/ 188369 w 402347"/>
                <a:gd name="connsiteY34" fmla="*/ 233389 h 455983"/>
                <a:gd name="connsiteX35" fmla="*/ 204520 w 402347"/>
                <a:gd name="connsiteY35" fmla="*/ 204546 h 455983"/>
                <a:gd name="connsiteX36" fmla="*/ 199434 w 402347"/>
                <a:gd name="connsiteY36" fmla="*/ 195080 h 455983"/>
                <a:gd name="connsiteX37" fmla="*/ 118589 w 402347"/>
                <a:gd name="connsiteY37" fmla="*/ 189276 h 455983"/>
                <a:gd name="connsiteX38" fmla="*/ 120374 w 402347"/>
                <a:gd name="connsiteY38" fmla="*/ 169988 h 455983"/>
                <a:gd name="connsiteX39" fmla="*/ 200951 w 402347"/>
                <a:gd name="connsiteY39" fmla="*/ 175703 h 455983"/>
                <a:gd name="connsiteX40" fmla="*/ 208178 w 402347"/>
                <a:gd name="connsiteY40" fmla="*/ 166327 h 455983"/>
                <a:gd name="connsiteX41" fmla="*/ 195954 w 402347"/>
                <a:gd name="connsiteY41" fmla="*/ 130161 h 455983"/>
                <a:gd name="connsiteX42" fmla="*/ 183550 w 402347"/>
                <a:gd name="connsiteY42" fmla="*/ 125250 h 455983"/>
                <a:gd name="connsiteX43" fmla="*/ 120374 w 402347"/>
                <a:gd name="connsiteY43" fmla="*/ 169988 h 455983"/>
                <a:gd name="connsiteX44" fmla="*/ 125460 w 402347"/>
                <a:gd name="connsiteY44" fmla="*/ 306880 h 455983"/>
                <a:gd name="connsiteX45" fmla="*/ 197024 w 402347"/>
                <a:gd name="connsiteY45" fmla="*/ 336348 h 455983"/>
                <a:gd name="connsiteX46" fmla="*/ 199344 w 402347"/>
                <a:gd name="connsiteY46" fmla="*/ 334115 h 455983"/>
                <a:gd name="connsiteX47" fmla="*/ 183372 w 402347"/>
                <a:gd name="connsiteY47" fmla="*/ 287413 h 455983"/>
                <a:gd name="connsiteX48" fmla="*/ 182836 w 402347"/>
                <a:gd name="connsiteY48" fmla="*/ 287413 h 455983"/>
                <a:gd name="connsiteX49" fmla="*/ 182747 w 402347"/>
                <a:gd name="connsiteY49" fmla="*/ 287413 h 455983"/>
                <a:gd name="connsiteX50" fmla="*/ 166507 w 402347"/>
                <a:gd name="connsiteY50" fmla="*/ 280895 h 455983"/>
                <a:gd name="connsiteX51" fmla="*/ 125282 w 402347"/>
                <a:gd name="connsiteY51" fmla="*/ 302772 h 455983"/>
                <a:gd name="connsiteX52" fmla="*/ 125460 w 402347"/>
                <a:gd name="connsiteY52" fmla="*/ 306880 h 455983"/>
                <a:gd name="connsiteX53" fmla="*/ 218529 w 402347"/>
                <a:gd name="connsiteY53" fmla="*/ 327954 h 455983"/>
                <a:gd name="connsiteX54" fmla="*/ 231825 w 402347"/>
                <a:gd name="connsiteY54" fmla="*/ 332419 h 455983"/>
                <a:gd name="connsiteX55" fmla="*/ 285989 w 402347"/>
                <a:gd name="connsiteY55" fmla="*/ 293664 h 455983"/>
                <a:gd name="connsiteX56" fmla="*/ 207018 w 402347"/>
                <a:gd name="connsiteY56" fmla="*/ 275537 h 455983"/>
                <a:gd name="connsiteX57" fmla="*/ 201843 w 402347"/>
                <a:gd name="connsiteY57" fmla="*/ 281252 h 455983"/>
                <a:gd name="connsiteX58" fmla="*/ 217815 w 402347"/>
                <a:gd name="connsiteY58" fmla="*/ 327865 h 455983"/>
                <a:gd name="connsiteX59" fmla="*/ 218529 w 402347"/>
                <a:gd name="connsiteY59" fmla="*/ 327954 h 455983"/>
                <a:gd name="connsiteX60" fmla="*/ 249404 w 402347"/>
                <a:gd name="connsiteY60" fmla="*/ 200170 h 455983"/>
                <a:gd name="connsiteX61" fmla="*/ 302586 w 402347"/>
                <a:gd name="connsiteY61" fmla="*/ 262142 h 455983"/>
                <a:gd name="connsiteX62" fmla="*/ 304370 w 402347"/>
                <a:gd name="connsiteY62" fmla="*/ 261339 h 455983"/>
                <a:gd name="connsiteX63" fmla="*/ 304817 w 402347"/>
                <a:gd name="connsiteY63" fmla="*/ 192401 h 455983"/>
                <a:gd name="connsiteX64" fmla="*/ 292235 w 402347"/>
                <a:gd name="connsiteY64" fmla="*/ 182132 h 455983"/>
                <a:gd name="connsiteX65" fmla="*/ 252437 w 402347"/>
                <a:gd name="connsiteY65" fmla="*/ 191062 h 455983"/>
                <a:gd name="connsiteX66" fmla="*/ 249404 w 402347"/>
                <a:gd name="connsiteY66" fmla="*/ 200170 h 455983"/>
                <a:gd name="connsiteX67" fmla="*/ 217012 w 402347"/>
                <a:gd name="connsiteY67" fmla="*/ 382247 h 455983"/>
                <a:gd name="connsiteX68" fmla="*/ 215228 w 402347"/>
                <a:gd name="connsiteY68" fmla="*/ 382157 h 455983"/>
                <a:gd name="connsiteX69" fmla="*/ 189707 w 402347"/>
                <a:gd name="connsiteY69" fmla="*/ 354207 h 455983"/>
                <a:gd name="connsiteX70" fmla="*/ 118143 w 402347"/>
                <a:gd name="connsiteY70" fmla="*/ 324739 h 455983"/>
                <a:gd name="connsiteX71" fmla="*/ 96817 w 402347"/>
                <a:gd name="connsiteY71" fmla="*/ 333223 h 455983"/>
                <a:gd name="connsiteX72" fmla="*/ 78167 w 402347"/>
                <a:gd name="connsiteY72" fmla="*/ 324114 h 455983"/>
                <a:gd name="connsiteX73" fmla="*/ 71386 w 402347"/>
                <a:gd name="connsiteY73" fmla="*/ 304290 h 455983"/>
                <a:gd name="connsiteX74" fmla="*/ 86644 w 402347"/>
                <a:gd name="connsiteY74" fmla="*/ 281430 h 455983"/>
                <a:gd name="connsiteX75" fmla="*/ 79952 w 402347"/>
                <a:gd name="connsiteY75" fmla="*/ 203385 h 455983"/>
                <a:gd name="connsiteX76" fmla="*/ 60232 w 402347"/>
                <a:gd name="connsiteY76" fmla="*/ 175524 h 455983"/>
                <a:gd name="connsiteX77" fmla="*/ 69333 w 402347"/>
                <a:gd name="connsiteY77" fmla="*/ 156861 h 455983"/>
                <a:gd name="connsiteX78" fmla="*/ 89143 w 402347"/>
                <a:gd name="connsiteY78" fmla="*/ 150075 h 455983"/>
                <a:gd name="connsiteX79" fmla="*/ 103063 w 402347"/>
                <a:gd name="connsiteY79" fmla="*/ 154986 h 455983"/>
                <a:gd name="connsiteX80" fmla="*/ 172842 w 402347"/>
                <a:gd name="connsiteY80" fmla="*/ 107926 h 455983"/>
                <a:gd name="connsiteX81" fmla="*/ 172396 w 402347"/>
                <a:gd name="connsiteY81" fmla="*/ 101229 h 455983"/>
                <a:gd name="connsiteX82" fmla="*/ 181498 w 402347"/>
                <a:gd name="connsiteY82" fmla="*/ 82566 h 455983"/>
                <a:gd name="connsiteX83" fmla="*/ 201307 w 402347"/>
                <a:gd name="connsiteY83" fmla="*/ 75780 h 455983"/>
                <a:gd name="connsiteX84" fmla="*/ 219957 w 402347"/>
                <a:gd name="connsiteY84" fmla="*/ 84888 h 455983"/>
                <a:gd name="connsiteX85" fmla="*/ 226739 w 402347"/>
                <a:gd name="connsiteY85" fmla="*/ 104712 h 455983"/>
                <a:gd name="connsiteX86" fmla="*/ 226560 w 402347"/>
                <a:gd name="connsiteY86" fmla="*/ 106141 h 455983"/>
                <a:gd name="connsiteX87" fmla="*/ 297589 w 402347"/>
                <a:gd name="connsiteY87" fmla="*/ 146146 h 455983"/>
                <a:gd name="connsiteX88" fmla="*/ 316595 w 402347"/>
                <a:gd name="connsiteY88" fmla="*/ 139984 h 455983"/>
                <a:gd name="connsiteX89" fmla="*/ 341759 w 402347"/>
                <a:gd name="connsiteY89" fmla="*/ 168648 h 455983"/>
                <a:gd name="connsiteX90" fmla="*/ 341759 w 402347"/>
                <a:gd name="connsiteY90" fmla="*/ 168648 h 455983"/>
                <a:gd name="connsiteX91" fmla="*/ 324269 w 402347"/>
                <a:gd name="connsiteY91" fmla="*/ 192491 h 455983"/>
                <a:gd name="connsiteX92" fmla="*/ 323823 w 402347"/>
                <a:gd name="connsiteY92" fmla="*/ 261428 h 455983"/>
                <a:gd name="connsiteX93" fmla="*/ 339796 w 402347"/>
                <a:gd name="connsiteY93" fmla="*/ 286967 h 455983"/>
                <a:gd name="connsiteX94" fmla="*/ 312491 w 402347"/>
                <a:gd name="connsiteY94" fmla="*/ 311255 h 455983"/>
                <a:gd name="connsiteX95" fmla="*/ 300266 w 402347"/>
                <a:gd name="connsiteY95" fmla="*/ 307326 h 455983"/>
                <a:gd name="connsiteX96" fmla="*/ 243247 w 402347"/>
                <a:gd name="connsiteY96" fmla="*/ 348135 h 455983"/>
                <a:gd name="connsiteX97" fmla="*/ 244050 w 402347"/>
                <a:gd name="connsiteY97" fmla="*/ 356708 h 455983"/>
                <a:gd name="connsiteX98" fmla="*/ 234948 w 402347"/>
                <a:gd name="connsiteY98" fmla="*/ 375371 h 455983"/>
                <a:gd name="connsiteX99" fmla="*/ 217012 w 402347"/>
                <a:gd name="connsiteY99" fmla="*/ 382247 h 455983"/>
                <a:gd name="connsiteX100" fmla="*/ 211391 w 402347"/>
                <a:gd name="connsiteY100" fmla="*/ 256516 h 455983"/>
                <a:gd name="connsiteX101" fmla="*/ 286970 w 402347"/>
                <a:gd name="connsiteY101" fmla="*/ 273751 h 455983"/>
                <a:gd name="connsiteX102" fmla="*/ 234680 w 402347"/>
                <a:gd name="connsiteY102" fmla="*/ 212850 h 455983"/>
                <a:gd name="connsiteX103" fmla="*/ 223883 w 402347"/>
                <a:gd name="connsiteY103" fmla="*/ 214458 h 455983"/>
                <a:gd name="connsiteX104" fmla="*/ 223615 w 402347"/>
                <a:gd name="connsiteY104" fmla="*/ 214458 h 455983"/>
                <a:gd name="connsiteX105" fmla="*/ 221563 w 402347"/>
                <a:gd name="connsiteY105" fmla="*/ 214279 h 455983"/>
                <a:gd name="connsiteX106" fmla="*/ 205412 w 402347"/>
                <a:gd name="connsiteY106" fmla="*/ 243122 h 455983"/>
                <a:gd name="connsiteX107" fmla="*/ 211391 w 402347"/>
                <a:gd name="connsiteY107" fmla="*/ 256516 h 45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2347" h="455983">
                  <a:moveTo>
                    <a:pt x="382270" y="99443"/>
                  </a:moveTo>
                  <a:lnTo>
                    <a:pt x="221474" y="5503"/>
                  </a:lnTo>
                  <a:cubicBezTo>
                    <a:pt x="208892" y="-1819"/>
                    <a:pt x="193455" y="-1819"/>
                    <a:pt x="180873" y="5414"/>
                  </a:cubicBezTo>
                  <a:lnTo>
                    <a:pt x="19988" y="99354"/>
                  </a:lnTo>
                  <a:cubicBezTo>
                    <a:pt x="7674" y="106498"/>
                    <a:pt x="0" y="119803"/>
                    <a:pt x="0" y="134090"/>
                  </a:cubicBezTo>
                  <a:lnTo>
                    <a:pt x="0" y="321882"/>
                  </a:lnTo>
                  <a:cubicBezTo>
                    <a:pt x="0" y="336259"/>
                    <a:pt x="7585" y="349475"/>
                    <a:pt x="19988" y="356618"/>
                  </a:cubicBezTo>
                  <a:lnTo>
                    <a:pt x="180873" y="450559"/>
                  </a:lnTo>
                  <a:cubicBezTo>
                    <a:pt x="193366" y="457792"/>
                    <a:pt x="208892" y="457792"/>
                    <a:pt x="221385" y="450559"/>
                  </a:cubicBezTo>
                  <a:lnTo>
                    <a:pt x="382359" y="356708"/>
                  </a:lnTo>
                  <a:cubicBezTo>
                    <a:pt x="394673" y="349564"/>
                    <a:pt x="402347" y="336259"/>
                    <a:pt x="402347" y="321971"/>
                  </a:cubicBezTo>
                  <a:lnTo>
                    <a:pt x="402347" y="134180"/>
                  </a:lnTo>
                  <a:cubicBezTo>
                    <a:pt x="402258" y="119892"/>
                    <a:pt x="394584" y="106587"/>
                    <a:pt x="382270" y="99443"/>
                  </a:cubicBezTo>
                  <a:close/>
                  <a:moveTo>
                    <a:pt x="106008" y="280002"/>
                  </a:moveTo>
                  <a:cubicBezTo>
                    <a:pt x="109845" y="281073"/>
                    <a:pt x="113325" y="282948"/>
                    <a:pt x="116359" y="285627"/>
                  </a:cubicBezTo>
                  <a:lnTo>
                    <a:pt x="157495" y="263660"/>
                  </a:lnTo>
                  <a:cubicBezTo>
                    <a:pt x="157227" y="262142"/>
                    <a:pt x="157138" y="260446"/>
                    <a:pt x="157316" y="258660"/>
                  </a:cubicBezTo>
                  <a:cubicBezTo>
                    <a:pt x="157495" y="255981"/>
                    <a:pt x="158030" y="253302"/>
                    <a:pt x="159011" y="250891"/>
                  </a:cubicBezTo>
                  <a:lnTo>
                    <a:pt x="101814" y="200527"/>
                  </a:lnTo>
                  <a:cubicBezTo>
                    <a:pt x="101100" y="200974"/>
                    <a:pt x="100208" y="201510"/>
                    <a:pt x="99315" y="201956"/>
                  </a:cubicBezTo>
                  <a:lnTo>
                    <a:pt x="106008" y="280002"/>
                  </a:lnTo>
                  <a:close/>
                  <a:moveTo>
                    <a:pt x="226560" y="159987"/>
                  </a:moveTo>
                  <a:cubicBezTo>
                    <a:pt x="226739" y="159987"/>
                    <a:pt x="226917" y="159987"/>
                    <a:pt x="227096" y="159987"/>
                  </a:cubicBezTo>
                  <a:lnTo>
                    <a:pt x="227185" y="159987"/>
                  </a:lnTo>
                  <a:cubicBezTo>
                    <a:pt x="235662" y="160433"/>
                    <a:pt x="243425" y="164987"/>
                    <a:pt x="248154" y="172042"/>
                  </a:cubicBezTo>
                  <a:lnTo>
                    <a:pt x="287952" y="163112"/>
                  </a:lnTo>
                  <a:cubicBezTo>
                    <a:pt x="287952" y="163112"/>
                    <a:pt x="287952" y="163112"/>
                    <a:pt x="287952" y="163112"/>
                  </a:cubicBezTo>
                  <a:lnTo>
                    <a:pt x="217458" y="123375"/>
                  </a:lnTo>
                  <a:cubicBezTo>
                    <a:pt x="216655" y="124089"/>
                    <a:pt x="215763" y="124804"/>
                    <a:pt x="214871" y="125429"/>
                  </a:cubicBezTo>
                  <a:lnTo>
                    <a:pt x="226560" y="159987"/>
                  </a:lnTo>
                  <a:close/>
                  <a:moveTo>
                    <a:pt x="118589" y="189276"/>
                  </a:moveTo>
                  <a:lnTo>
                    <a:pt x="171861" y="236157"/>
                  </a:lnTo>
                  <a:cubicBezTo>
                    <a:pt x="176233" y="233924"/>
                    <a:pt x="181141" y="232942"/>
                    <a:pt x="186049" y="233210"/>
                  </a:cubicBezTo>
                  <a:lnTo>
                    <a:pt x="186316" y="233210"/>
                  </a:lnTo>
                  <a:cubicBezTo>
                    <a:pt x="186941" y="233299"/>
                    <a:pt x="187655" y="233299"/>
                    <a:pt x="188369" y="233389"/>
                  </a:cubicBezTo>
                  <a:lnTo>
                    <a:pt x="204520" y="204546"/>
                  </a:lnTo>
                  <a:cubicBezTo>
                    <a:pt x="202111" y="201688"/>
                    <a:pt x="200415" y="198474"/>
                    <a:pt x="199434" y="195080"/>
                  </a:cubicBezTo>
                  <a:lnTo>
                    <a:pt x="118589" y="189276"/>
                  </a:lnTo>
                  <a:close/>
                  <a:moveTo>
                    <a:pt x="120374" y="169988"/>
                  </a:moveTo>
                  <a:lnTo>
                    <a:pt x="200951" y="175703"/>
                  </a:lnTo>
                  <a:cubicBezTo>
                    <a:pt x="202557" y="172042"/>
                    <a:pt x="205055" y="168827"/>
                    <a:pt x="208178" y="166327"/>
                  </a:cubicBezTo>
                  <a:lnTo>
                    <a:pt x="195954" y="130161"/>
                  </a:lnTo>
                  <a:cubicBezTo>
                    <a:pt x="191403" y="129536"/>
                    <a:pt x="187298" y="127929"/>
                    <a:pt x="183550" y="125250"/>
                  </a:cubicBezTo>
                  <a:lnTo>
                    <a:pt x="120374" y="169988"/>
                  </a:lnTo>
                  <a:close/>
                  <a:moveTo>
                    <a:pt x="125460" y="306880"/>
                  </a:moveTo>
                  <a:lnTo>
                    <a:pt x="197024" y="336348"/>
                  </a:lnTo>
                  <a:cubicBezTo>
                    <a:pt x="197827" y="335455"/>
                    <a:pt x="198541" y="334741"/>
                    <a:pt x="199344" y="334115"/>
                  </a:cubicBezTo>
                  <a:lnTo>
                    <a:pt x="183372" y="287413"/>
                  </a:lnTo>
                  <a:cubicBezTo>
                    <a:pt x="183193" y="287413"/>
                    <a:pt x="183015" y="287413"/>
                    <a:pt x="182836" y="287413"/>
                  </a:cubicBezTo>
                  <a:lnTo>
                    <a:pt x="182747" y="287413"/>
                  </a:lnTo>
                  <a:cubicBezTo>
                    <a:pt x="176769" y="287056"/>
                    <a:pt x="171058" y="284734"/>
                    <a:pt x="166507" y="280895"/>
                  </a:cubicBezTo>
                  <a:lnTo>
                    <a:pt x="125282" y="302772"/>
                  </a:lnTo>
                  <a:cubicBezTo>
                    <a:pt x="125460" y="304112"/>
                    <a:pt x="125549" y="305451"/>
                    <a:pt x="125460" y="306880"/>
                  </a:cubicBezTo>
                  <a:close/>
                  <a:moveTo>
                    <a:pt x="218529" y="327954"/>
                  </a:moveTo>
                  <a:cubicBezTo>
                    <a:pt x="223259" y="328311"/>
                    <a:pt x="227809" y="329829"/>
                    <a:pt x="231825" y="332419"/>
                  </a:cubicBezTo>
                  <a:lnTo>
                    <a:pt x="285989" y="293664"/>
                  </a:lnTo>
                  <a:lnTo>
                    <a:pt x="207018" y="275537"/>
                  </a:lnTo>
                  <a:cubicBezTo>
                    <a:pt x="205501" y="277769"/>
                    <a:pt x="203717" y="279644"/>
                    <a:pt x="201843" y="281252"/>
                  </a:cubicBezTo>
                  <a:lnTo>
                    <a:pt x="217815" y="327865"/>
                  </a:lnTo>
                  <a:cubicBezTo>
                    <a:pt x="218083" y="327865"/>
                    <a:pt x="218262" y="327865"/>
                    <a:pt x="218529" y="327954"/>
                  </a:cubicBezTo>
                  <a:close/>
                  <a:moveTo>
                    <a:pt x="249404" y="200170"/>
                  </a:moveTo>
                  <a:lnTo>
                    <a:pt x="302586" y="262142"/>
                  </a:lnTo>
                  <a:cubicBezTo>
                    <a:pt x="303121" y="261874"/>
                    <a:pt x="303746" y="261606"/>
                    <a:pt x="304370" y="261339"/>
                  </a:cubicBezTo>
                  <a:lnTo>
                    <a:pt x="304817" y="192401"/>
                  </a:lnTo>
                  <a:cubicBezTo>
                    <a:pt x="299820" y="190437"/>
                    <a:pt x="295358" y="186865"/>
                    <a:pt x="292235" y="182132"/>
                  </a:cubicBezTo>
                  <a:lnTo>
                    <a:pt x="252437" y="191062"/>
                  </a:lnTo>
                  <a:cubicBezTo>
                    <a:pt x="251902" y="194187"/>
                    <a:pt x="250920" y="197223"/>
                    <a:pt x="249404" y="200170"/>
                  </a:cubicBezTo>
                  <a:close/>
                  <a:moveTo>
                    <a:pt x="217012" y="382247"/>
                  </a:moveTo>
                  <a:cubicBezTo>
                    <a:pt x="216388" y="382247"/>
                    <a:pt x="215852" y="382247"/>
                    <a:pt x="215228" y="382157"/>
                  </a:cubicBezTo>
                  <a:cubicBezTo>
                    <a:pt x="200594" y="381175"/>
                    <a:pt x="189350" y="368763"/>
                    <a:pt x="189707" y="354207"/>
                  </a:cubicBezTo>
                  <a:lnTo>
                    <a:pt x="118143" y="324739"/>
                  </a:lnTo>
                  <a:cubicBezTo>
                    <a:pt x="112522" y="330633"/>
                    <a:pt x="104848" y="333758"/>
                    <a:pt x="96817" y="333223"/>
                  </a:cubicBezTo>
                  <a:cubicBezTo>
                    <a:pt x="89589" y="332776"/>
                    <a:pt x="82986" y="329561"/>
                    <a:pt x="78167" y="324114"/>
                  </a:cubicBezTo>
                  <a:cubicBezTo>
                    <a:pt x="73349" y="318667"/>
                    <a:pt x="70939" y="311613"/>
                    <a:pt x="71386" y="304290"/>
                  </a:cubicBezTo>
                  <a:cubicBezTo>
                    <a:pt x="71921" y="294468"/>
                    <a:pt x="77810" y="285806"/>
                    <a:pt x="86644" y="281430"/>
                  </a:cubicBezTo>
                  <a:lnTo>
                    <a:pt x="79952" y="203385"/>
                  </a:lnTo>
                  <a:cubicBezTo>
                    <a:pt x="67727" y="199902"/>
                    <a:pt x="59518" y="188383"/>
                    <a:pt x="60232" y="175524"/>
                  </a:cubicBezTo>
                  <a:cubicBezTo>
                    <a:pt x="60678" y="168291"/>
                    <a:pt x="63890" y="161683"/>
                    <a:pt x="69333" y="156861"/>
                  </a:cubicBezTo>
                  <a:cubicBezTo>
                    <a:pt x="74776" y="152039"/>
                    <a:pt x="81826" y="149628"/>
                    <a:pt x="89143" y="150075"/>
                  </a:cubicBezTo>
                  <a:cubicBezTo>
                    <a:pt x="94229" y="150432"/>
                    <a:pt x="99048" y="152039"/>
                    <a:pt x="103063" y="154986"/>
                  </a:cubicBezTo>
                  <a:lnTo>
                    <a:pt x="172842" y="107926"/>
                  </a:lnTo>
                  <a:cubicBezTo>
                    <a:pt x="172396" y="105605"/>
                    <a:pt x="172307" y="103372"/>
                    <a:pt x="172396" y="101229"/>
                  </a:cubicBezTo>
                  <a:cubicBezTo>
                    <a:pt x="172842" y="93996"/>
                    <a:pt x="176055" y="87388"/>
                    <a:pt x="181498" y="82566"/>
                  </a:cubicBezTo>
                  <a:cubicBezTo>
                    <a:pt x="186941" y="77744"/>
                    <a:pt x="193990" y="75333"/>
                    <a:pt x="201307" y="75780"/>
                  </a:cubicBezTo>
                  <a:cubicBezTo>
                    <a:pt x="208535" y="76226"/>
                    <a:pt x="215138" y="79441"/>
                    <a:pt x="219957" y="84888"/>
                  </a:cubicBezTo>
                  <a:cubicBezTo>
                    <a:pt x="224775" y="90335"/>
                    <a:pt x="227185" y="97389"/>
                    <a:pt x="226739" y="104712"/>
                  </a:cubicBezTo>
                  <a:lnTo>
                    <a:pt x="226560" y="106141"/>
                  </a:lnTo>
                  <a:lnTo>
                    <a:pt x="297589" y="146146"/>
                  </a:lnTo>
                  <a:cubicBezTo>
                    <a:pt x="302943" y="141681"/>
                    <a:pt x="309724" y="139538"/>
                    <a:pt x="316595" y="139984"/>
                  </a:cubicBezTo>
                  <a:cubicBezTo>
                    <a:pt x="331319" y="140877"/>
                    <a:pt x="342651" y="153736"/>
                    <a:pt x="341759" y="168648"/>
                  </a:cubicBezTo>
                  <a:lnTo>
                    <a:pt x="341759" y="168648"/>
                  </a:lnTo>
                  <a:cubicBezTo>
                    <a:pt x="341134" y="179453"/>
                    <a:pt x="334263" y="188651"/>
                    <a:pt x="324269" y="192491"/>
                  </a:cubicBezTo>
                  <a:lnTo>
                    <a:pt x="323823" y="261428"/>
                  </a:lnTo>
                  <a:cubicBezTo>
                    <a:pt x="333995" y="265625"/>
                    <a:pt x="340420" y="275805"/>
                    <a:pt x="339796" y="286967"/>
                  </a:cubicBezTo>
                  <a:cubicBezTo>
                    <a:pt x="338903" y="301165"/>
                    <a:pt x="326678" y="312059"/>
                    <a:pt x="312491" y="311255"/>
                  </a:cubicBezTo>
                  <a:cubicBezTo>
                    <a:pt x="308207" y="310988"/>
                    <a:pt x="304014" y="309648"/>
                    <a:pt x="300266" y="307326"/>
                  </a:cubicBezTo>
                  <a:lnTo>
                    <a:pt x="243247" y="348135"/>
                  </a:lnTo>
                  <a:cubicBezTo>
                    <a:pt x="243960" y="350814"/>
                    <a:pt x="244228" y="353672"/>
                    <a:pt x="244050" y="356708"/>
                  </a:cubicBezTo>
                  <a:cubicBezTo>
                    <a:pt x="243603" y="363941"/>
                    <a:pt x="240391" y="370549"/>
                    <a:pt x="234948" y="375371"/>
                  </a:cubicBezTo>
                  <a:cubicBezTo>
                    <a:pt x="230040" y="379835"/>
                    <a:pt x="223705" y="382247"/>
                    <a:pt x="217012" y="382247"/>
                  </a:cubicBezTo>
                  <a:close/>
                  <a:moveTo>
                    <a:pt x="211391" y="256516"/>
                  </a:moveTo>
                  <a:lnTo>
                    <a:pt x="286970" y="273751"/>
                  </a:lnTo>
                  <a:lnTo>
                    <a:pt x="234680" y="212850"/>
                  </a:lnTo>
                  <a:cubicBezTo>
                    <a:pt x="231379" y="214011"/>
                    <a:pt x="227720" y="214636"/>
                    <a:pt x="223883" y="214458"/>
                  </a:cubicBezTo>
                  <a:lnTo>
                    <a:pt x="223615" y="214458"/>
                  </a:lnTo>
                  <a:cubicBezTo>
                    <a:pt x="222902" y="214368"/>
                    <a:pt x="222277" y="214368"/>
                    <a:pt x="221563" y="214279"/>
                  </a:cubicBezTo>
                  <a:lnTo>
                    <a:pt x="205412" y="243122"/>
                  </a:lnTo>
                  <a:cubicBezTo>
                    <a:pt x="208624" y="246962"/>
                    <a:pt x="210677" y="251516"/>
                    <a:pt x="211391" y="256516"/>
                  </a:cubicBezTo>
                  <a:close/>
                </a:path>
              </a:pathLst>
            </a:custGeom>
            <a:solidFill>
              <a:schemeClr val="bg1"/>
            </a:solidFill>
            <a:ln w="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itle 3">
            <a:extLst>
              <a:ext uri="{FF2B5EF4-FFF2-40B4-BE49-F238E27FC236}">
                <a16:creationId xmlns:a16="http://schemas.microsoft.com/office/drawing/2014/main" id="{4BBF44F5-4A5E-F9CF-A087-A27EE1D2EA11}"/>
              </a:ext>
            </a:extLst>
          </p:cNvPr>
          <p:cNvSpPr txBox="1">
            <a:spLocks/>
          </p:cNvSpPr>
          <p:nvPr/>
        </p:nvSpPr>
        <p:spPr>
          <a:xfrm>
            <a:off x="548640" y="1280160"/>
            <a:ext cx="4246369" cy="4018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Updated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60DD448-837B-E595-7BA9-63809D3A0885}"/>
              </a:ext>
            </a:extLst>
          </p:cNvPr>
          <p:cNvGrpSpPr/>
          <p:nvPr/>
        </p:nvGrpSpPr>
        <p:grpSpPr>
          <a:xfrm>
            <a:off x="448947" y="3093644"/>
            <a:ext cx="1447796" cy="303880"/>
            <a:chOff x="1951948" y="4992020"/>
            <a:chExt cx="1447796" cy="30388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F9ED38-62A6-2807-89E4-F257E83AD169}"/>
                </a:ext>
              </a:extLst>
            </p:cNvPr>
            <p:cNvSpPr/>
            <p:nvPr/>
          </p:nvSpPr>
          <p:spPr>
            <a:xfrm>
              <a:off x="1951948" y="4992020"/>
              <a:ext cx="1447796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Local Sites</a:t>
              </a: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6D71E7AE-D467-9F34-3DF6-085E8E217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36881" y="5038885"/>
              <a:ext cx="196055" cy="196055"/>
            </a:xfrm>
            <a:prstGeom prst="rect">
              <a:avLst/>
            </a:prstGeom>
          </p:spPr>
        </p:pic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99CA42B-7A78-E67C-EAD1-4C94AD061CB7}"/>
              </a:ext>
            </a:extLst>
          </p:cNvPr>
          <p:cNvCxnSpPr>
            <a:stCxn id="43" idx="2"/>
            <a:endCxn id="22" idx="0"/>
          </p:cNvCxnSpPr>
          <p:nvPr/>
        </p:nvCxnSpPr>
        <p:spPr>
          <a:xfrm flipH="1">
            <a:off x="1172843" y="3397524"/>
            <a:ext cx="2" cy="11707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799809C-D902-C98F-C263-7EF7A1C7959A}"/>
              </a:ext>
            </a:extLst>
          </p:cNvPr>
          <p:cNvGrpSpPr/>
          <p:nvPr/>
        </p:nvGrpSpPr>
        <p:grpSpPr>
          <a:xfrm>
            <a:off x="448943" y="4475023"/>
            <a:ext cx="1447800" cy="303880"/>
            <a:chOff x="646112" y="2313700"/>
            <a:chExt cx="1447800" cy="30388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96402EE-4082-B831-BB93-1A9D0D789242}"/>
                </a:ext>
              </a:extLst>
            </p:cNvPr>
            <p:cNvSpPr/>
            <p:nvPr/>
          </p:nvSpPr>
          <p:spPr>
            <a:xfrm>
              <a:off x="646112" y="2313700"/>
              <a:ext cx="1447800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SD-WAN</a:t>
              </a:r>
            </a:p>
          </p:txBody>
        </p:sp>
        <p:sp>
          <p:nvSpPr>
            <p:cNvPr id="59" name="Graphic 89">
              <a:extLst>
                <a:ext uri="{FF2B5EF4-FFF2-40B4-BE49-F238E27FC236}">
                  <a16:creationId xmlns:a16="http://schemas.microsoft.com/office/drawing/2014/main" id="{8FF0892D-3F1D-667E-E474-2F39C843E7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9030" y="2363915"/>
              <a:ext cx="181948" cy="203450"/>
            </a:xfrm>
            <a:custGeom>
              <a:avLst/>
              <a:gdLst>
                <a:gd name="connsiteX0" fmla="*/ 223709 w 273401"/>
                <a:gd name="connsiteY0" fmla="*/ 183929 h 305712"/>
                <a:gd name="connsiteX1" fmla="*/ 221501 w 273401"/>
                <a:gd name="connsiteY1" fmla="*/ 185302 h 305712"/>
                <a:gd name="connsiteX2" fmla="*/ 181473 w 273401"/>
                <a:gd name="connsiteY2" fmla="*/ 162199 h 305712"/>
                <a:gd name="connsiteX3" fmla="*/ 182367 w 273401"/>
                <a:gd name="connsiteY3" fmla="*/ 153184 h 305712"/>
                <a:gd name="connsiteX4" fmla="*/ 181353 w 273401"/>
                <a:gd name="connsiteY4" fmla="*/ 143573 h 305712"/>
                <a:gd name="connsiteX5" fmla="*/ 221501 w 273401"/>
                <a:gd name="connsiteY5" fmla="*/ 120410 h 305712"/>
                <a:gd name="connsiteX6" fmla="*/ 240173 w 273401"/>
                <a:gd name="connsiteY6" fmla="*/ 126201 h 305712"/>
                <a:gd name="connsiteX7" fmla="*/ 273402 w 273401"/>
                <a:gd name="connsiteY7" fmla="*/ 93068 h 305712"/>
                <a:gd name="connsiteX8" fmla="*/ 240293 w 273401"/>
                <a:gd name="connsiteY8" fmla="*/ 59816 h 305712"/>
                <a:gd name="connsiteX9" fmla="*/ 207065 w 273401"/>
                <a:gd name="connsiteY9" fmla="*/ 92949 h 305712"/>
                <a:gd name="connsiteX10" fmla="*/ 207184 w 273401"/>
                <a:gd name="connsiteY10" fmla="*/ 95575 h 305712"/>
                <a:gd name="connsiteX11" fmla="*/ 166857 w 273401"/>
                <a:gd name="connsiteY11" fmla="*/ 118858 h 305712"/>
                <a:gd name="connsiteX12" fmla="*/ 150989 w 273401"/>
                <a:gd name="connsiteY12" fmla="*/ 109724 h 305712"/>
                <a:gd name="connsiteX13" fmla="*/ 150989 w 273401"/>
                <a:gd name="connsiteY13" fmla="*/ 63099 h 305712"/>
                <a:gd name="connsiteX14" fmla="*/ 165366 w 273401"/>
                <a:gd name="connsiteY14" fmla="*/ 49846 h 305712"/>
                <a:gd name="connsiteX15" fmla="*/ 153315 w 273401"/>
                <a:gd name="connsiteY15" fmla="*/ 4476 h 305712"/>
                <a:gd name="connsiteX16" fmla="*/ 107977 w 273401"/>
                <a:gd name="connsiteY16" fmla="*/ 16535 h 305712"/>
                <a:gd name="connsiteX17" fmla="*/ 120028 w 273401"/>
                <a:gd name="connsiteY17" fmla="*/ 61905 h 305712"/>
                <a:gd name="connsiteX18" fmla="*/ 122354 w 273401"/>
                <a:gd name="connsiteY18" fmla="*/ 63099 h 305712"/>
                <a:gd name="connsiteX19" fmla="*/ 122354 w 273401"/>
                <a:gd name="connsiteY19" fmla="*/ 109724 h 305712"/>
                <a:gd name="connsiteX20" fmla="*/ 106486 w 273401"/>
                <a:gd name="connsiteY20" fmla="*/ 118858 h 305712"/>
                <a:gd name="connsiteX21" fmla="*/ 66159 w 273401"/>
                <a:gd name="connsiteY21" fmla="*/ 95575 h 305712"/>
                <a:gd name="connsiteX22" fmla="*/ 61864 w 273401"/>
                <a:gd name="connsiteY22" fmla="*/ 76472 h 305712"/>
                <a:gd name="connsiteX23" fmla="*/ 16585 w 273401"/>
                <a:gd name="connsiteY23" fmla="*/ 64234 h 305712"/>
                <a:gd name="connsiteX24" fmla="*/ 4416 w 273401"/>
                <a:gd name="connsiteY24" fmla="*/ 109605 h 305712"/>
                <a:gd name="connsiteX25" fmla="*/ 49694 w 273401"/>
                <a:gd name="connsiteY25" fmla="*/ 121843 h 305712"/>
                <a:gd name="connsiteX26" fmla="*/ 51901 w 273401"/>
                <a:gd name="connsiteY26" fmla="*/ 120470 h 305712"/>
                <a:gd name="connsiteX27" fmla="*/ 92049 w 273401"/>
                <a:gd name="connsiteY27" fmla="*/ 143633 h 305712"/>
                <a:gd name="connsiteX28" fmla="*/ 91035 w 273401"/>
                <a:gd name="connsiteY28" fmla="*/ 153244 h 305712"/>
                <a:gd name="connsiteX29" fmla="*/ 91930 w 273401"/>
                <a:gd name="connsiteY29" fmla="*/ 162259 h 305712"/>
                <a:gd name="connsiteX30" fmla="*/ 51901 w 273401"/>
                <a:gd name="connsiteY30" fmla="*/ 185362 h 305712"/>
                <a:gd name="connsiteX31" fmla="*/ 33229 w 273401"/>
                <a:gd name="connsiteY31" fmla="*/ 179571 h 305712"/>
                <a:gd name="connsiteX32" fmla="*/ 1 w 273401"/>
                <a:gd name="connsiteY32" fmla="*/ 212704 h 305712"/>
                <a:gd name="connsiteX33" fmla="*/ 33110 w 273401"/>
                <a:gd name="connsiteY33" fmla="*/ 245956 h 305712"/>
                <a:gd name="connsiteX34" fmla="*/ 66338 w 273401"/>
                <a:gd name="connsiteY34" fmla="*/ 212823 h 305712"/>
                <a:gd name="connsiteX35" fmla="*/ 66219 w 273401"/>
                <a:gd name="connsiteY35" fmla="*/ 210196 h 305712"/>
                <a:gd name="connsiteX36" fmla="*/ 106068 w 273401"/>
                <a:gd name="connsiteY36" fmla="*/ 187153 h 305712"/>
                <a:gd name="connsiteX37" fmla="*/ 122354 w 273401"/>
                <a:gd name="connsiteY37" fmla="*/ 196645 h 305712"/>
                <a:gd name="connsiteX38" fmla="*/ 122354 w 273401"/>
                <a:gd name="connsiteY38" fmla="*/ 242613 h 305712"/>
                <a:gd name="connsiteX39" fmla="*/ 107977 w 273401"/>
                <a:gd name="connsiteY39" fmla="*/ 255866 h 305712"/>
                <a:gd name="connsiteX40" fmla="*/ 120028 w 273401"/>
                <a:gd name="connsiteY40" fmla="*/ 301237 h 305712"/>
                <a:gd name="connsiteX41" fmla="*/ 165366 w 273401"/>
                <a:gd name="connsiteY41" fmla="*/ 289177 h 305712"/>
                <a:gd name="connsiteX42" fmla="*/ 153315 w 273401"/>
                <a:gd name="connsiteY42" fmla="*/ 243807 h 305712"/>
                <a:gd name="connsiteX43" fmla="*/ 150989 w 273401"/>
                <a:gd name="connsiteY43" fmla="*/ 242613 h 305712"/>
                <a:gd name="connsiteX44" fmla="*/ 150989 w 273401"/>
                <a:gd name="connsiteY44" fmla="*/ 196645 h 305712"/>
                <a:gd name="connsiteX45" fmla="*/ 167275 w 273401"/>
                <a:gd name="connsiteY45" fmla="*/ 187153 h 305712"/>
                <a:gd name="connsiteX46" fmla="*/ 207124 w 273401"/>
                <a:gd name="connsiteY46" fmla="*/ 210196 h 305712"/>
                <a:gd name="connsiteX47" fmla="*/ 211420 w 273401"/>
                <a:gd name="connsiteY47" fmla="*/ 229300 h 305712"/>
                <a:gd name="connsiteX48" fmla="*/ 256698 w 273401"/>
                <a:gd name="connsiteY48" fmla="*/ 241538 h 305712"/>
                <a:gd name="connsiteX49" fmla="*/ 268927 w 273401"/>
                <a:gd name="connsiteY49" fmla="*/ 196227 h 305712"/>
                <a:gd name="connsiteX50" fmla="*/ 223709 w 273401"/>
                <a:gd name="connsiteY50" fmla="*/ 183929 h 305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73401" h="305712">
                  <a:moveTo>
                    <a:pt x="223709" y="183929"/>
                  </a:moveTo>
                  <a:cubicBezTo>
                    <a:pt x="222933" y="184347"/>
                    <a:pt x="222217" y="184825"/>
                    <a:pt x="221501" y="185302"/>
                  </a:cubicBezTo>
                  <a:lnTo>
                    <a:pt x="181473" y="162199"/>
                  </a:lnTo>
                  <a:cubicBezTo>
                    <a:pt x="182069" y="159274"/>
                    <a:pt x="182367" y="156289"/>
                    <a:pt x="182367" y="153184"/>
                  </a:cubicBezTo>
                  <a:cubicBezTo>
                    <a:pt x="182367" y="149901"/>
                    <a:pt x="182010" y="146677"/>
                    <a:pt x="181353" y="143573"/>
                  </a:cubicBezTo>
                  <a:lnTo>
                    <a:pt x="221501" y="120410"/>
                  </a:lnTo>
                  <a:cubicBezTo>
                    <a:pt x="226811" y="124052"/>
                    <a:pt x="233253" y="126201"/>
                    <a:pt x="240173" y="126201"/>
                  </a:cubicBezTo>
                  <a:cubicBezTo>
                    <a:pt x="258488" y="126260"/>
                    <a:pt x="273342" y="111395"/>
                    <a:pt x="273402" y="93068"/>
                  </a:cubicBezTo>
                  <a:cubicBezTo>
                    <a:pt x="273461" y="74741"/>
                    <a:pt x="258607" y="59876"/>
                    <a:pt x="240293" y="59816"/>
                  </a:cubicBezTo>
                  <a:cubicBezTo>
                    <a:pt x="221979" y="59756"/>
                    <a:pt x="207124" y="74621"/>
                    <a:pt x="207065" y="92949"/>
                  </a:cubicBezTo>
                  <a:cubicBezTo>
                    <a:pt x="207065" y="93844"/>
                    <a:pt x="207124" y="94680"/>
                    <a:pt x="207184" y="95575"/>
                  </a:cubicBezTo>
                  <a:lnTo>
                    <a:pt x="166857" y="118858"/>
                  </a:lnTo>
                  <a:cubicBezTo>
                    <a:pt x="162264" y="114798"/>
                    <a:pt x="156895" y="111694"/>
                    <a:pt x="150989" y="109724"/>
                  </a:cubicBezTo>
                  <a:lnTo>
                    <a:pt x="150989" y="63099"/>
                  </a:lnTo>
                  <a:cubicBezTo>
                    <a:pt x="156835" y="60294"/>
                    <a:pt x="161906" y="55816"/>
                    <a:pt x="165366" y="49846"/>
                  </a:cubicBezTo>
                  <a:cubicBezTo>
                    <a:pt x="174553" y="34026"/>
                    <a:pt x="169124" y="13669"/>
                    <a:pt x="153315" y="4476"/>
                  </a:cubicBezTo>
                  <a:cubicBezTo>
                    <a:pt x="137507" y="-4718"/>
                    <a:pt x="117164" y="715"/>
                    <a:pt x="107977" y="16535"/>
                  </a:cubicBezTo>
                  <a:cubicBezTo>
                    <a:pt x="98790" y="32355"/>
                    <a:pt x="104219" y="52712"/>
                    <a:pt x="120028" y="61905"/>
                  </a:cubicBezTo>
                  <a:cubicBezTo>
                    <a:pt x="120803" y="62323"/>
                    <a:pt x="121579" y="62741"/>
                    <a:pt x="122354" y="63099"/>
                  </a:cubicBezTo>
                  <a:lnTo>
                    <a:pt x="122354" y="109724"/>
                  </a:lnTo>
                  <a:cubicBezTo>
                    <a:pt x="116448" y="111694"/>
                    <a:pt x="111079" y="114798"/>
                    <a:pt x="106486" y="118858"/>
                  </a:cubicBezTo>
                  <a:lnTo>
                    <a:pt x="66159" y="95575"/>
                  </a:lnTo>
                  <a:cubicBezTo>
                    <a:pt x="66636" y="89128"/>
                    <a:pt x="65324" y="82501"/>
                    <a:pt x="61864" y="76472"/>
                  </a:cubicBezTo>
                  <a:cubicBezTo>
                    <a:pt x="52736" y="60592"/>
                    <a:pt x="32454" y="55100"/>
                    <a:pt x="16585" y="64234"/>
                  </a:cubicBezTo>
                  <a:cubicBezTo>
                    <a:pt x="777" y="73427"/>
                    <a:pt x="-4712" y="93725"/>
                    <a:pt x="4416" y="109605"/>
                  </a:cubicBezTo>
                  <a:cubicBezTo>
                    <a:pt x="13543" y="125484"/>
                    <a:pt x="33826" y="130977"/>
                    <a:pt x="49694" y="121843"/>
                  </a:cubicBezTo>
                  <a:cubicBezTo>
                    <a:pt x="50470" y="121425"/>
                    <a:pt x="51185" y="120947"/>
                    <a:pt x="51901" y="120470"/>
                  </a:cubicBezTo>
                  <a:lnTo>
                    <a:pt x="92049" y="143633"/>
                  </a:lnTo>
                  <a:cubicBezTo>
                    <a:pt x="91393" y="146737"/>
                    <a:pt x="91035" y="149901"/>
                    <a:pt x="91035" y="153244"/>
                  </a:cubicBezTo>
                  <a:cubicBezTo>
                    <a:pt x="91035" y="156348"/>
                    <a:pt x="91333" y="159333"/>
                    <a:pt x="91930" y="162259"/>
                  </a:cubicBezTo>
                  <a:lnTo>
                    <a:pt x="51901" y="185362"/>
                  </a:lnTo>
                  <a:cubicBezTo>
                    <a:pt x="46592" y="181720"/>
                    <a:pt x="40149" y="179571"/>
                    <a:pt x="33229" y="179571"/>
                  </a:cubicBezTo>
                  <a:cubicBezTo>
                    <a:pt x="14915" y="179511"/>
                    <a:pt x="61" y="194376"/>
                    <a:pt x="1" y="212704"/>
                  </a:cubicBezTo>
                  <a:cubicBezTo>
                    <a:pt x="-59" y="231031"/>
                    <a:pt x="14796" y="245896"/>
                    <a:pt x="33110" y="245956"/>
                  </a:cubicBezTo>
                  <a:cubicBezTo>
                    <a:pt x="51424" y="246015"/>
                    <a:pt x="66278" y="231151"/>
                    <a:pt x="66338" y="212823"/>
                  </a:cubicBezTo>
                  <a:cubicBezTo>
                    <a:pt x="66338" y="211928"/>
                    <a:pt x="66278" y="211092"/>
                    <a:pt x="66219" y="210196"/>
                  </a:cubicBezTo>
                  <a:lnTo>
                    <a:pt x="106068" y="187153"/>
                  </a:lnTo>
                  <a:cubicBezTo>
                    <a:pt x="110721" y="191391"/>
                    <a:pt x="116269" y="194615"/>
                    <a:pt x="122354" y="196645"/>
                  </a:cubicBezTo>
                  <a:lnTo>
                    <a:pt x="122354" y="242613"/>
                  </a:lnTo>
                  <a:cubicBezTo>
                    <a:pt x="116508" y="245418"/>
                    <a:pt x="111437" y="249896"/>
                    <a:pt x="107977" y="255866"/>
                  </a:cubicBezTo>
                  <a:cubicBezTo>
                    <a:pt x="98790" y="271686"/>
                    <a:pt x="104219" y="292043"/>
                    <a:pt x="120028" y="301237"/>
                  </a:cubicBezTo>
                  <a:cubicBezTo>
                    <a:pt x="135836" y="310430"/>
                    <a:pt x="156179" y="304998"/>
                    <a:pt x="165366" y="289177"/>
                  </a:cubicBezTo>
                  <a:cubicBezTo>
                    <a:pt x="174553" y="273357"/>
                    <a:pt x="169124" y="253000"/>
                    <a:pt x="153315" y="243807"/>
                  </a:cubicBezTo>
                  <a:cubicBezTo>
                    <a:pt x="152540" y="243389"/>
                    <a:pt x="151764" y="242971"/>
                    <a:pt x="150989" y="242613"/>
                  </a:cubicBezTo>
                  <a:lnTo>
                    <a:pt x="150989" y="196645"/>
                  </a:lnTo>
                  <a:cubicBezTo>
                    <a:pt x="157074" y="194615"/>
                    <a:pt x="162622" y="191391"/>
                    <a:pt x="167275" y="187153"/>
                  </a:cubicBezTo>
                  <a:lnTo>
                    <a:pt x="207124" y="210196"/>
                  </a:lnTo>
                  <a:cubicBezTo>
                    <a:pt x="206647" y="216644"/>
                    <a:pt x="207960" y="223270"/>
                    <a:pt x="211420" y="229300"/>
                  </a:cubicBezTo>
                  <a:cubicBezTo>
                    <a:pt x="220547" y="245180"/>
                    <a:pt x="240830" y="250672"/>
                    <a:pt x="256698" y="241538"/>
                  </a:cubicBezTo>
                  <a:cubicBezTo>
                    <a:pt x="272566" y="232404"/>
                    <a:pt x="278055" y="212107"/>
                    <a:pt x="268927" y="196227"/>
                  </a:cubicBezTo>
                  <a:cubicBezTo>
                    <a:pt x="259860" y="180287"/>
                    <a:pt x="239577" y="174795"/>
                    <a:pt x="223709" y="1839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18872" tIns="0" rIns="0" bIns="0" rtlCol="0" anchor="ctr" anchorCtr="0"/>
            <a:lstStyle/>
            <a:p>
              <a:endParaRPr lang="en-US" sz="1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4BDAF66-B1ED-B07B-1C12-465317756D11}"/>
              </a:ext>
            </a:extLst>
          </p:cNvPr>
          <p:cNvGrpSpPr/>
          <p:nvPr/>
        </p:nvGrpSpPr>
        <p:grpSpPr>
          <a:xfrm>
            <a:off x="448947" y="4054072"/>
            <a:ext cx="1447796" cy="303880"/>
            <a:chOff x="1951948" y="4992020"/>
            <a:chExt cx="1447796" cy="30388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205A429-3B91-8778-D001-73FFE19E70CE}"/>
                </a:ext>
              </a:extLst>
            </p:cNvPr>
            <p:cNvSpPr/>
            <p:nvPr/>
          </p:nvSpPr>
          <p:spPr>
            <a:xfrm>
              <a:off x="1951948" y="4992020"/>
              <a:ext cx="1447796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Local Sites</a:t>
              </a:r>
            </a:p>
          </p:txBody>
        </p:sp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DCB1581C-13F1-DF0D-3334-10A6506E0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36881" y="5038885"/>
              <a:ext cx="196055" cy="196055"/>
            </a:xfrm>
            <a:prstGeom prst="rect">
              <a:avLst/>
            </a:prstGeom>
          </p:spPr>
        </p:pic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0077D1B-5A02-58CC-F896-1A23867C50BE}"/>
              </a:ext>
            </a:extLst>
          </p:cNvPr>
          <p:cNvCxnSpPr>
            <a:stCxn id="61" idx="2"/>
            <a:endCxn id="58" idx="0"/>
          </p:cNvCxnSpPr>
          <p:nvPr/>
        </p:nvCxnSpPr>
        <p:spPr>
          <a:xfrm flipH="1">
            <a:off x="1172843" y="4357952"/>
            <a:ext cx="2" cy="11707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335F2D9-B681-EC6A-2CA7-A1650AA5FA44}"/>
              </a:ext>
            </a:extLst>
          </p:cNvPr>
          <p:cNvGrpSpPr/>
          <p:nvPr/>
        </p:nvGrpSpPr>
        <p:grpSpPr>
          <a:xfrm>
            <a:off x="448943" y="5016124"/>
            <a:ext cx="1447800" cy="713223"/>
            <a:chOff x="646112" y="2922380"/>
            <a:chExt cx="1447800" cy="71322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07BF094-7444-C951-D249-05677918A3B2}"/>
                </a:ext>
              </a:extLst>
            </p:cNvPr>
            <p:cNvSpPr/>
            <p:nvPr/>
          </p:nvSpPr>
          <p:spPr>
            <a:xfrm>
              <a:off x="646112" y="3226260"/>
              <a:ext cx="1447800" cy="4093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ExpressRoute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– Region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3EC2BBC-A1D7-9B39-7A98-A86CAFAC66F3}"/>
                </a:ext>
              </a:extLst>
            </p:cNvPr>
            <p:cNvGrpSpPr/>
            <p:nvPr/>
          </p:nvGrpSpPr>
          <p:grpSpPr>
            <a:xfrm>
              <a:off x="646112" y="2922380"/>
              <a:ext cx="1447800" cy="303880"/>
              <a:chOff x="646112" y="2922380"/>
              <a:chExt cx="1447800" cy="30388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7FEC582-7600-BD2A-5CE0-175E0CA2BE70}"/>
                  </a:ext>
                </a:extLst>
              </p:cNvPr>
              <p:cNvSpPr/>
              <p:nvPr/>
            </p:nvSpPr>
            <p:spPr>
              <a:xfrm>
                <a:off x="646112" y="2922380"/>
                <a:ext cx="1447800" cy="303880"/>
              </a:xfrm>
              <a:prstGeom prst="rect">
                <a:avLst/>
              </a:prstGeom>
              <a:solidFill>
                <a:srgbClr val="0067B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Microsoft Azure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3ED23221-5345-293B-2FB3-68B2D37F2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5818" y="2991172"/>
                <a:ext cx="209537" cy="167629"/>
              </a:xfrm>
              <a:prstGeom prst="rect">
                <a:avLst/>
              </a:prstGeom>
            </p:spPr>
          </p:pic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904E653-BFDE-46C6-B573-2AA79AFD8366}"/>
              </a:ext>
            </a:extLst>
          </p:cNvPr>
          <p:cNvGrpSpPr/>
          <p:nvPr/>
        </p:nvGrpSpPr>
        <p:grpSpPr>
          <a:xfrm>
            <a:off x="6151669" y="2525242"/>
            <a:ext cx="1447800" cy="713223"/>
            <a:chOff x="2703512" y="2313700"/>
            <a:chExt cx="1447800" cy="713223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2FCCDAEE-C39A-B312-4323-2D397381915B}"/>
                </a:ext>
              </a:extLst>
            </p:cNvPr>
            <p:cNvGrpSpPr/>
            <p:nvPr/>
          </p:nvGrpSpPr>
          <p:grpSpPr>
            <a:xfrm>
              <a:off x="2703512" y="2313700"/>
              <a:ext cx="1447800" cy="303880"/>
              <a:chOff x="2703512" y="2313700"/>
              <a:chExt cx="1447800" cy="303880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4209814-E285-813C-F32B-14355A0B97B5}"/>
                  </a:ext>
                </a:extLst>
              </p:cNvPr>
              <p:cNvSpPr/>
              <p:nvPr/>
            </p:nvSpPr>
            <p:spPr>
              <a:xfrm>
                <a:off x="2703512" y="2313700"/>
                <a:ext cx="1447800" cy="3038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Network Edge</a:t>
                </a:r>
              </a:p>
            </p:txBody>
          </p:sp>
          <p:sp>
            <p:nvSpPr>
              <p:cNvPr id="117" name="Graphic 147">
                <a:extLst>
                  <a:ext uri="{FF2B5EF4-FFF2-40B4-BE49-F238E27FC236}">
                    <a16:creationId xmlns:a16="http://schemas.microsoft.com/office/drawing/2014/main" id="{8FC53A09-C8AB-9192-0BBC-725C136ABCC3}"/>
                  </a:ext>
                </a:extLst>
              </p:cNvPr>
              <p:cNvSpPr/>
              <p:nvPr/>
            </p:nvSpPr>
            <p:spPr>
              <a:xfrm>
                <a:off x="2791042" y="2358626"/>
                <a:ext cx="188776" cy="214029"/>
              </a:xfrm>
              <a:custGeom>
                <a:avLst/>
                <a:gdLst>
                  <a:gd name="connsiteX0" fmla="*/ 269421 w 269421"/>
                  <a:gd name="connsiteY0" fmla="*/ 89869 h 305462"/>
                  <a:gd name="connsiteX1" fmla="*/ 269421 w 269421"/>
                  <a:gd name="connsiteY1" fmla="*/ 215646 h 305462"/>
                  <a:gd name="connsiteX2" fmla="*/ 256034 w 269421"/>
                  <a:gd name="connsiteY2" fmla="*/ 238911 h 305462"/>
                  <a:gd name="connsiteX3" fmla="*/ 148277 w 269421"/>
                  <a:gd name="connsiteY3" fmla="*/ 301830 h 305462"/>
                  <a:gd name="connsiteX4" fmla="*/ 121144 w 269421"/>
                  <a:gd name="connsiteY4" fmla="*/ 301830 h 305462"/>
                  <a:gd name="connsiteX5" fmla="*/ 13387 w 269421"/>
                  <a:gd name="connsiteY5" fmla="*/ 238911 h 305462"/>
                  <a:gd name="connsiteX6" fmla="*/ 0 w 269421"/>
                  <a:gd name="connsiteY6" fmla="*/ 215646 h 305462"/>
                  <a:gd name="connsiteX7" fmla="*/ 0 w 269421"/>
                  <a:gd name="connsiteY7" fmla="*/ 89810 h 305462"/>
                  <a:gd name="connsiteX8" fmla="*/ 13387 w 269421"/>
                  <a:gd name="connsiteY8" fmla="*/ 66544 h 305462"/>
                  <a:gd name="connsiteX9" fmla="*/ 121084 w 269421"/>
                  <a:gd name="connsiteY9" fmla="*/ 3626 h 305462"/>
                  <a:gd name="connsiteX10" fmla="*/ 148277 w 269421"/>
                  <a:gd name="connsiteY10" fmla="*/ 3686 h 305462"/>
                  <a:gd name="connsiteX11" fmla="*/ 255974 w 269421"/>
                  <a:gd name="connsiteY11" fmla="*/ 66604 h 305462"/>
                  <a:gd name="connsiteX12" fmla="*/ 269421 w 269421"/>
                  <a:gd name="connsiteY12" fmla="*/ 89869 h 305462"/>
                  <a:gd name="connsiteX13" fmla="*/ 199317 w 269421"/>
                  <a:gd name="connsiteY13" fmla="*/ 130659 h 305462"/>
                  <a:gd name="connsiteX14" fmla="*/ 179415 w 269421"/>
                  <a:gd name="connsiteY14" fmla="*/ 134546 h 305462"/>
                  <a:gd name="connsiteX15" fmla="*/ 138117 w 269421"/>
                  <a:gd name="connsiteY15" fmla="*/ 94176 h 305462"/>
                  <a:gd name="connsiteX16" fmla="*/ 139671 w 269421"/>
                  <a:gd name="connsiteY16" fmla="*/ 88135 h 305462"/>
                  <a:gd name="connsiteX17" fmla="*/ 117737 w 269421"/>
                  <a:gd name="connsiteY17" fmla="*/ 59606 h 305462"/>
                  <a:gd name="connsiteX18" fmla="*/ 89229 w 269421"/>
                  <a:gd name="connsiteY18" fmla="*/ 81556 h 305462"/>
                  <a:gd name="connsiteX19" fmla="*/ 99808 w 269421"/>
                  <a:gd name="connsiteY19" fmla="*/ 105659 h 305462"/>
                  <a:gd name="connsiteX20" fmla="*/ 89588 w 269421"/>
                  <a:gd name="connsiteY20" fmla="*/ 149977 h 305462"/>
                  <a:gd name="connsiteX21" fmla="*/ 63949 w 269421"/>
                  <a:gd name="connsiteY21" fmla="*/ 158529 h 305462"/>
                  <a:gd name="connsiteX22" fmla="*/ 48171 w 269421"/>
                  <a:gd name="connsiteY22" fmla="*/ 185981 h 305462"/>
                  <a:gd name="connsiteX23" fmla="*/ 56418 w 269421"/>
                  <a:gd name="connsiteY23" fmla="*/ 216543 h 305462"/>
                  <a:gd name="connsiteX24" fmla="*/ 83850 w 269421"/>
                  <a:gd name="connsiteY24" fmla="*/ 232332 h 305462"/>
                  <a:gd name="connsiteX25" fmla="*/ 89289 w 269421"/>
                  <a:gd name="connsiteY25" fmla="*/ 232691 h 305462"/>
                  <a:gd name="connsiteX26" fmla="*/ 114390 w 269421"/>
                  <a:gd name="connsiteY26" fmla="*/ 224079 h 305462"/>
                  <a:gd name="connsiteX27" fmla="*/ 130168 w 269421"/>
                  <a:gd name="connsiteY27" fmla="*/ 196627 h 305462"/>
                  <a:gd name="connsiteX28" fmla="*/ 130527 w 269421"/>
                  <a:gd name="connsiteY28" fmla="*/ 190168 h 305462"/>
                  <a:gd name="connsiteX29" fmla="*/ 168119 w 269421"/>
                  <a:gd name="connsiteY29" fmla="*/ 179940 h 305462"/>
                  <a:gd name="connsiteX30" fmla="*/ 191069 w 269421"/>
                  <a:gd name="connsiteY30" fmla="*/ 194534 h 305462"/>
                  <a:gd name="connsiteX31" fmla="*/ 227167 w 269421"/>
                  <a:gd name="connsiteY31" fmla="*/ 166723 h 305462"/>
                  <a:gd name="connsiteX32" fmla="*/ 199317 w 269421"/>
                  <a:gd name="connsiteY32" fmla="*/ 130659 h 305462"/>
                  <a:gd name="connsiteX33" fmla="*/ 121861 w 269421"/>
                  <a:gd name="connsiteY33" fmla="*/ 166065 h 305462"/>
                  <a:gd name="connsiteX34" fmla="*/ 108115 w 269421"/>
                  <a:gd name="connsiteY34" fmla="*/ 154522 h 305462"/>
                  <a:gd name="connsiteX35" fmla="*/ 118395 w 269421"/>
                  <a:gd name="connsiteY35" fmla="*/ 109965 h 305462"/>
                  <a:gd name="connsiteX36" fmla="*/ 124909 w 269421"/>
                  <a:gd name="connsiteY36" fmla="*/ 107991 h 305462"/>
                  <a:gd name="connsiteX37" fmla="*/ 166207 w 269421"/>
                  <a:gd name="connsiteY37" fmla="*/ 148422 h 305462"/>
                  <a:gd name="connsiteX38" fmla="*/ 163159 w 269421"/>
                  <a:gd name="connsiteY38" fmla="*/ 158469 h 305462"/>
                  <a:gd name="connsiteX39" fmla="*/ 162920 w 269421"/>
                  <a:gd name="connsiteY39" fmla="*/ 161520 h 305462"/>
                  <a:gd name="connsiteX40" fmla="*/ 125447 w 269421"/>
                  <a:gd name="connsiteY40" fmla="*/ 171687 h 305462"/>
                  <a:gd name="connsiteX41" fmla="*/ 121861 w 269421"/>
                  <a:gd name="connsiteY41" fmla="*/ 166065 h 305462"/>
                  <a:gd name="connsiteX42" fmla="*/ 89050 w 269421"/>
                  <a:gd name="connsiteY42" fmla="*/ 169055 h 305462"/>
                  <a:gd name="connsiteX43" fmla="*/ 75543 w 269421"/>
                  <a:gd name="connsiteY43" fmla="*/ 173661 h 305462"/>
                  <a:gd name="connsiteX44" fmla="*/ 67056 w 269421"/>
                  <a:gd name="connsiteY44" fmla="*/ 188433 h 305462"/>
                  <a:gd name="connsiteX45" fmla="*/ 71479 w 269421"/>
                  <a:gd name="connsiteY45" fmla="*/ 204881 h 305462"/>
                  <a:gd name="connsiteX46" fmla="*/ 86241 w 269421"/>
                  <a:gd name="connsiteY46" fmla="*/ 213373 h 305462"/>
                  <a:gd name="connsiteX47" fmla="*/ 102677 w 269421"/>
                  <a:gd name="connsiteY47" fmla="*/ 208947 h 305462"/>
                  <a:gd name="connsiteX48" fmla="*/ 111163 w 269421"/>
                  <a:gd name="connsiteY48" fmla="*/ 194175 h 305462"/>
                  <a:gd name="connsiteX49" fmla="*/ 106741 w 269421"/>
                  <a:gd name="connsiteY49" fmla="*/ 177728 h 305462"/>
                  <a:gd name="connsiteX50" fmla="*/ 91979 w 269421"/>
                  <a:gd name="connsiteY50" fmla="*/ 169235 h 305462"/>
                  <a:gd name="connsiteX51" fmla="*/ 89050 w 269421"/>
                  <a:gd name="connsiteY51" fmla="*/ 169055 h 305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69421" h="305462">
                    <a:moveTo>
                      <a:pt x="269421" y="89869"/>
                    </a:moveTo>
                    <a:lnTo>
                      <a:pt x="269421" y="215646"/>
                    </a:lnTo>
                    <a:cubicBezTo>
                      <a:pt x="269421" y="225275"/>
                      <a:pt x="264341" y="234127"/>
                      <a:pt x="256034" y="238911"/>
                    </a:cubicBezTo>
                    <a:lnTo>
                      <a:pt x="148277" y="301830"/>
                    </a:lnTo>
                    <a:cubicBezTo>
                      <a:pt x="139910" y="306674"/>
                      <a:pt x="129511" y="306674"/>
                      <a:pt x="121144" y="301830"/>
                    </a:cubicBezTo>
                    <a:lnTo>
                      <a:pt x="13387" y="238911"/>
                    </a:lnTo>
                    <a:cubicBezTo>
                      <a:pt x="5140" y="234127"/>
                      <a:pt x="0" y="225215"/>
                      <a:pt x="0" y="215646"/>
                    </a:cubicBezTo>
                    <a:lnTo>
                      <a:pt x="0" y="89810"/>
                    </a:lnTo>
                    <a:cubicBezTo>
                      <a:pt x="0" y="80180"/>
                      <a:pt x="5080" y="71329"/>
                      <a:pt x="13387" y="66544"/>
                    </a:cubicBezTo>
                    <a:lnTo>
                      <a:pt x="121084" y="3626"/>
                    </a:lnTo>
                    <a:cubicBezTo>
                      <a:pt x="129511" y="-1219"/>
                      <a:pt x="139850" y="-1219"/>
                      <a:pt x="148277" y="3686"/>
                    </a:cubicBezTo>
                    <a:lnTo>
                      <a:pt x="255974" y="66604"/>
                    </a:lnTo>
                    <a:cubicBezTo>
                      <a:pt x="264281" y="71389"/>
                      <a:pt x="269421" y="80300"/>
                      <a:pt x="269421" y="89869"/>
                    </a:cubicBezTo>
                    <a:close/>
                    <a:moveTo>
                      <a:pt x="199317" y="130659"/>
                    </a:moveTo>
                    <a:cubicBezTo>
                      <a:pt x="192145" y="129702"/>
                      <a:pt x="185212" y="131257"/>
                      <a:pt x="179415" y="134546"/>
                    </a:cubicBezTo>
                    <a:lnTo>
                      <a:pt x="138117" y="94176"/>
                    </a:lnTo>
                    <a:cubicBezTo>
                      <a:pt x="138834" y="92262"/>
                      <a:pt x="139372" y="90288"/>
                      <a:pt x="139671" y="88135"/>
                    </a:cubicBezTo>
                    <a:cubicBezTo>
                      <a:pt x="141464" y="74200"/>
                      <a:pt x="131663" y="61401"/>
                      <a:pt x="117737" y="59606"/>
                    </a:cubicBezTo>
                    <a:cubicBezTo>
                      <a:pt x="103812" y="57812"/>
                      <a:pt x="91022" y="67621"/>
                      <a:pt x="89229" y="81556"/>
                    </a:cubicBezTo>
                    <a:cubicBezTo>
                      <a:pt x="87974" y="91245"/>
                      <a:pt x="92337" y="100396"/>
                      <a:pt x="99808" y="105659"/>
                    </a:cubicBezTo>
                    <a:lnTo>
                      <a:pt x="89588" y="149977"/>
                    </a:lnTo>
                    <a:cubicBezTo>
                      <a:pt x="80324" y="149857"/>
                      <a:pt x="71360" y="152847"/>
                      <a:pt x="63949" y="158529"/>
                    </a:cubicBezTo>
                    <a:cubicBezTo>
                      <a:pt x="55223" y="165287"/>
                      <a:pt x="49605" y="175036"/>
                      <a:pt x="48171" y="185981"/>
                    </a:cubicBezTo>
                    <a:cubicBezTo>
                      <a:pt x="46736" y="196926"/>
                      <a:pt x="49665" y="207811"/>
                      <a:pt x="56418" y="216543"/>
                    </a:cubicBezTo>
                    <a:cubicBezTo>
                      <a:pt x="63172" y="225275"/>
                      <a:pt x="72913" y="230897"/>
                      <a:pt x="83850" y="232332"/>
                    </a:cubicBezTo>
                    <a:cubicBezTo>
                      <a:pt x="85643" y="232572"/>
                      <a:pt x="87496" y="232691"/>
                      <a:pt x="89289" y="232691"/>
                    </a:cubicBezTo>
                    <a:cubicBezTo>
                      <a:pt x="98373" y="232691"/>
                      <a:pt x="107099" y="229701"/>
                      <a:pt x="114390" y="224079"/>
                    </a:cubicBezTo>
                    <a:cubicBezTo>
                      <a:pt x="123116" y="217321"/>
                      <a:pt x="128734" y="207572"/>
                      <a:pt x="130168" y="196627"/>
                    </a:cubicBezTo>
                    <a:cubicBezTo>
                      <a:pt x="130467" y="194474"/>
                      <a:pt x="130527" y="192321"/>
                      <a:pt x="130527" y="190168"/>
                    </a:cubicBezTo>
                    <a:lnTo>
                      <a:pt x="168119" y="179940"/>
                    </a:lnTo>
                    <a:cubicBezTo>
                      <a:pt x="173080" y="187716"/>
                      <a:pt x="181268" y="193278"/>
                      <a:pt x="191069" y="194534"/>
                    </a:cubicBezTo>
                    <a:cubicBezTo>
                      <a:pt x="208700" y="196806"/>
                      <a:pt x="224896" y="184366"/>
                      <a:pt x="227167" y="166723"/>
                    </a:cubicBezTo>
                    <a:cubicBezTo>
                      <a:pt x="229438" y="149079"/>
                      <a:pt x="216947" y="132931"/>
                      <a:pt x="199317" y="130659"/>
                    </a:cubicBezTo>
                    <a:close/>
                    <a:moveTo>
                      <a:pt x="121861" y="166065"/>
                    </a:moveTo>
                    <a:cubicBezTo>
                      <a:pt x="118096" y="161161"/>
                      <a:pt x="113434" y="157273"/>
                      <a:pt x="108115" y="154522"/>
                    </a:cubicBezTo>
                    <a:lnTo>
                      <a:pt x="118395" y="109965"/>
                    </a:lnTo>
                    <a:cubicBezTo>
                      <a:pt x="120666" y="109606"/>
                      <a:pt x="122877" y="108948"/>
                      <a:pt x="124909" y="107991"/>
                    </a:cubicBezTo>
                    <a:lnTo>
                      <a:pt x="166207" y="148422"/>
                    </a:lnTo>
                    <a:cubicBezTo>
                      <a:pt x="164713" y="151532"/>
                      <a:pt x="163637" y="154881"/>
                      <a:pt x="163159" y="158469"/>
                    </a:cubicBezTo>
                    <a:cubicBezTo>
                      <a:pt x="163039" y="159486"/>
                      <a:pt x="162920" y="160503"/>
                      <a:pt x="162920" y="161520"/>
                    </a:cubicBezTo>
                    <a:lnTo>
                      <a:pt x="125447" y="171687"/>
                    </a:lnTo>
                    <a:cubicBezTo>
                      <a:pt x="124431" y="169713"/>
                      <a:pt x="123236" y="167859"/>
                      <a:pt x="121861" y="166065"/>
                    </a:cubicBezTo>
                    <a:close/>
                    <a:moveTo>
                      <a:pt x="89050" y="169055"/>
                    </a:moveTo>
                    <a:cubicBezTo>
                      <a:pt x="84209" y="169055"/>
                      <a:pt x="79488" y="170670"/>
                      <a:pt x="75543" y="173661"/>
                    </a:cubicBezTo>
                    <a:cubicBezTo>
                      <a:pt x="70822" y="177309"/>
                      <a:pt x="67833" y="182512"/>
                      <a:pt x="67056" y="188433"/>
                    </a:cubicBezTo>
                    <a:cubicBezTo>
                      <a:pt x="66280" y="194294"/>
                      <a:pt x="67833" y="200156"/>
                      <a:pt x="71479" y="204881"/>
                    </a:cubicBezTo>
                    <a:cubicBezTo>
                      <a:pt x="75125" y="209605"/>
                      <a:pt x="80324" y="212596"/>
                      <a:pt x="86241" y="213373"/>
                    </a:cubicBezTo>
                    <a:cubicBezTo>
                      <a:pt x="92098" y="214151"/>
                      <a:pt x="97955" y="212596"/>
                      <a:pt x="102677" y="208947"/>
                    </a:cubicBezTo>
                    <a:cubicBezTo>
                      <a:pt x="107398" y="205299"/>
                      <a:pt x="110386" y="200096"/>
                      <a:pt x="111163" y="194175"/>
                    </a:cubicBezTo>
                    <a:cubicBezTo>
                      <a:pt x="111940" y="188314"/>
                      <a:pt x="110386" y="182452"/>
                      <a:pt x="106741" y="177728"/>
                    </a:cubicBezTo>
                    <a:cubicBezTo>
                      <a:pt x="103095" y="173003"/>
                      <a:pt x="97895" y="170012"/>
                      <a:pt x="91979" y="169235"/>
                    </a:cubicBezTo>
                    <a:cubicBezTo>
                      <a:pt x="91022" y="169115"/>
                      <a:pt x="90006" y="169055"/>
                      <a:pt x="89050" y="169055"/>
                    </a:cubicBezTo>
                    <a:close/>
                  </a:path>
                </a:pathLst>
              </a:custGeom>
              <a:solidFill>
                <a:schemeClr val="bg1"/>
              </a:solidFill>
              <a:ln w="5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074067F-ED12-D9EF-5012-147DA511DE27}"/>
                </a:ext>
              </a:extLst>
            </p:cNvPr>
            <p:cNvSpPr/>
            <p:nvPr/>
          </p:nvSpPr>
          <p:spPr>
            <a:xfrm>
              <a:off x="2703512" y="2617580"/>
              <a:ext cx="1447800" cy="409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>
                  <a:solidFill>
                    <a:schemeClr val="tx1"/>
                  </a:solidFill>
                </a:rPr>
                <a:t>Fortinet SD-WAN Aggregator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7F469AA-0D8E-9361-935B-60D7BCEA1C06}"/>
              </a:ext>
            </a:extLst>
          </p:cNvPr>
          <p:cNvGrpSpPr/>
          <p:nvPr/>
        </p:nvGrpSpPr>
        <p:grpSpPr>
          <a:xfrm>
            <a:off x="2507325" y="4416006"/>
            <a:ext cx="1447800" cy="713223"/>
            <a:chOff x="2703512" y="2313700"/>
            <a:chExt cx="1447800" cy="713223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105B647-40A7-735C-CD5B-AAB29FFE8203}"/>
                </a:ext>
              </a:extLst>
            </p:cNvPr>
            <p:cNvGrpSpPr/>
            <p:nvPr/>
          </p:nvGrpSpPr>
          <p:grpSpPr>
            <a:xfrm>
              <a:off x="2703512" y="2313700"/>
              <a:ext cx="1447800" cy="303880"/>
              <a:chOff x="2703512" y="2313700"/>
              <a:chExt cx="1447800" cy="30388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1297C2D2-FE72-FA81-D2C1-1BB06CF1AD9A}"/>
                  </a:ext>
                </a:extLst>
              </p:cNvPr>
              <p:cNvSpPr/>
              <p:nvPr/>
            </p:nvSpPr>
            <p:spPr>
              <a:xfrm>
                <a:off x="2703512" y="2313700"/>
                <a:ext cx="1447800" cy="3038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Network Edge</a:t>
                </a:r>
              </a:p>
            </p:txBody>
          </p:sp>
          <p:sp>
            <p:nvSpPr>
              <p:cNvPr id="174" name="Graphic 147">
                <a:extLst>
                  <a:ext uri="{FF2B5EF4-FFF2-40B4-BE49-F238E27FC236}">
                    <a16:creationId xmlns:a16="http://schemas.microsoft.com/office/drawing/2014/main" id="{80DE0870-BEAD-0985-231D-A18B48D11EC8}"/>
                  </a:ext>
                </a:extLst>
              </p:cNvPr>
              <p:cNvSpPr/>
              <p:nvPr/>
            </p:nvSpPr>
            <p:spPr>
              <a:xfrm>
                <a:off x="2791042" y="2358626"/>
                <a:ext cx="188776" cy="214029"/>
              </a:xfrm>
              <a:custGeom>
                <a:avLst/>
                <a:gdLst>
                  <a:gd name="connsiteX0" fmla="*/ 269421 w 269421"/>
                  <a:gd name="connsiteY0" fmla="*/ 89869 h 305462"/>
                  <a:gd name="connsiteX1" fmla="*/ 269421 w 269421"/>
                  <a:gd name="connsiteY1" fmla="*/ 215646 h 305462"/>
                  <a:gd name="connsiteX2" fmla="*/ 256034 w 269421"/>
                  <a:gd name="connsiteY2" fmla="*/ 238911 h 305462"/>
                  <a:gd name="connsiteX3" fmla="*/ 148277 w 269421"/>
                  <a:gd name="connsiteY3" fmla="*/ 301830 h 305462"/>
                  <a:gd name="connsiteX4" fmla="*/ 121144 w 269421"/>
                  <a:gd name="connsiteY4" fmla="*/ 301830 h 305462"/>
                  <a:gd name="connsiteX5" fmla="*/ 13387 w 269421"/>
                  <a:gd name="connsiteY5" fmla="*/ 238911 h 305462"/>
                  <a:gd name="connsiteX6" fmla="*/ 0 w 269421"/>
                  <a:gd name="connsiteY6" fmla="*/ 215646 h 305462"/>
                  <a:gd name="connsiteX7" fmla="*/ 0 w 269421"/>
                  <a:gd name="connsiteY7" fmla="*/ 89810 h 305462"/>
                  <a:gd name="connsiteX8" fmla="*/ 13387 w 269421"/>
                  <a:gd name="connsiteY8" fmla="*/ 66544 h 305462"/>
                  <a:gd name="connsiteX9" fmla="*/ 121084 w 269421"/>
                  <a:gd name="connsiteY9" fmla="*/ 3626 h 305462"/>
                  <a:gd name="connsiteX10" fmla="*/ 148277 w 269421"/>
                  <a:gd name="connsiteY10" fmla="*/ 3686 h 305462"/>
                  <a:gd name="connsiteX11" fmla="*/ 255974 w 269421"/>
                  <a:gd name="connsiteY11" fmla="*/ 66604 h 305462"/>
                  <a:gd name="connsiteX12" fmla="*/ 269421 w 269421"/>
                  <a:gd name="connsiteY12" fmla="*/ 89869 h 305462"/>
                  <a:gd name="connsiteX13" fmla="*/ 199317 w 269421"/>
                  <a:gd name="connsiteY13" fmla="*/ 130659 h 305462"/>
                  <a:gd name="connsiteX14" fmla="*/ 179415 w 269421"/>
                  <a:gd name="connsiteY14" fmla="*/ 134546 h 305462"/>
                  <a:gd name="connsiteX15" fmla="*/ 138117 w 269421"/>
                  <a:gd name="connsiteY15" fmla="*/ 94176 h 305462"/>
                  <a:gd name="connsiteX16" fmla="*/ 139671 w 269421"/>
                  <a:gd name="connsiteY16" fmla="*/ 88135 h 305462"/>
                  <a:gd name="connsiteX17" fmla="*/ 117737 w 269421"/>
                  <a:gd name="connsiteY17" fmla="*/ 59606 h 305462"/>
                  <a:gd name="connsiteX18" fmla="*/ 89229 w 269421"/>
                  <a:gd name="connsiteY18" fmla="*/ 81556 h 305462"/>
                  <a:gd name="connsiteX19" fmla="*/ 99808 w 269421"/>
                  <a:gd name="connsiteY19" fmla="*/ 105659 h 305462"/>
                  <a:gd name="connsiteX20" fmla="*/ 89588 w 269421"/>
                  <a:gd name="connsiteY20" fmla="*/ 149977 h 305462"/>
                  <a:gd name="connsiteX21" fmla="*/ 63949 w 269421"/>
                  <a:gd name="connsiteY21" fmla="*/ 158529 h 305462"/>
                  <a:gd name="connsiteX22" fmla="*/ 48171 w 269421"/>
                  <a:gd name="connsiteY22" fmla="*/ 185981 h 305462"/>
                  <a:gd name="connsiteX23" fmla="*/ 56418 w 269421"/>
                  <a:gd name="connsiteY23" fmla="*/ 216543 h 305462"/>
                  <a:gd name="connsiteX24" fmla="*/ 83850 w 269421"/>
                  <a:gd name="connsiteY24" fmla="*/ 232332 h 305462"/>
                  <a:gd name="connsiteX25" fmla="*/ 89289 w 269421"/>
                  <a:gd name="connsiteY25" fmla="*/ 232691 h 305462"/>
                  <a:gd name="connsiteX26" fmla="*/ 114390 w 269421"/>
                  <a:gd name="connsiteY26" fmla="*/ 224079 h 305462"/>
                  <a:gd name="connsiteX27" fmla="*/ 130168 w 269421"/>
                  <a:gd name="connsiteY27" fmla="*/ 196627 h 305462"/>
                  <a:gd name="connsiteX28" fmla="*/ 130527 w 269421"/>
                  <a:gd name="connsiteY28" fmla="*/ 190168 h 305462"/>
                  <a:gd name="connsiteX29" fmla="*/ 168119 w 269421"/>
                  <a:gd name="connsiteY29" fmla="*/ 179940 h 305462"/>
                  <a:gd name="connsiteX30" fmla="*/ 191069 w 269421"/>
                  <a:gd name="connsiteY30" fmla="*/ 194534 h 305462"/>
                  <a:gd name="connsiteX31" fmla="*/ 227167 w 269421"/>
                  <a:gd name="connsiteY31" fmla="*/ 166723 h 305462"/>
                  <a:gd name="connsiteX32" fmla="*/ 199317 w 269421"/>
                  <a:gd name="connsiteY32" fmla="*/ 130659 h 305462"/>
                  <a:gd name="connsiteX33" fmla="*/ 121861 w 269421"/>
                  <a:gd name="connsiteY33" fmla="*/ 166065 h 305462"/>
                  <a:gd name="connsiteX34" fmla="*/ 108115 w 269421"/>
                  <a:gd name="connsiteY34" fmla="*/ 154522 h 305462"/>
                  <a:gd name="connsiteX35" fmla="*/ 118395 w 269421"/>
                  <a:gd name="connsiteY35" fmla="*/ 109965 h 305462"/>
                  <a:gd name="connsiteX36" fmla="*/ 124909 w 269421"/>
                  <a:gd name="connsiteY36" fmla="*/ 107991 h 305462"/>
                  <a:gd name="connsiteX37" fmla="*/ 166207 w 269421"/>
                  <a:gd name="connsiteY37" fmla="*/ 148422 h 305462"/>
                  <a:gd name="connsiteX38" fmla="*/ 163159 w 269421"/>
                  <a:gd name="connsiteY38" fmla="*/ 158469 h 305462"/>
                  <a:gd name="connsiteX39" fmla="*/ 162920 w 269421"/>
                  <a:gd name="connsiteY39" fmla="*/ 161520 h 305462"/>
                  <a:gd name="connsiteX40" fmla="*/ 125447 w 269421"/>
                  <a:gd name="connsiteY40" fmla="*/ 171687 h 305462"/>
                  <a:gd name="connsiteX41" fmla="*/ 121861 w 269421"/>
                  <a:gd name="connsiteY41" fmla="*/ 166065 h 305462"/>
                  <a:gd name="connsiteX42" fmla="*/ 89050 w 269421"/>
                  <a:gd name="connsiteY42" fmla="*/ 169055 h 305462"/>
                  <a:gd name="connsiteX43" fmla="*/ 75543 w 269421"/>
                  <a:gd name="connsiteY43" fmla="*/ 173661 h 305462"/>
                  <a:gd name="connsiteX44" fmla="*/ 67056 w 269421"/>
                  <a:gd name="connsiteY44" fmla="*/ 188433 h 305462"/>
                  <a:gd name="connsiteX45" fmla="*/ 71479 w 269421"/>
                  <a:gd name="connsiteY45" fmla="*/ 204881 h 305462"/>
                  <a:gd name="connsiteX46" fmla="*/ 86241 w 269421"/>
                  <a:gd name="connsiteY46" fmla="*/ 213373 h 305462"/>
                  <a:gd name="connsiteX47" fmla="*/ 102677 w 269421"/>
                  <a:gd name="connsiteY47" fmla="*/ 208947 h 305462"/>
                  <a:gd name="connsiteX48" fmla="*/ 111163 w 269421"/>
                  <a:gd name="connsiteY48" fmla="*/ 194175 h 305462"/>
                  <a:gd name="connsiteX49" fmla="*/ 106741 w 269421"/>
                  <a:gd name="connsiteY49" fmla="*/ 177728 h 305462"/>
                  <a:gd name="connsiteX50" fmla="*/ 91979 w 269421"/>
                  <a:gd name="connsiteY50" fmla="*/ 169235 h 305462"/>
                  <a:gd name="connsiteX51" fmla="*/ 89050 w 269421"/>
                  <a:gd name="connsiteY51" fmla="*/ 169055 h 305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69421" h="305462">
                    <a:moveTo>
                      <a:pt x="269421" y="89869"/>
                    </a:moveTo>
                    <a:lnTo>
                      <a:pt x="269421" y="215646"/>
                    </a:lnTo>
                    <a:cubicBezTo>
                      <a:pt x="269421" y="225275"/>
                      <a:pt x="264341" y="234127"/>
                      <a:pt x="256034" y="238911"/>
                    </a:cubicBezTo>
                    <a:lnTo>
                      <a:pt x="148277" y="301830"/>
                    </a:lnTo>
                    <a:cubicBezTo>
                      <a:pt x="139910" y="306674"/>
                      <a:pt x="129511" y="306674"/>
                      <a:pt x="121144" y="301830"/>
                    </a:cubicBezTo>
                    <a:lnTo>
                      <a:pt x="13387" y="238911"/>
                    </a:lnTo>
                    <a:cubicBezTo>
                      <a:pt x="5140" y="234127"/>
                      <a:pt x="0" y="225215"/>
                      <a:pt x="0" y="215646"/>
                    </a:cubicBezTo>
                    <a:lnTo>
                      <a:pt x="0" y="89810"/>
                    </a:lnTo>
                    <a:cubicBezTo>
                      <a:pt x="0" y="80180"/>
                      <a:pt x="5080" y="71329"/>
                      <a:pt x="13387" y="66544"/>
                    </a:cubicBezTo>
                    <a:lnTo>
                      <a:pt x="121084" y="3626"/>
                    </a:lnTo>
                    <a:cubicBezTo>
                      <a:pt x="129511" y="-1219"/>
                      <a:pt x="139850" y="-1219"/>
                      <a:pt x="148277" y="3686"/>
                    </a:cubicBezTo>
                    <a:lnTo>
                      <a:pt x="255974" y="66604"/>
                    </a:lnTo>
                    <a:cubicBezTo>
                      <a:pt x="264281" y="71389"/>
                      <a:pt x="269421" y="80300"/>
                      <a:pt x="269421" y="89869"/>
                    </a:cubicBezTo>
                    <a:close/>
                    <a:moveTo>
                      <a:pt x="199317" y="130659"/>
                    </a:moveTo>
                    <a:cubicBezTo>
                      <a:pt x="192145" y="129702"/>
                      <a:pt x="185212" y="131257"/>
                      <a:pt x="179415" y="134546"/>
                    </a:cubicBezTo>
                    <a:lnTo>
                      <a:pt x="138117" y="94176"/>
                    </a:lnTo>
                    <a:cubicBezTo>
                      <a:pt x="138834" y="92262"/>
                      <a:pt x="139372" y="90288"/>
                      <a:pt x="139671" y="88135"/>
                    </a:cubicBezTo>
                    <a:cubicBezTo>
                      <a:pt x="141464" y="74200"/>
                      <a:pt x="131663" y="61401"/>
                      <a:pt x="117737" y="59606"/>
                    </a:cubicBezTo>
                    <a:cubicBezTo>
                      <a:pt x="103812" y="57812"/>
                      <a:pt x="91022" y="67621"/>
                      <a:pt x="89229" y="81556"/>
                    </a:cubicBezTo>
                    <a:cubicBezTo>
                      <a:pt x="87974" y="91245"/>
                      <a:pt x="92337" y="100396"/>
                      <a:pt x="99808" y="105659"/>
                    </a:cubicBezTo>
                    <a:lnTo>
                      <a:pt x="89588" y="149977"/>
                    </a:lnTo>
                    <a:cubicBezTo>
                      <a:pt x="80324" y="149857"/>
                      <a:pt x="71360" y="152847"/>
                      <a:pt x="63949" y="158529"/>
                    </a:cubicBezTo>
                    <a:cubicBezTo>
                      <a:pt x="55223" y="165287"/>
                      <a:pt x="49605" y="175036"/>
                      <a:pt x="48171" y="185981"/>
                    </a:cubicBezTo>
                    <a:cubicBezTo>
                      <a:pt x="46736" y="196926"/>
                      <a:pt x="49665" y="207811"/>
                      <a:pt x="56418" y="216543"/>
                    </a:cubicBezTo>
                    <a:cubicBezTo>
                      <a:pt x="63172" y="225275"/>
                      <a:pt x="72913" y="230897"/>
                      <a:pt x="83850" y="232332"/>
                    </a:cubicBezTo>
                    <a:cubicBezTo>
                      <a:pt x="85643" y="232572"/>
                      <a:pt x="87496" y="232691"/>
                      <a:pt x="89289" y="232691"/>
                    </a:cubicBezTo>
                    <a:cubicBezTo>
                      <a:pt x="98373" y="232691"/>
                      <a:pt x="107099" y="229701"/>
                      <a:pt x="114390" y="224079"/>
                    </a:cubicBezTo>
                    <a:cubicBezTo>
                      <a:pt x="123116" y="217321"/>
                      <a:pt x="128734" y="207572"/>
                      <a:pt x="130168" y="196627"/>
                    </a:cubicBezTo>
                    <a:cubicBezTo>
                      <a:pt x="130467" y="194474"/>
                      <a:pt x="130527" y="192321"/>
                      <a:pt x="130527" y="190168"/>
                    </a:cubicBezTo>
                    <a:lnTo>
                      <a:pt x="168119" y="179940"/>
                    </a:lnTo>
                    <a:cubicBezTo>
                      <a:pt x="173080" y="187716"/>
                      <a:pt x="181268" y="193278"/>
                      <a:pt x="191069" y="194534"/>
                    </a:cubicBezTo>
                    <a:cubicBezTo>
                      <a:pt x="208700" y="196806"/>
                      <a:pt x="224896" y="184366"/>
                      <a:pt x="227167" y="166723"/>
                    </a:cubicBezTo>
                    <a:cubicBezTo>
                      <a:pt x="229438" y="149079"/>
                      <a:pt x="216947" y="132931"/>
                      <a:pt x="199317" y="130659"/>
                    </a:cubicBezTo>
                    <a:close/>
                    <a:moveTo>
                      <a:pt x="121861" y="166065"/>
                    </a:moveTo>
                    <a:cubicBezTo>
                      <a:pt x="118096" y="161161"/>
                      <a:pt x="113434" y="157273"/>
                      <a:pt x="108115" y="154522"/>
                    </a:cubicBezTo>
                    <a:lnTo>
                      <a:pt x="118395" y="109965"/>
                    </a:lnTo>
                    <a:cubicBezTo>
                      <a:pt x="120666" y="109606"/>
                      <a:pt x="122877" y="108948"/>
                      <a:pt x="124909" y="107991"/>
                    </a:cubicBezTo>
                    <a:lnTo>
                      <a:pt x="166207" y="148422"/>
                    </a:lnTo>
                    <a:cubicBezTo>
                      <a:pt x="164713" y="151532"/>
                      <a:pt x="163637" y="154881"/>
                      <a:pt x="163159" y="158469"/>
                    </a:cubicBezTo>
                    <a:cubicBezTo>
                      <a:pt x="163039" y="159486"/>
                      <a:pt x="162920" y="160503"/>
                      <a:pt x="162920" y="161520"/>
                    </a:cubicBezTo>
                    <a:lnTo>
                      <a:pt x="125447" y="171687"/>
                    </a:lnTo>
                    <a:cubicBezTo>
                      <a:pt x="124431" y="169713"/>
                      <a:pt x="123236" y="167859"/>
                      <a:pt x="121861" y="166065"/>
                    </a:cubicBezTo>
                    <a:close/>
                    <a:moveTo>
                      <a:pt x="89050" y="169055"/>
                    </a:moveTo>
                    <a:cubicBezTo>
                      <a:pt x="84209" y="169055"/>
                      <a:pt x="79488" y="170670"/>
                      <a:pt x="75543" y="173661"/>
                    </a:cubicBezTo>
                    <a:cubicBezTo>
                      <a:pt x="70822" y="177309"/>
                      <a:pt x="67833" y="182512"/>
                      <a:pt x="67056" y="188433"/>
                    </a:cubicBezTo>
                    <a:cubicBezTo>
                      <a:pt x="66280" y="194294"/>
                      <a:pt x="67833" y="200156"/>
                      <a:pt x="71479" y="204881"/>
                    </a:cubicBezTo>
                    <a:cubicBezTo>
                      <a:pt x="75125" y="209605"/>
                      <a:pt x="80324" y="212596"/>
                      <a:pt x="86241" y="213373"/>
                    </a:cubicBezTo>
                    <a:cubicBezTo>
                      <a:pt x="92098" y="214151"/>
                      <a:pt x="97955" y="212596"/>
                      <a:pt x="102677" y="208947"/>
                    </a:cubicBezTo>
                    <a:cubicBezTo>
                      <a:pt x="107398" y="205299"/>
                      <a:pt x="110386" y="200096"/>
                      <a:pt x="111163" y="194175"/>
                    </a:cubicBezTo>
                    <a:cubicBezTo>
                      <a:pt x="111940" y="188314"/>
                      <a:pt x="110386" y="182452"/>
                      <a:pt x="106741" y="177728"/>
                    </a:cubicBezTo>
                    <a:cubicBezTo>
                      <a:pt x="103095" y="173003"/>
                      <a:pt x="97895" y="170012"/>
                      <a:pt x="91979" y="169235"/>
                    </a:cubicBezTo>
                    <a:cubicBezTo>
                      <a:pt x="91022" y="169115"/>
                      <a:pt x="90006" y="169055"/>
                      <a:pt x="89050" y="169055"/>
                    </a:cubicBezTo>
                    <a:close/>
                  </a:path>
                </a:pathLst>
              </a:custGeom>
              <a:solidFill>
                <a:schemeClr val="bg1"/>
              </a:solidFill>
              <a:ln w="5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DE41437-8279-A2A2-A665-3D898AEBA050}"/>
                </a:ext>
              </a:extLst>
            </p:cNvPr>
            <p:cNvSpPr/>
            <p:nvPr/>
          </p:nvSpPr>
          <p:spPr>
            <a:xfrm>
              <a:off x="2703512" y="2617580"/>
              <a:ext cx="1447800" cy="409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>
                  <a:solidFill>
                    <a:schemeClr val="tx1"/>
                  </a:solidFill>
                </a:rPr>
                <a:t>Fortinet SD-WAN Aggregator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95F203F-4990-202D-3E3F-D9C8D6EAAB10}"/>
              </a:ext>
            </a:extLst>
          </p:cNvPr>
          <p:cNvGrpSpPr/>
          <p:nvPr/>
        </p:nvGrpSpPr>
        <p:grpSpPr>
          <a:xfrm>
            <a:off x="6151669" y="4416782"/>
            <a:ext cx="1447800" cy="713223"/>
            <a:chOff x="2703512" y="2313700"/>
            <a:chExt cx="1447800" cy="713223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D6DE5644-266A-7C59-B7EC-43F429B84B40}"/>
                </a:ext>
              </a:extLst>
            </p:cNvPr>
            <p:cNvGrpSpPr/>
            <p:nvPr/>
          </p:nvGrpSpPr>
          <p:grpSpPr>
            <a:xfrm>
              <a:off x="2703512" y="2313700"/>
              <a:ext cx="1447800" cy="303880"/>
              <a:chOff x="2703512" y="2313700"/>
              <a:chExt cx="1447800" cy="303880"/>
            </a:xfrm>
          </p:grpSpPr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774B4782-35DA-D904-A53B-D32327C30CFE}"/>
                  </a:ext>
                </a:extLst>
              </p:cNvPr>
              <p:cNvSpPr/>
              <p:nvPr/>
            </p:nvSpPr>
            <p:spPr>
              <a:xfrm>
                <a:off x="2703512" y="2313700"/>
                <a:ext cx="1447800" cy="3038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Network Edge</a:t>
                </a:r>
              </a:p>
            </p:txBody>
          </p:sp>
          <p:sp>
            <p:nvSpPr>
              <p:cNvPr id="184" name="Graphic 147">
                <a:extLst>
                  <a:ext uri="{FF2B5EF4-FFF2-40B4-BE49-F238E27FC236}">
                    <a16:creationId xmlns:a16="http://schemas.microsoft.com/office/drawing/2014/main" id="{117470A3-1D3C-777C-EE4E-AC5CFCD1E93C}"/>
                  </a:ext>
                </a:extLst>
              </p:cNvPr>
              <p:cNvSpPr/>
              <p:nvPr/>
            </p:nvSpPr>
            <p:spPr>
              <a:xfrm>
                <a:off x="2791042" y="2358626"/>
                <a:ext cx="188776" cy="214029"/>
              </a:xfrm>
              <a:custGeom>
                <a:avLst/>
                <a:gdLst>
                  <a:gd name="connsiteX0" fmla="*/ 269421 w 269421"/>
                  <a:gd name="connsiteY0" fmla="*/ 89869 h 305462"/>
                  <a:gd name="connsiteX1" fmla="*/ 269421 w 269421"/>
                  <a:gd name="connsiteY1" fmla="*/ 215646 h 305462"/>
                  <a:gd name="connsiteX2" fmla="*/ 256034 w 269421"/>
                  <a:gd name="connsiteY2" fmla="*/ 238911 h 305462"/>
                  <a:gd name="connsiteX3" fmla="*/ 148277 w 269421"/>
                  <a:gd name="connsiteY3" fmla="*/ 301830 h 305462"/>
                  <a:gd name="connsiteX4" fmla="*/ 121144 w 269421"/>
                  <a:gd name="connsiteY4" fmla="*/ 301830 h 305462"/>
                  <a:gd name="connsiteX5" fmla="*/ 13387 w 269421"/>
                  <a:gd name="connsiteY5" fmla="*/ 238911 h 305462"/>
                  <a:gd name="connsiteX6" fmla="*/ 0 w 269421"/>
                  <a:gd name="connsiteY6" fmla="*/ 215646 h 305462"/>
                  <a:gd name="connsiteX7" fmla="*/ 0 w 269421"/>
                  <a:gd name="connsiteY7" fmla="*/ 89810 h 305462"/>
                  <a:gd name="connsiteX8" fmla="*/ 13387 w 269421"/>
                  <a:gd name="connsiteY8" fmla="*/ 66544 h 305462"/>
                  <a:gd name="connsiteX9" fmla="*/ 121084 w 269421"/>
                  <a:gd name="connsiteY9" fmla="*/ 3626 h 305462"/>
                  <a:gd name="connsiteX10" fmla="*/ 148277 w 269421"/>
                  <a:gd name="connsiteY10" fmla="*/ 3686 h 305462"/>
                  <a:gd name="connsiteX11" fmla="*/ 255974 w 269421"/>
                  <a:gd name="connsiteY11" fmla="*/ 66604 h 305462"/>
                  <a:gd name="connsiteX12" fmla="*/ 269421 w 269421"/>
                  <a:gd name="connsiteY12" fmla="*/ 89869 h 305462"/>
                  <a:gd name="connsiteX13" fmla="*/ 199317 w 269421"/>
                  <a:gd name="connsiteY13" fmla="*/ 130659 h 305462"/>
                  <a:gd name="connsiteX14" fmla="*/ 179415 w 269421"/>
                  <a:gd name="connsiteY14" fmla="*/ 134546 h 305462"/>
                  <a:gd name="connsiteX15" fmla="*/ 138117 w 269421"/>
                  <a:gd name="connsiteY15" fmla="*/ 94176 h 305462"/>
                  <a:gd name="connsiteX16" fmla="*/ 139671 w 269421"/>
                  <a:gd name="connsiteY16" fmla="*/ 88135 h 305462"/>
                  <a:gd name="connsiteX17" fmla="*/ 117737 w 269421"/>
                  <a:gd name="connsiteY17" fmla="*/ 59606 h 305462"/>
                  <a:gd name="connsiteX18" fmla="*/ 89229 w 269421"/>
                  <a:gd name="connsiteY18" fmla="*/ 81556 h 305462"/>
                  <a:gd name="connsiteX19" fmla="*/ 99808 w 269421"/>
                  <a:gd name="connsiteY19" fmla="*/ 105659 h 305462"/>
                  <a:gd name="connsiteX20" fmla="*/ 89588 w 269421"/>
                  <a:gd name="connsiteY20" fmla="*/ 149977 h 305462"/>
                  <a:gd name="connsiteX21" fmla="*/ 63949 w 269421"/>
                  <a:gd name="connsiteY21" fmla="*/ 158529 h 305462"/>
                  <a:gd name="connsiteX22" fmla="*/ 48171 w 269421"/>
                  <a:gd name="connsiteY22" fmla="*/ 185981 h 305462"/>
                  <a:gd name="connsiteX23" fmla="*/ 56418 w 269421"/>
                  <a:gd name="connsiteY23" fmla="*/ 216543 h 305462"/>
                  <a:gd name="connsiteX24" fmla="*/ 83850 w 269421"/>
                  <a:gd name="connsiteY24" fmla="*/ 232332 h 305462"/>
                  <a:gd name="connsiteX25" fmla="*/ 89289 w 269421"/>
                  <a:gd name="connsiteY25" fmla="*/ 232691 h 305462"/>
                  <a:gd name="connsiteX26" fmla="*/ 114390 w 269421"/>
                  <a:gd name="connsiteY26" fmla="*/ 224079 h 305462"/>
                  <a:gd name="connsiteX27" fmla="*/ 130168 w 269421"/>
                  <a:gd name="connsiteY27" fmla="*/ 196627 h 305462"/>
                  <a:gd name="connsiteX28" fmla="*/ 130527 w 269421"/>
                  <a:gd name="connsiteY28" fmla="*/ 190168 h 305462"/>
                  <a:gd name="connsiteX29" fmla="*/ 168119 w 269421"/>
                  <a:gd name="connsiteY29" fmla="*/ 179940 h 305462"/>
                  <a:gd name="connsiteX30" fmla="*/ 191069 w 269421"/>
                  <a:gd name="connsiteY30" fmla="*/ 194534 h 305462"/>
                  <a:gd name="connsiteX31" fmla="*/ 227167 w 269421"/>
                  <a:gd name="connsiteY31" fmla="*/ 166723 h 305462"/>
                  <a:gd name="connsiteX32" fmla="*/ 199317 w 269421"/>
                  <a:gd name="connsiteY32" fmla="*/ 130659 h 305462"/>
                  <a:gd name="connsiteX33" fmla="*/ 121861 w 269421"/>
                  <a:gd name="connsiteY33" fmla="*/ 166065 h 305462"/>
                  <a:gd name="connsiteX34" fmla="*/ 108115 w 269421"/>
                  <a:gd name="connsiteY34" fmla="*/ 154522 h 305462"/>
                  <a:gd name="connsiteX35" fmla="*/ 118395 w 269421"/>
                  <a:gd name="connsiteY35" fmla="*/ 109965 h 305462"/>
                  <a:gd name="connsiteX36" fmla="*/ 124909 w 269421"/>
                  <a:gd name="connsiteY36" fmla="*/ 107991 h 305462"/>
                  <a:gd name="connsiteX37" fmla="*/ 166207 w 269421"/>
                  <a:gd name="connsiteY37" fmla="*/ 148422 h 305462"/>
                  <a:gd name="connsiteX38" fmla="*/ 163159 w 269421"/>
                  <a:gd name="connsiteY38" fmla="*/ 158469 h 305462"/>
                  <a:gd name="connsiteX39" fmla="*/ 162920 w 269421"/>
                  <a:gd name="connsiteY39" fmla="*/ 161520 h 305462"/>
                  <a:gd name="connsiteX40" fmla="*/ 125447 w 269421"/>
                  <a:gd name="connsiteY40" fmla="*/ 171687 h 305462"/>
                  <a:gd name="connsiteX41" fmla="*/ 121861 w 269421"/>
                  <a:gd name="connsiteY41" fmla="*/ 166065 h 305462"/>
                  <a:gd name="connsiteX42" fmla="*/ 89050 w 269421"/>
                  <a:gd name="connsiteY42" fmla="*/ 169055 h 305462"/>
                  <a:gd name="connsiteX43" fmla="*/ 75543 w 269421"/>
                  <a:gd name="connsiteY43" fmla="*/ 173661 h 305462"/>
                  <a:gd name="connsiteX44" fmla="*/ 67056 w 269421"/>
                  <a:gd name="connsiteY44" fmla="*/ 188433 h 305462"/>
                  <a:gd name="connsiteX45" fmla="*/ 71479 w 269421"/>
                  <a:gd name="connsiteY45" fmla="*/ 204881 h 305462"/>
                  <a:gd name="connsiteX46" fmla="*/ 86241 w 269421"/>
                  <a:gd name="connsiteY46" fmla="*/ 213373 h 305462"/>
                  <a:gd name="connsiteX47" fmla="*/ 102677 w 269421"/>
                  <a:gd name="connsiteY47" fmla="*/ 208947 h 305462"/>
                  <a:gd name="connsiteX48" fmla="*/ 111163 w 269421"/>
                  <a:gd name="connsiteY48" fmla="*/ 194175 h 305462"/>
                  <a:gd name="connsiteX49" fmla="*/ 106741 w 269421"/>
                  <a:gd name="connsiteY49" fmla="*/ 177728 h 305462"/>
                  <a:gd name="connsiteX50" fmla="*/ 91979 w 269421"/>
                  <a:gd name="connsiteY50" fmla="*/ 169235 h 305462"/>
                  <a:gd name="connsiteX51" fmla="*/ 89050 w 269421"/>
                  <a:gd name="connsiteY51" fmla="*/ 169055 h 305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69421" h="305462">
                    <a:moveTo>
                      <a:pt x="269421" y="89869"/>
                    </a:moveTo>
                    <a:lnTo>
                      <a:pt x="269421" y="215646"/>
                    </a:lnTo>
                    <a:cubicBezTo>
                      <a:pt x="269421" y="225275"/>
                      <a:pt x="264341" y="234127"/>
                      <a:pt x="256034" y="238911"/>
                    </a:cubicBezTo>
                    <a:lnTo>
                      <a:pt x="148277" y="301830"/>
                    </a:lnTo>
                    <a:cubicBezTo>
                      <a:pt x="139910" y="306674"/>
                      <a:pt x="129511" y="306674"/>
                      <a:pt x="121144" y="301830"/>
                    </a:cubicBezTo>
                    <a:lnTo>
                      <a:pt x="13387" y="238911"/>
                    </a:lnTo>
                    <a:cubicBezTo>
                      <a:pt x="5140" y="234127"/>
                      <a:pt x="0" y="225215"/>
                      <a:pt x="0" y="215646"/>
                    </a:cubicBezTo>
                    <a:lnTo>
                      <a:pt x="0" y="89810"/>
                    </a:lnTo>
                    <a:cubicBezTo>
                      <a:pt x="0" y="80180"/>
                      <a:pt x="5080" y="71329"/>
                      <a:pt x="13387" y="66544"/>
                    </a:cubicBezTo>
                    <a:lnTo>
                      <a:pt x="121084" y="3626"/>
                    </a:lnTo>
                    <a:cubicBezTo>
                      <a:pt x="129511" y="-1219"/>
                      <a:pt x="139850" y="-1219"/>
                      <a:pt x="148277" y="3686"/>
                    </a:cubicBezTo>
                    <a:lnTo>
                      <a:pt x="255974" y="66604"/>
                    </a:lnTo>
                    <a:cubicBezTo>
                      <a:pt x="264281" y="71389"/>
                      <a:pt x="269421" y="80300"/>
                      <a:pt x="269421" y="89869"/>
                    </a:cubicBezTo>
                    <a:close/>
                    <a:moveTo>
                      <a:pt x="199317" y="130659"/>
                    </a:moveTo>
                    <a:cubicBezTo>
                      <a:pt x="192145" y="129702"/>
                      <a:pt x="185212" y="131257"/>
                      <a:pt x="179415" y="134546"/>
                    </a:cubicBezTo>
                    <a:lnTo>
                      <a:pt x="138117" y="94176"/>
                    </a:lnTo>
                    <a:cubicBezTo>
                      <a:pt x="138834" y="92262"/>
                      <a:pt x="139372" y="90288"/>
                      <a:pt x="139671" y="88135"/>
                    </a:cubicBezTo>
                    <a:cubicBezTo>
                      <a:pt x="141464" y="74200"/>
                      <a:pt x="131663" y="61401"/>
                      <a:pt x="117737" y="59606"/>
                    </a:cubicBezTo>
                    <a:cubicBezTo>
                      <a:pt x="103812" y="57812"/>
                      <a:pt x="91022" y="67621"/>
                      <a:pt x="89229" y="81556"/>
                    </a:cubicBezTo>
                    <a:cubicBezTo>
                      <a:pt x="87974" y="91245"/>
                      <a:pt x="92337" y="100396"/>
                      <a:pt x="99808" y="105659"/>
                    </a:cubicBezTo>
                    <a:lnTo>
                      <a:pt x="89588" y="149977"/>
                    </a:lnTo>
                    <a:cubicBezTo>
                      <a:pt x="80324" y="149857"/>
                      <a:pt x="71360" y="152847"/>
                      <a:pt x="63949" y="158529"/>
                    </a:cubicBezTo>
                    <a:cubicBezTo>
                      <a:pt x="55223" y="165287"/>
                      <a:pt x="49605" y="175036"/>
                      <a:pt x="48171" y="185981"/>
                    </a:cubicBezTo>
                    <a:cubicBezTo>
                      <a:pt x="46736" y="196926"/>
                      <a:pt x="49665" y="207811"/>
                      <a:pt x="56418" y="216543"/>
                    </a:cubicBezTo>
                    <a:cubicBezTo>
                      <a:pt x="63172" y="225275"/>
                      <a:pt x="72913" y="230897"/>
                      <a:pt x="83850" y="232332"/>
                    </a:cubicBezTo>
                    <a:cubicBezTo>
                      <a:pt x="85643" y="232572"/>
                      <a:pt x="87496" y="232691"/>
                      <a:pt x="89289" y="232691"/>
                    </a:cubicBezTo>
                    <a:cubicBezTo>
                      <a:pt x="98373" y="232691"/>
                      <a:pt x="107099" y="229701"/>
                      <a:pt x="114390" y="224079"/>
                    </a:cubicBezTo>
                    <a:cubicBezTo>
                      <a:pt x="123116" y="217321"/>
                      <a:pt x="128734" y="207572"/>
                      <a:pt x="130168" y="196627"/>
                    </a:cubicBezTo>
                    <a:cubicBezTo>
                      <a:pt x="130467" y="194474"/>
                      <a:pt x="130527" y="192321"/>
                      <a:pt x="130527" y="190168"/>
                    </a:cubicBezTo>
                    <a:lnTo>
                      <a:pt x="168119" y="179940"/>
                    </a:lnTo>
                    <a:cubicBezTo>
                      <a:pt x="173080" y="187716"/>
                      <a:pt x="181268" y="193278"/>
                      <a:pt x="191069" y="194534"/>
                    </a:cubicBezTo>
                    <a:cubicBezTo>
                      <a:pt x="208700" y="196806"/>
                      <a:pt x="224896" y="184366"/>
                      <a:pt x="227167" y="166723"/>
                    </a:cubicBezTo>
                    <a:cubicBezTo>
                      <a:pt x="229438" y="149079"/>
                      <a:pt x="216947" y="132931"/>
                      <a:pt x="199317" y="130659"/>
                    </a:cubicBezTo>
                    <a:close/>
                    <a:moveTo>
                      <a:pt x="121861" y="166065"/>
                    </a:moveTo>
                    <a:cubicBezTo>
                      <a:pt x="118096" y="161161"/>
                      <a:pt x="113434" y="157273"/>
                      <a:pt x="108115" y="154522"/>
                    </a:cubicBezTo>
                    <a:lnTo>
                      <a:pt x="118395" y="109965"/>
                    </a:lnTo>
                    <a:cubicBezTo>
                      <a:pt x="120666" y="109606"/>
                      <a:pt x="122877" y="108948"/>
                      <a:pt x="124909" y="107991"/>
                    </a:cubicBezTo>
                    <a:lnTo>
                      <a:pt x="166207" y="148422"/>
                    </a:lnTo>
                    <a:cubicBezTo>
                      <a:pt x="164713" y="151532"/>
                      <a:pt x="163637" y="154881"/>
                      <a:pt x="163159" y="158469"/>
                    </a:cubicBezTo>
                    <a:cubicBezTo>
                      <a:pt x="163039" y="159486"/>
                      <a:pt x="162920" y="160503"/>
                      <a:pt x="162920" y="161520"/>
                    </a:cubicBezTo>
                    <a:lnTo>
                      <a:pt x="125447" y="171687"/>
                    </a:lnTo>
                    <a:cubicBezTo>
                      <a:pt x="124431" y="169713"/>
                      <a:pt x="123236" y="167859"/>
                      <a:pt x="121861" y="166065"/>
                    </a:cubicBezTo>
                    <a:close/>
                    <a:moveTo>
                      <a:pt x="89050" y="169055"/>
                    </a:moveTo>
                    <a:cubicBezTo>
                      <a:pt x="84209" y="169055"/>
                      <a:pt x="79488" y="170670"/>
                      <a:pt x="75543" y="173661"/>
                    </a:cubicBezTo>
                    <a:cubicBezTo>
                      <a:pt x="70822" y="177309"/>
                      <a:pt x="67833" y="182512"/>
                      <a:pt x="67056" y="188433"/>
                    </a:cubicBezTo>
                    <a:cubicBezTo>
                      <a:pt x="66280" y="194294"/>
                      <a:pt x="67833" y="200156"/>
                      <a:pt x="71479" y="204881"/>
                    </a:cubicBezTo>
                    <a:cubicBezTo>
                      <a:pt x="75125" y="209605"/>
                      <a:pt x="80324" y="212596"/>
                      <a:pt x="86241" y="213373"/>
                    </a:cubicBezTo>
                    <a:cubicBezTo>
                      <a:pt x="92098" y="214151"/>
                      <a:pt x="97955" y="212596"/>
                      <a:pt x="102677" y="208947"/>
                    </a:cubicBezTo>
                    <a:cubicBezTo>
                      <a:pt x="107398" y="205299"/>
                      <a:pt x="110386" y="200096"/>
                      <a:pt x="111163" y="194175"/>
                    </a:cubicBezTo>
                    <a:cubicBezTo>
                      <a:pt x="111940" y="188314"/>
                      <a:pt x="110386" y="182452"/>
                      <a:pt x="106741" y="177728"/>
                    </a:cubicBezTo>
                    <a:cubicBezTo>
                      <a:pt x="103095" y="173003"/>
                      <a:pt x="97895" y="170012"/>
                      <a:pt x="91979" y="169235"/>
                    </a:cubicBezTo>
                    <a:cubicBezTo>
                      <a:pt x="91022" y="169115"/>
                      <a:pt x="90006" y="169055"/>
                      <a:pt x="89050" y="169055"/>
                    </a:cubicBezTo>
                    <a:close/>
                  </a:path>
                </a:pathLst>
              </a:custGeom>
              <a:solidFill>
                <a:schemeClr val="bg1"/>
              </a:solidFill>
              <a:ln w="5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DAF87D3-ECE3-EC4D-E0B1-0C9E03D71BF7}"/>
                </a:ext>
              </a:extLst>
            </p:cNvPr>
            <p:cNvSpPr/>
            <p:nvPr/>
          </p:nvSpPr>
          <p:spPr>
            <a:xfrm>
              <a:off x="2703512" y="2617580"/>
              <a:ext cx="1447800" cy="409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>
                  <a:solidFill>
                    <a:schemeClr val="tx1"/>
                  </a:solidFill>
                </a:rPr>
                <a:t>Fortinet SD-WAN Aggregator</a:t>
              </a:r>
            </a:p>
          </p:txBody>
        </p:sp>
      </p:grp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399A560-BF6B-C3C3-C6EE-9DAAE8E36566}"/>
              </a:ext>
            </a:extLst>
          </p:cNvPr>
          <p:cNvCxnSpPr>
            <a:cxnSpLocks/>
          </p:cNvCxnSpPr>
          <p:nvPr/>
        </p:nvCxnSpPr>
        <p:spPr>
          <a:xfrm>
            <a:off x="1889378" y="5173475"/>
            <a:ext cx="15325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53790CA3-102C-5D01-2EB0-725B753F531F}"/>
              </a:ext>
            </a:extLst>
          </p:cNvPr>
          <p:cNvCxnSpPr>
            <a:cxnSpLocks/>
          </p:cNvCxnSpPr>
          <p:nvPr/>
        </p:nvCxnSpPr>
        <p:spPr>
          <a:xfrm>
            <a:off x="2052538" y="2274168"/>
            <a:ext cx="0" cy="290743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0CB63875-4D52-1FAD-602F-66B51CE68523}"/>
              </a:ext>
            </a:extLst>
          </p:cNvPr>
          <p:cNvCxnSpPr>
            <a:cxnSpLocks/>
          </p:cNvCxnSpPr>
          <p:nvPr/>
        </p:nvCxnSpPr>
        <p:spPr>
          <a:xfrm>
            <a:off x="1889378" y="3662390"/>
            <a:ext cx="15325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4970456-05BF-720F-43AE-E6E5D5AB6439}"/>
              </a:ext>
            </a:extLst>
          </p:cNvPr>
          <p:cNvCxnSpPr>
            <a:cxnSpLocks/>
          </p:cNvCxnSpPr>
          <p:nvPr/>
        </p:nvCxnSpPr>
        <p:spPr>
          <a:xfrm>
            <a:off x="1889378" y="4631034"/>
            <a:ext cx="15325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8CC9BB5-DD3B-AD1A-052F-718AAE0429B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955125" y="2676406"/>
            <a:ext cx="30800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852CCBF9-22C9-D61C-9F9F-7DBB04A677AF}"/>
              </a:ext>
            </a:extLst>
          </p:cNvPr>
          <p:cNvCxnSpPr>
            <a:cxnSpLocks/>
          </p:cNvCxnSpPr>
          <p:nvPr/>
        </p:nvCxnSpPr>
        <p:spPr>
          <a:xfrm>
            <a:off x="4101516" y="2682884"/>
            <a:ext cx="0" cy="187106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183D0009-339F-2854-A615-845E84661D48}"/>
              </a:ext>
            </a:extLst>
          </p:cNvPr>
          <p:cNvCxnSpPr>
            <a:cxnSpLocks/>
          </p:cNvCxnSpPr>
          <p:nvPr/>
        </p:nvCxnSpPr>
        <p:spPr>
          <a:xfrm>
            <a:off x="7596541" y="2676406"/>
            <a:ext cx="30800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D402C78-B915-9FA6-8832-B1AEDD994EB3}"/>
              </a:ext>
            </a:extLst>
          </p:cNvPr>
          <p:cNvCxnSpPr>
            <a:cxnSpLocks/>
          </p:cNvCxnSpPr>
          <p:nvPr/>
        </p:nvCxnSpPr>
        <p:spPr>
          <a:xfrm>
            <a:off x="7742932" y="2682884"/>
            <a:ext cx="0" cy="187106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4CC82C50-503B-8FB6-9970-83184E029C91}"/>
              </a:ext>
            </a:extLst>
          </p:cNvPr>
          <p:cNvCxnSpPr>
            <a:cxnSpLocks/>
          </p:cNvCxnSpPr>
          <p:nvPr/>
        </p:nvCxnSpPr>
        <p:spPr>
          <a:xfrm>
            <a:off x="3955125" y="4553948"/>
            <a:ext cx="30800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CB3D14E-6259-57A5-3A74-2188F16708F4}"/>
              </a:ext>
            </a:extLst>
          </p:cNvPr>
          <p:cNvCxnSpPr>
            <a:cxnSpLocks/>
          </p:cNvCxnSpPr>
          <p:nvPr/>
        </p:nvCxnSpPr>
        <p:spPr>
          <a:xfrm>
            <a:off x="7596541" y="4553948"/>
            <a:ext cx="30800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8BEDE35A-650C-DBF9-5B82-FDA9032FE3F0}"/>
              </a:ext>
            </a:extLst>
          </p:cNvPr>
          <p:cNvCxnSpPr>
            <a:cxnSpLocks/>
          </p:cNvCxnSpPr>
          <p:nvPr/>
        </p:nvCxnSpPr>
        <p:spPr>
          <a:xfrm>
            <a:off x="9792631" y="2108889"/>
            <a:ext cx="0" cy="357459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3BBCBB59-1859-A386-6C72-CCF220F0BA15}"/>
              </a:ext>
            </a:extLst>
          </p:cNvPr>
          <p:cNvGrpSpPr/>
          <p:nvPr/>
        </p:nvGrpSpPr>
        <p:grpSpPr>
          <a:xfrm>
            <a:off x="9957107" y="5518000"/>
            <a:ext cx="1447800" cy="713223"/>
            <a:chOff x="646112" y="2922380"/>
            <a:chExt cx="1447800" cy="713223"/>
          </a:xfrm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8BDF6F30-903D-564F-BF7B-2668E7B2F007}"/>
                </a:ext>
              </a:extLst>
            </p:cNvPr>
            <p:cNvSpPr/>
            <p:nvPr/>
          </p:nvSpPr>
          <p:spPr>
            <a:xfrm>
              <a:off x="646112" y="3226260"/>
              <a:ext cx="1447800" cy="4093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ExpressRoute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– Region</a:t>
              </a:r>
            </a:p>
          </p:txBody>
        </p: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F2BD97F9-6356-5E40-A55F-87195104FCEB}"/>
                </a:ext>
              </a:extLst>
            </p:cNvPr>
            <p:cNvGrpSpPr/>
            <p:nvPr/>
          </p:nvGrpSpPr>
          <p:grpSpPr>
            <a:xfrm>
              <a:off x="646112" y="2922380"/>
              <a:ext cx="1447800" cy="303880"/>
              <a:chOff x="646112" y="2922380"/>
              <a:chExt cx="1447800" cy="303880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A94180FD-73A8-5662-A9D4-92AD08EFFF89}"/>
                  </a:ext>
                </a:extLst>
              </p:cNvPr>
              <p:cNvSpPr/>
              <p:nvPr/>
            </p:nvSpPr>
            <p:spPr>
              <a:xfrm>
                <a:off x="646112" y="2922380"/>
                <a:ext cx="1447800" cy="303880"/>
              </a:xfrm>
              <a:prstGeom prst="rect">
                <a:avLst/>
              </a:prstGeom>
              <a:solidFill>
                <a:srgbClr val="0067B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Microsoft Azure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96" name="Graphic 295">
                <a:extLst>
                  <a:ext uri="{FF2B5EF4-FFF2-40B4-BE49-F238E27FC236}">
                    <a16:creationId xmlns:a16="http://schemas.microsoft.com/office/drawing/2014/main" id="{9C854FE9-9BA6-DB4D-A5EA-3D9FA4F76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5818" y="2991172"/>
                <a:ext cx="209537" cy="167629"/>
              </a:xfrm>
              <a:prstGeom prst="rect">
                <a:avLst/>
              </a:prstGeom>
            </p:spPr>
          </p:pic>
        </p:grp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1A49F492-63C3-8E53-C21A-64750080515B}"/>
              </a:ext>
            </a:extLst>
          </p:cNvPr>
          <p:cNvGrpSpPr/>
          <p:nvPr/>
        </p:nvGrpSpPr>
        <p:grpSpPr>
          <a:xfrm>
            <a:off x="9957107" y="4016471"/>
            <a:ext cx="1447800" cy="303880"/>
            <a:chOff x="646112" y="2313700"/>
            <a:chExt cx="1447800" cy="303880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2C3E5934-7C4B-D35E-1689-4E93D5B10B9C}"/>
                </a:ext>
              </a:extLst>
            </p:cNvPr>
            <p:cNvSpPr/>
            <p:nvPr/>
          </p:nvSpPr>
          <p:spPr>
            <a:xfrm>
              <a:off x="646112" y="2313700"/>
              <a:ext cx="1447800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SD-WAN</a:t>
              </a:r>
            </a:p>
          </p:txBody>
        </p:sp>
        <p:sp>
          <p:nvSpPr>
            <p:cNvPr id="299" name="Graphic 89">
              <a:extLst>
                <a:ext uri="{FF2B5EF4-FFF2-40B4-BE49-F238E27FC236}">
                  <a16:creationId xmlns:a16="http://schemas.microsoft.com/office/drawing/2014/main" id="{6932A004-AE1E-CB3C-FEFE-69DB3FFF7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9030" y="2363915"/>
              <a:ext cx="181948" cy="203450"/>
            </a:xfrm>
            <a:custGeom>
              <a:avLst/>
              <a:gdLst>
                <a:gd name="connsiteX0" fmla="*/ 223709 w 273401"/>
                <a:gd name="connsiteY0" fmla="*/ 183929 h 305712"/>
                <a:gd name="connsiteX1" fmla="*/ 221501 w 273401"/>
                <a:gd name="connsiteY1" fmla="*/ 185302 h 305712"/>
                <a:gd name="connsiteX2" fmla="*/ 181473 w 273401"/>
                <a:gd name="connsiteY2" fmla="*/ 162199 h 305712"/>
                <a:gd name="connsiteX3" fmla="*/ 182367 w 273401"/>
                <a:gd name="connsiteY3" fmla="*/ 153184 h 305712"/>
                <a:gd name="connsiteX4" fmla="*/ 181353 w 273401"/>
                <a:gd name="connsiteY4" fmla="*/ 143573 h 305712"/>
                <a:gd name="connsiteX5" fmla="*/ 221501 w 273401"/>
                <a:gd name="connsiteY5" fmla="*/ 120410 h 305712"/>
                <a:gd name="connsiteX6" fmla="*/ 240173 w 273401"/>
                <a:gd name="connsiteY6" fmla="*/ 126201 h 305712"/>
                <a:gd name="connsiteX7" fmla="*/ 273402 w 273401"/>
                <a:gd name="connsiteY7" fmla="*/ 93068 h 305712"/>
                <a:gd name="connsiteX8" fmla="*/ 240293 w 273401"/>
                <a:gd name="connsiteY8" fmla="*/ 59816 h 305712"/>
                <a:gd name="connsiteX9" fmla="*/ 207065 w 273401"/>
                <a:gd name="connsiteY9" fmla="*/ 92949 h 305712"/>
                <a:gd name="connsiteX10" fmla="*/ 207184 w 273401"/>
                <a:gd name="connsiteY10" fmla="*/ 95575 h 305712"/>
                <a:gd name="connsiteX11" fmla="*/ 166857 w 273401"/>
                <a:gd name="connsiteY11" fmla="*/ 118858 h 305712"/>
                <a:gd name="connsiteX12" fmla="*/ 150989 w 273401"/>
                <a:gd name="connsiteY12" fmla="*/ 109724 h 305712"/>
                <a:gd name="connsiteX13" fmla="*/ 150989 w 273401"/>
                <a:gd name="connsiteY13" fmla="*/ 63099 h 305712"/>
                <a:gd name="connsiteX14" fmla="*/ 165366 w 273401"/>
                <a:gd name="connsiteY14" fmla="*/ 49846 h 305712"/>
                <a:gd name="connsiteX15" fmla="*/ 153315 w 273401"/>
                <a:gd name="connsiteY15" fmla="*/ 4476 h 305712"/>
                <a:gd name="connsiteX16" fmla="*/ 107977 w 273401"/>
                <a:gd name="connsiteY16" fmla="*/ 16535 h 305712"/>
                <a:gd name="connsiteX17" fmla="*/ 120028 w 273401"/>
                <a:gd name="connsiteY17" fmla="*/ 61905 h 305712"/>
                <a:gd name="connsiteX18" fmla="*/ 122354 w 273401"/>
                <a:gd name="connsiteY18" fmla="*/ 63099 h 305712"/>
                <a:gd name="connsiteX19" fmla="*/ 122354 w 273401"/>
                <a:gd name="connsiteY19" fmla="*/ 109724 h 305712"/>
                <a:gd name="connsiteX20" fmla="*/ 106486 w 273401"/>
                <a:gd name="connsiteY20" fmla="*/ 118858 h 305712"/>
                <a:gd name="connsiteX21" fmla="*/ 66159 w 273401"/>
                <a:gd name="connsiteY21" fmla="*/ 95575 h 305712"/>
                <a:gd name="connsiteX22" fmla="*/ 61864 w 273401"/>
                <a:gd name="connsiteY22" fmla="*/ 76472 h 305712"/>
                <a:gd name="connsiteX23" fmla="*/ 16585 w 273401"/>
                <a:gd name="connsiteY23" fmla="*/ 64234 h 305712"/>
                <a:gd name="connsiteX24" fmla="*/ 4416 w 273401"/>
                <a:gd name="connsiteY24" fmla="*/ 109605 h 305712"/>
                <a:gd name="connsiteX25" fmla="*/ 49694 w 273401"/>
                <a:gd name="connsiteY25" fmla="*/ 121843 h 305712"/>
                <a:gd name="connsiteX26" fmla="*/ 51901 w 273401"/>
                <a:gd name="connsiteY26" fmla="*/ 120470 h 305712"/>
                <a:gd name="connsiteX27" fmla="*/ 92049 w 273401"/>
                <a:gd name="connsiteY27" fmla="*/ 143633 h 305712"/>
                <a:gd name="connsiteX28" fmla="*/ 91035 w 273401"/>
                <a:gd name="connsiteY28" fmla="*/ 153244 h 305712"/>
                <a:gd name="connsiteX29" fmla="*/ 91930 w 273401"/>
                <a:gd name="connsiteY29" fmla="*/ 162259 h 305712"/>
                <a:gd name="connsiteX30" fmla="*/ 51901 w 273401"/>
                <a:gd name="connsiteY30" fmla="*/ 185362 h 305712"/>
                <a:gd name="connsiteX31" fmla="*/ 33229 w 273401"/>
                <a:gd name="connsiteY31" fmla="*/ 179571 h 305712"/>
                <a:gd name="connsiteX32" fmla="*/ 1 w 273401"/>
                <a:gd name="connsiteY32" fmla="*/ 212704 h 305712"/>
                <a:gd name="connsiteX33" fmla="*/ 33110 w 273401"/>
                <a:gd name="connsiteY33" fmla="*/ 245956 h 305712"/>
                <a:gd name="connsiteX34" fmla="*/ 66338 w 273401"/>
                <a:gd name="connsiteY34" fmla="*/ 212823 h 305712"/>
                <a:gd name="connsiteX35" fmla="*/ 66219 w 273401"/>
                <a:gd name="connsiteY35" fmla="*/ 210196 h 305712"/>
                <a:gd name="connsiteX36" fmla="*/ 106068 w 273401"/>
                <a:gd name="connsiteY36" fmla="*/ 187153 h 305712"/>
                <a:gd name="connsiteX37" fmla="*/ 122354 w 273401"/>
                <a:gd name="connsiteY37" fmla="*/ 196645 h 305712"/>
                <a:gd name="connsiteX38" fmla="*/ 122354 w 273401"/>
                <a:gd name="connsiteY38" fmla="*/ 242613 h 305712"/>
                <a:gd name="connsiteX39" fmla="*/ 107977 w 273401"/>
                <a:gd name="connsiteY39" fmla="*/ 255866 h 305712"/>
                <a:gd name="connsiteX40" fmla="*/ 120028 w 273401"/>
                <a:gd name="connsiteY40" fmla="*/ 301237 h 305712"/>
                <a:gd name="connsiteX41" fmla="*/ 165366 w 273401"/>
                <a:gd name="connsiteY41" fmla="*/ 289177 h 305712"/>
                <a:gd name="connsiteX42" fmla="*/ 153315 w 273401"/>
                <a:gd name="connsiteY42" fmla="*/ 243807 h 305712"/>
                <a:gd name="connsiteX43" fmla="*/ 150989 w 273401"/>
                <a:gd name="connsiteY43" fmla="*/ 242613 h 305712"/>
                <a:gd name="connsiteX44" fmla="*/ 150989 w 273401"/>
                <a:gd name="connsiteY44" fmla="*/ 196645 h 305712"/>
                <a:gd name="connsiteX45" fmla="*/ 167275 w 273401"/>
                <a:gd name="connsiteY45" fmla="*/ 187153 h 305712"/>
                <a:gd name="connsiteX46" fmla="*/ 207124 w 273401"/>
                <a:gd name="connsiteY46" fmla="*/ 210196 h 305712"/>
                <a:gd name="connsiteX47" fmla="*/ 211420 w 273401"/>
                <a:gd name="connsiteY47" fmla="*/ 229300 h 305712"/>
                <a:gd name="connsiteX48" fmla="*/ 256698 w 273401"/>
                <a:gd name="connsiteY48" fmla="*/ 241538 h 305712"/>
                <a:gd name="connsiteX49" fmla="*/ 268927 w 273401"/>
                <a:gd name="connsiteY49" fmla="*/ 196227 h 305712"/>
                <a:gd name="connsiteX50" fmla="*/ 223709 w 273401"/>
                <a:gd name="connsiteY50" fmla="*/ 183929 h 305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73401" h="305712">
                  <a:moveTo>
                    <a:pt x="223709" y="183929"/>
                  </a:moveTo>
                  <a:cubicBezTo>
                    <a:pt x="222933" y="184347"/>
                    <a:pt x="222217" y="184825"/>
                    <a:pt x="221501" y="185302"/>
                  </a:cubicBezTo>
                  <a:lnTo>
                    <a:pt x="181473" y="162199"/>
                  </a:lnTo>
                  <a:cubicBezTo>
                    <a:pt x="182069" y="159274"/>
                    <a:pt x="182367" y="156289"/>
                    <a:pt x="182367" y="153184"/>
                  </a:cubicBezTo>
                  <a:cubicBezTo>
                    <a:pt x="182367" y="149901"/>
                    <a:pt x="182010" y="146677"/>
                    <a:pt x="181353" y="143573"/>
                  </a:cubicBezTo>
                  <a:lnTo>
                    <a:pt x="221501" y="120410"/>
                  </a:lnTo>
                  <a:cubicBezTo>
                    <a:pt x="226811" y="124052"/>
                    <a:pt x="233253" y="126201"/>
                    <a:pt x="240173" y="126201"/>
                  </a:cubicBezTo>
                  <a:cubicBezTo>
                    <a:pt x="258488" y="126260"/>
                    <a:pt x="273342" y="111395"/>
                    <a:pt x="273402" y="93068"/>
                  </a:cubicBezTo>
                  <a:cubicBezTo>
                    <a:pt x="273461" y="74741"/>
                    <a:pt x="258607" y="59876"/>
                    <a:pt x="240293" y="59816"/>
                  </a:cubicBezTo>
                  <a:cubicBezTo>
                    <a:pt x="221979" y="59756"/>
                    <a:pt x="207124" y="74621"/>
                    <a:pt x="207065" y="92949"/>
                  </a:cubicBezTo>
                  <a:cubicBezTo>
                    <a:pt x="207065" y="93844"/>
                    <a:pt x="207124" y="94680"/>
                    <a:pt x="207184" y="95575"/>
                  </a:cubicBezTo>
                  <a:lnTo>
                    <a:pt x="166857" y="118858"/>
                  </a:lnTo>
                  <a:cubicBezTo>
                    <a:pt x="162264" y="114798"/>
                    <a:pt x="156895" y="111694"/>
                    <a:pt x="150989" y="109724"/>
                  </a:cubicBezTo>
                  <a:lnTo>
                    <a:pt x="150989" y="63099"/>
                  </a:lnTo>
                  <a:cubicBezTo>
                    <a:pt x="156835" y="60294"/>
                    <a:pt x="161906" y="55816"/>
                    <a:pt x="165366" y="49846"/>
                  </a:cubicBezTo>
                  <a:cubicBezTo>
                    <a:pt x="174553" y="34026"/>
                    <a:pt x="169124" y="13669"/>
                    <a:pt x="153315" y="4476"/>
                  </a:cubicBezTo>
                  <a:cubicBezTo>
                    <a:pt x="137507" y="-4718"/>
                    <a:pt x="117164" y="715"/>
                    <a:pt x="107977" y="16535"/>
                  </a:cubicBezTo>
                  <a:cubicBezTo>
                    <a:pt x="98790" y="32355"/>
                    <a:pt x="104219" y="52712"/>
                    <a:pt x="120028" y="61905"/>
                  </a:cubicBezTo>
                  <a:cubicBezTo>
                    <a:pt x="120803" y="62323"/>
                    <a:pt x="121579" y="62741"/>
                    <a:pt x="122354" y="63099"/>
                  </a:cubicBezTo>
                  <a:lnTo>
                    <a:pt x="122354" y="109724"/>
                  </a:lnTo>
                  <a:cubicBezTo>
                    <a:pt x="116448" y="111694"/>
                    <a:pt x="111079" y="114798"/>
                    <a:pt x="106486" y="118858"/>
                  </a:cubicBezTo>
                  <a:lnTo>
                    <a:pt x="66159" y="95575"/>
                  </a:lnTo>
                  <a:cubicBezTo>
                    <a:pt x="66636" y="89128"/>
                    <a:pt x="65324" y="82501"/>
                    <a:pt x="61864" y="76472"/>
                  </a:cubicBezTo>
                  <a:cubicBezTo>
                    <a:pt x="52736" y="60592"/>
                    <a:pt x="32454" y="55100"/>
                    <a:pt x="16585" y="64234"/>
                  </a:cubicBezTo>
                  <a:cubicBezTo>
                    <a:pt x="777" y="73427"/>
                    <a:pt x="-4712" y="93725"/>
                    <a:pt x="4416" y="109605"/>
                  </a:cubicBezTo>
                  <a:cubicBezTo>
                    <a:pt x="13543" y="125484"/>
                    <a:pt x="33826" y="130977"/>
                    <a:pt x="49694" y="121843"/>
                  </a:cubicBezTo>
                  <a:cubicBezTo>
                    <a:pt x="50470" y="121425"/>
                    <a:pt x="51185" y="120947"/>
                    <a:pt x="51901" y="120470"/>
                  </a:cubicBezTo>
                  <a:lnTo>
                    <a:pt x="92049" y="143633"/>
                  </a:lnTo>
                  <a:cubicBezTo>
                    <a:pt x="91393" y="146737"/>
                    <a:pt x="91035" y="149901"/>
                    <a:pt x="91035" y="153244"/>
                  </a:cubicBezTo>
                  <a:cubicBezTo>
                    <a:pt x="91035" y="156348"/>
                    <a:pt x="91333" y="159333"/>
                    <a:pt x="91930" y="162259"/>
                  </a:cubicBezTo>
                  <a:lnTo>
                    <a:pt x="51901" y="185362"/>
                  </a:lnTo>
                  <a:cubicBezTo>
                    <a:pt x="46592" y="181720"/>
                    <a:pt x="40149" y="179571"/>
                    <a:pt x="33229" y="179571"/>
                  </a:cubicBezTo>
                  <a:cubicBezTo>
                    <a:pt x="14915" y="179511"/>
                    <a:pt x="61" y="194376"/>
                    <a:pt x="1" y="212704"/>
                  </a:cubicBezTo>
                  <a:cubicBezTo>
                    <a:pt x="-59" y="231031"/>
                    <a:pt x="14796" y="245896"/>
                    <a:pt x="33110" y="245956"/>
                  </a:cubicBezTo>
                  <a:cubicBezTo>
                    <a:pt x="51424" y="246015"/>
                    <a:pt x="66278" y="231151"/>
                    <a:pt x="66338" y="212823"/>
                  </a:cubicBezTo>
                  <a:cubicBezTo>
                    <a:pt x="66338" y="211928"/>
                    <a:pt x="66278" y="211092"/>
                    <a:pt x="66219" y="210196"/>
                  </a:cubicBezTo>
                  <a:lnTo>
                    <a:pt x="106068" y="187153"/>
                  </a:lnTo>
                  <a:cubicBezTo>
                    <a:pt x="110721" y="191391"/>
                    <a:pt x="116269" y="194615"/>
                    <a:pt x="122354" y="196645"/>
                  </a:cubicBezTo>
                  <a:lnTo>
                    <a:pt x="122354" y="242613"/>
                  </a:lnTo>
                  <a:cubicBezTo>
                    <a:pt x="116508" y="245418"/>
                    <a:pt x="111437" y="249896"/>
                    <a:pt x="107977" y="255866"/>
                  </a:cubicBezTo>
                  <a:cubicBezTo>
                    <a:pt x="98790" y="271686"/>
                    <a:pt x="104219" y="292043"/>
                    <a:pt x="120028" y="301237"/>
                  </a:cubicBezTo>
                  <a:cubicBezTo>
                    <a:pt x="135836" y="310430"/>
                    <a:pt x="156179" y="304998"/>
                    <a:pt x="165366" y="289177"/>
                  </a:cubicBezTo>
                  <a:cubicBezTo>
                    <a:pt x="174553" y="273357"/>
                    <a:pt x="169124" y="253000"/>
                    <a:pt x="153315" y="243807"/>
                  </a:cubicBezTo>
                  <a:cubicBezTo>
                    <a:pt x="152540" y="243389"/>
                    <a:pt x="151764" y="242971"/>
                    <a:pt x="150989" y="242613"/>
                  </a:cubicBezTo>
                  <a:lnTo>
                    <a:pt x="150989" y="196645"/>
                  </a:lnTo>
                  <a:cubicBezTo>
                    <a:pt x="157074" y="194615"/>
                    <a:pt x="162622" y="191391"/>
                    <a:pt x="167275" y="187153"/>
                  </a:cubicBezTo>
                  <a:lnTo>
                    <a:pt x="207124" y="210196"/>
                  </a:lnTo>
                  <a:cubicBezTo>
                    <a:pt x="206647" y="216644"/>
                    <a:pt x="207960" y="223270"/>
                    <a:pt x="211420" y="229300"/>
                  </a:cubicBezTo>
                  <a:cubicBezTo>
                    <a:pt x="220547" y="245180"/>
                    <a:pt x="240830" y="250672"/>
                    <a:pt x="256698" y="241538"/>
                  </a:cubicBezTo>
                  <a:cubicBezTo>
                    <a:pt x="272566" y="232404"/>
                    <a:pt x="278055" y="212107"/>
                    <a:pt x="268927" y="196227"/>
                  </a:cubicBezTo>
                  <a:cubicBezTo>
                    <a:pt x="259860" y="180287"/>
                    <a:pt x="239577" y="174795"/>
                    <a:pt x="223709" y="1839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18872" tIns="0" rIns="0" bIns="0" rtlCol="0" anchor="ctr" anchorCtr="0"/>
            <a:lstStyle/>
            <a:p>
              <a:endParaRPr lang="en-US" sz="1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302BC8CA-8FA7-0ABC-4831-E98D7C3B1B9F}"/>
              </a:ext>
            </a:extLst>
          </p:cNvPr>
          <p:cNvGrpSpPr/>
          <p:nvPr/>
        </p:nvGrpSpPr>
        <p:grpSpPr>
          <a:xfrm>
            <a:off x="9957111" y="3595520"/>
            <a:ext cx="1447796" cy="303880"/>
            <a:chOff x="1951948" y="4992020"/>
            <a:chExt cx="1447796" cy="303880"/>
          </a:xfrm>
        </p:grpSpPr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13A1696F-46E6-09C1-85EC-08EE0F870F39}"/>
                </a:ext>
              </a:extLst>
            </p:cNvPr>
            <p:cNvSpPr/>
            <p:nvPr/>
          </p:nvSpPr>
          <p:spPr>
            <a:xfrm>
              <a:off x="1951948" y="4992020"/>
              <a:ext cx="1447796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Local Sites</a:t>
              </a: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8E7CF16E-50E5-7ED8-5A55-E0B8019F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36881" y="5038885"/>
              <a:ext cx="196055" cy="196055"/>
            </a:xfrm>
            <a:prstGeom prst="rect">
              <a:avLst/>
            </a:prstGeom>
          </p:spPr>
        </p:pic>
      </p:grp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BACCE36B-4507-451A-0269-708F4B208A94}"/>
              </a:ext>
            </a:extLst>
          </p:cNvPr>
          <p:cNvCxnSpPr>
            <a:stCxn id="301" idx="2"/>
            <a:endCxn id="298" idx="0"/>
          </p:cNvCxnSpPr>
          <p:nvPr/>
        </p:nvCxnSpPr>
        <p:spPr>
          <a:xfrm flipH="1">
            <a:off x="10681007" y="3899400"/>
            <a:ext cx="2" cy="11707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88053C05-C824-A73F-F823-6E267689EF6A}"/>
              </a:ext>
            </a:extLst>
          </p:cNvPr>
          <p:cNvGrpSpPr/>
          <p:nvPr/>
        </p:nvGrpSpPr>
        <p:grpSpPr>
          <a:xfrm>
            <a:off x="9957107" y="4976899"/>
            <a:ext cx="1447800" cy="303880"/>
            <a:chOff x="646112" y="2313700"/>
            <a:chExt cx="1447800" cy="303880"/>
          </a:xfrm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E2A7DAAD-851A-F021-33A9-02DEA7FCD7E9}"/>
                </a:ext>
              </a:extLst>
            </p:cNvPr>
            <p:cNvSpPr/>
            <p:nvPr/>
          </p:nvSpPr>
          <p:spPr>
            <a:xfrm>
              <a:off x="646112" y="2313700"/>
              <a:ext cx="1447800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SD-WAN</a:t>
              </a:r>
            </a:p>
          </p:txBody>
        </p:sp>
        <p:sp>
          <p:nvSpPr>
            <p:cNvPr id="306" name="Graphic 89">
              <a:extLst>
                <a:ext uri="{FF2B5EF4-FFF2-40B4-BE49-F238E27FC236}">
                  <a16:creationId xmlns:a16="http://schemas.microsoft.com/office/drawing/2014/main" id="{18F7FBB9-D0EE-115F-D50D-BCF2EDDBA3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9030" y="2363915"/>
              <a:ext cx="181948" cy="203450"/>
            </a:xfrm>
            <a:custGeom>
              <a:avLst/>
              <a:gdLst>
                <a:gd name="connsiteX0" fmla="*/ 223709 w 273401"/>
                <a:gd name="connsiteY0" fmla="*/ 183929 h 305712"/>
                <a:gd name="connsiteX1" fmla="*/ 221501 w 273401"/>
                <a:gd name="connsiteY1" fmla="*/ 185302 h 305712"/>
                <a:gd name="connsiteX2" fmla="*/ 181473 w 273401"/>
                <a:gd name="connsiteY2" fmla="*/ 162199 h 305712"/>
                <a:gd name="connsiteX3" fmla="*/ 182367 w 273401"/>
                <a:gd name="connsiteY3" fmla="*/ 153184 h 305712"/>
                <a:gd name="connsiteX4" fmla="*/ 181353 w 273401"/>
                <a:gd name="connsiteY4" fmla="*/ 143573 h 305712"/>
                <a:gd name="connsiteX5" fmla="*/ 221501 w 273401"/>
                <a:gd name="connsiteY5" fmla="*/ 120410 h 305712"/>
                <a:gd name="connsiteX6" fmla="*/ 240173 w 273401"/>
                <a:gd name="connsiteY6" fmla="*/ 126201 h 305712"/>
                <a:gd name="connsiteX7" fmla="*/ 273402 w 273401"/>
                <a:gd name="connsiteY7" fmla="*/ 93068 h 305712"/>
                <a:gd name="connsiteX8" fmla="*/ 240293 w 273401"/>
                <a:gd name="connsiteY8" fmla="*/ 59816 h 305712"/>
                <a:gd name="connsiteX9" fmla="*/ 207065 w 273401"/>
                <a:gd name="connsiteY9" fmla="*/ 92949 h 305712"/>
                <a:gd name="connsiteX10" fmla="*/ 207184 w 273401"/>
                <a:gd name="connsiteY10" fmla="*/ 95575 h 305712"/>
                <a:gd name="connsiteX11" fmla="*/ 166857 w 273401"/>
                <a:gd name="connsiteY11" fmla="*/ 118858 h 305712"/>
                <a:gd name="connsiteX12" fmla="*/ 150989 w 273401"/>
                <a:gd name="connsiteY12" fmla="*/ 109724 h 305712"/>
                <a:gd name="connsiteX13" fmla="*/ 150989 w 273401"/>
                <a:gd name="connsiteY13" fmla="*/ 63099 h 305712"/>
                <a:gd name="connsiteX14" fmla="*/ 165366 w 273401"/>
                <a:gd name="connsiteY14" fmla="*/ 49846 h 305712"/>
                <a:gd name="connsiteX15" fmla="*/ 153315 w 273401"/>
                <a:gd name="connsiteY15" fmla="*/ 4476 h 305712"/>
                <a:gd name="connsiteX16" fmla="*/ 107977 w 273401"/>
                <a:gd name="connsiteY16" fmla="*/ 16535 h 305712"/>
                <a:gd name="connsiteX17" fmla="*/ 120028 w 273401"/>
                <a:gd name="connsiteY17" fmla="*/ 61905 h 305712"/>
                <a:gd name="connsiteX18" fmla="*/ 122354 w 273401"/>
                <a:gd name="connsiteY18" fmla="*/ 63099 h 305712"/>
                <a:gd name="connsiteX19" fmla="*/ 122354 w 273401"/>
                <a:gd name="connsiteY19" fmla="*/ 109724 h 305712"/>
                <a:gd name="connsiteX20" fmla="*/ 106486 w 273401"/>
                <a:gd name="connsiteY20" fmla="*/ 118858 h 305712"/>
                <a:gd name="connsiteX21" fmla="*/ 66159 w 273401"/>
                <a:gd name="connsiteY21" fmla="*/ 95575 h 305712"/>
                <a:gd name="connsiteX22" fmla="*/ 61864 w 273401"/>
                <a:gd name="connsiteY22" fmla="*/ 76472 h 305712"/>
                <a:gd name="connsiteX23" fmla="*/ 16585 w 273401"/>
                <a:gd name="connsiteY23" fmla="*/ 64234 h 305712"/>
                <a:gd name="connsiteX24" fmla="*/ 4416 w 273401"/>
                <a:gd name="connsiteY24" fmla="*/ 109605 h 305712"/>
                <a:gd name="connsiteX25" fmla="*/ 49694 w 273401"/>
                <a:gd name="connsiteY25" fmla="*/ 121843 h 305712"/>
                <a:gd name="connsiteX26" fmla="*/ 51901 w 273401"/>
                <a:gd name="connsiteY26" fmla="*/ 120470 h 305712"/>
                <a:gd name="connsiteX27" fmla="*/ 92049 w 273401"/>
                <a:gd name="connsiteY27" fmla="*/ 143633 h 305712"/>
                <a:gd name="connsiteX28" fmla="*/ 91035 w 273401"/>
                <a:gd name="connsiteY28" fmla="*/ 153244 h 305712"/>
                <a:gd name="connsiteX29" fmla="*/ 91930 w 273401"/>
                <a:gd name="connsiteY29" fmla="*/ 162259 h 305712"/>
                <a:gd name="connsiteX30" fmla="*/ 51901 w 273401"/>
                <a:gd name="connsiteY30" fmla="*/ 185362 h 305712"/>
                <a:gd name="connsiteX31" fmla="*/ 33229 w 273401"/>
                <a:gd name="connsiteY31" fmla="*/ 179571 h 305712"/>
                <a:gd name="connsiteX32" fmla="*/ 1 w 273401"/>
                <a:gd name="connsiteY32" fmla="*/ 212704 h 305712"/>
                <a:gd name="connsiteX33" fmla="*/ 33110 w 273401"/>
                <a:gd name="connsiteY33" fmla="*/ 245956 h 305712"/>
                <a:gd name="connsiteX34" fmla="*/ 66338 w 273401"/>
                <a:gd name="connsiteY34" fmla="*/ 212823 h 305712"/>
                <a:gd name="connsiteX35" fmla="*/ 66219 w 273401"/>
                <a:gd name="connsiteY35" fmla="*/ 210196 h 305712"/>
                <a:gd name="connsiteX36" fmla="*/ 106068 w 273401"/>
                <a:gd name="connsiteY36" fmla="*/ 187153 h 305712"/>
                <a:gd name="connsiteX37" fmla="*/ 122354 w 273401"/>
                <a:gd name="connsiteY37" fmla="*/ 196645 h 305712"/>
                <a:gd name="connsiteX38" fmla="*/ 122354 w 273401"/>
                <a:gd name="connsiteY38" fmla="*/ 242613 h 305712"/>
                <a:gd name="connsiteX39" fmla="*/ 107977 w 273401"/>
                <a:gd name="connsiteY39" fmla="*/ 255866 h 305712"/>
                <a:gd name="connsiteX40" fmla="*/ 120028 w 273401"/>
                <a:gd name="connsiteY40" fmla="*/ 301237 h 305712"/>
                <a:gd name="connsiteX41" fmla="*/ 165366 w 273401"/>
                <a:gd name="connsiteY41" fmla="*/ 289177 h 305712"/>
                <a:gd name="connsiteX42" fmla="*/ 153315 w 273401"/>
                <a:gd name="connsiteY42" fmla="*/ 243807 h 305712"/>
                <a:gd name="connsiteX43" fmla="*/ 150989 w 273401"/>
                <a:gd name="connsiteY43" fmla="*/ 242613 h 305712"/>
                <a:gd name="connsiteX44" fmla="*/ 150989 w 273401"/>
                <a:gd name="connsiteY44" fmla="*/ 196645 h 305712"/>
                <a:gd name="connsiteX45" fmla="*/ 167275 w 273401"/>
                <a:gd name="connsiteY45" fmla="*/ 187153 h 305712"/>
                <a:gd name="connsiteX46" fmla="*/ 207124 w 273401"/>
                <a:gd name="connsiteY46" fmla="*/ 210196 h 305712"/>
                <a:gd name="connsiteX47" fmla="*/ 211420 w 273401"/>
                <a:gd name="connsiteY47" fmla="*/ 229300 h 305712"/>
                <a:gd name="connsiteX48" fmla="*/ 256698 w 273401"/>
                <a:gd name="connsiteY48" fmla="*/ 241538 h 305712"/>
                <a:gd name="connsiteX49" fmla="*/ 268927 w 273401"/>
                <a:gd name="connsiteY49" fmla="*/ 196227 h 305712"/>
                <a:gd name="connsiteX50" fmla="*/ 223709 w 273401"/>
                <a:gd name="connsiteY50" fmla="*/ 183929 h 305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73401" h="305712">
                  <a:moveTo>
                    <a:pt x="223709" y="183929"/>
                  </a:moveTo>
                  <a:cubicBezTo>
                    <a:pt x="222933" y="184347"/>
                    <a:pt x="222217" y="184825"/>
                    <a:pt x="221501" y="185302"/>
                  </a:cubicBezTo>
                  <a:lnTo>
                    <a:pt x="181473" y="162199"/>
                  </a:lnTo>
                  <a:cubicBezTo>
                    <a:pt x="182069" y="159274"/>
                    <a:pt x="182367" y="156289"/>
                    <a:pt x="182367" y="153184"/>
                  </a:cubicBezTo>
                  <a:cubicBezTo>
                    <a:pt x="182367" y="149901"/>
                    <a:pt x="182010" y="146677"/>
                    <a:pt x="181353" y="143573"/>
                  </a:cubicBezTo>
                  <a:lnTo>
                    <a:pt x="221501" y="120410"/>
                  </a:lnTo>
                  <a:cubicBezTo>
                    <a:pt x="226811" y="124052"/>
                    <a:pt x="233253" y="126201"/>
                    <a:pt x="240173" y="126201"/>
                  </a:cubicBezTo>
                  <a:cubicBezTo>
                    <a:pt x="258488" y="126260"/>
                    <a:pt x="273342" y="111395"/>
                    <a:pt x="273402" y="93068"/>
                  </a:cubicBezTo>
                  <a:cubicBezTo>
                    <a:pt x="273461" y="74741"/>
                    <a:pt x="258607" y="59876"/>
                    <a:pt x="240293" y="59816"/>
                  </a:cubicBezTo>
                  <a:cubicBezTo>
                    <a:pt x="221979" y="59756"/>
                    <a:pt x="207124" y="74621"/>
                    <a:pt x="207065" y="92949"/>
                  </a:cubicBezTo>
                  <a:cubicBezTo>
                    <a:pt x="207065" y="93844"/>
                    <a:pt x="207124" y="94680"/>
                    <a:pt x="207184" y="95575"/>
                  </a:cubicBezTo>
                  <a:lnTo>
                    <a:pt x="166857" y="118858"/>
                  </a:lnTo>
                  <a:cubicBezTo>
                    <a:pt x="162264" y="114798"/>
                    <a:pt x="156895" y="111694"/>
                    <a:pt x="150989" y="109724"/>
                  </a:cubicBezTo>
                  <a:lnTo>
                    <a:pt x="150989" y="63099"/>
                  </a:lnTo>
                  <a:cubicBezTo>
                    <a:pt x="156835" y="60294"/>
                    <a:pt x="161906" y="55816"/>
                    <a:pt x="165366" y="49846"/>
                  </a:cubicBezTo>
                  <a:cubicBezTo>
                    <a:pt x="174553" y="34026"/>
                    <a:pt x="169124" y="13669"/>
                    <a:pt x="153315" y="4476"/>
                  </a:cubicBezTo>
                  <a:cubicBezTo>
                    <a:pt x="137507" y="-4718"/>
                    <a:pt x="117164" y="715"/>
                    <a:pt x="107977" y="16535"/>
                  </a:cubicBezTo>
                  <a:cubicBezTo>
                    <a:pt x="98790" y="32355"/>
                    <a:pt x="104219" y="52712"/>
                    <a:pt x="120028" y="61905"/>
                  </a:cubicBezTo>
                  <a:cubicBezTo>
                    <a:pt x="120803" y="62323"/>
                    <a:pt x="121579" y="62741"/>
                    <a:pt x="122354" y="63099"/>
                  </a:cubicBezTo>
                  <a:lnTo>
                    <a:pt x="122354" y="109724"/>
                  </a:lnTo>
                  <a:cubicBezTo>
                    <a:pt x="116448" y="111694"/>
                    <a:pt x="111079" y="114798"/>
                    <a:pt x="106486" y="118858"/>
                  </a:cubicBezTo>
                  <a:lnTo>
                    <a:pt x="66159" y="95575"/>
                  </a:lnTo>
                  <a:cubicBezTo>
                    <a:pt x="66636" y="89128"/>
                    <a:pt x="65324" y="82501"/>
                    <a:pt x="61864" y="76472"/>
                  </a:cubicBezTo>
                  <a:cubicBezTo>
                    <a:pt x="52736" y="60592"/>
                    <a:pt x="32454" y="55100"/>
                    <a:pt x="16585" y="64234"/>
                  </a:cubicBezTo>
                  <a:cubicBezTo>
                    <a:pt x="777" y="73427"/>
                    <a:pt x="-4712" y="93725"/>
                    <a:pt x="4416" y="109605"/>
                  </a:cubicBezTo>
                  <a:cubicBezTo>
                    <a:pt x="13543" y="125484"/>
                    <a:pt x="33826" y="130977"/>
                    <a:pt x="49694" y="121843"/>
                  </a:cubicBezTo>
                  <a:cubicBezTo>
                    <a:pt x="50470" y="121425"/>
                    <a:pt x="51185" y="120947"/>
                    <a:pt x="51901" y="120470"/>
                  </a:cubicBezTo>
                  <a:lnTo>
                    <a:pt x="92049" y="143633"/>
                  </a:lnTo>
                  <a:cubicBezTo>
                    <a:pt x="91393" y="146737"/>
                    <a:pt x="91035" y="149901"/>
                    <a:pt x="91035" y="153244"/>
                  </a:cubicBezTo>
                  <a:cubicBezTo>
                    <a:pt x="91035" y="156348"/>
                    <a:pt x="91333" y="159333"/>
                    <a:pt x="91930" y="162259"/>
                  </a:cubicBezTo>
                  <a:lnTo>
                    <a:pt x="51901" y="185362"/>
                  </a:lnTo>
                  <a:cubicBezTo>
                    <a:pt x="46592" y="181720"/>
                    <a:pt x="40149" y="179571"/>
                    <a:pt x="33229" y="179571"/>
                  </a:cubicBezTo>
                  <a:cubicBezTo>
                    <a:pt x="14915" y="179511"/>
                    <a:pt x="61" y="194376"/>
                    <a:pt x="1" y="212704"/>
                  </a:cubicBezTo>
                  <a:cubicBezTo>
                    <a:pt x="-59" y="231031"/>
                    <a:pt x="14796" y="245896"/>
                    <a:pt x="33110" y="245956"/>
                  </a:cubicBezTo>
                  <a:cubicBezTo>
                    <a:pt x="51424" y="246015"/>
                    <a:pt x="66278" y="231151"/>
                    <a:pt x="66338" y="212823"/>
                  </a:cubicBezTo>
                  <a:cubicBezTo>
                    <a:pt x="66338" y="211928"/>
                    <a:pt x="66278" y="211092"/>
                    <a:pt x="66219" y="210196"/>
                  </a:cubicBezTo>
                  <a:lnTo>
                    <a:pt x="106068" y="187153"/>
                  </a:lnTo>
                  <a:cubicBezTo>
                    <a:pt x="110721" y="191391"/>
                    <a:pt x="116269" y="194615"/>
                    <a:pt x="122354" y="196645"/>
                  </a:cubicBezTo>
                  <a:lnTo>
                    <a:pt x="122354" y="242613"/>
                  </a:lnTo>
                  <a:cubicBezTo>
                    <a:pt x="116508" y="245418"/>
                    <a:pt x="111437" y="249896"/>
                    <a:pt x="107977" y="255866"/>
                  </a:cubicBezTo>
                  <a:cubicBezTo>
                    <a:pt x="98790" y="271686"/>
                    <a:pt x="104219" y="292043"/>
                    <a:pt x="120028" y="301237"/>
                  </a:cubicBezTo>
                  <a:cubicBezTo>
                    <a:pt x="135836" y="310430"/>
                    <a:pt x="156179" y="304998"/>
                    <a:pt x="165366" y="289177"/>
                  </a:cubicBezTo>
                  <a:cubicBezTo>
                    <a:pt x="174553" y="273357"/>
                    <a:pt x="169124" y="253000"/>
                    <a:pt x="153315" y="243807"/>
                  </a:cubicBezTo>
                  <a:cubicBezTo>
                    <a:pt x="152540" y="243389"/>
                    <a:pt x="151764" y="242971"/>
                    <a:pt x="150989" y="242613"/>
                  </a:cubicBezTo>
                  <a:lnTo>
                    <a:pt x="150989" y="196645"/>
                  </a:lnTo>
                  <a:cubicBezTo>
                    <a:pt x="157074" y="194615"/>
                    <a:pt x="162622" y="191391"/>
                    <a:pt x="167275" y="187153"/>
                  </a:cubicBezTo>
                  <a:lnTo>
                    <a:pt x="207124" y="210196"/>
                  </a:lnTo>
                  <a:cubicBezTo>
                    <a:pt x="206647" y="216644"/>
                    <a:pt x="207960" y="223270"/>
                    <a:pt x="211420" y="229300"/>
                  </a:cubicBezTo>
                  <a:cubicBezTo>
                    <a:pt x="220547" y="245180"/>
                    <a:pt x="240830" y="250672"/>
                    <a:pt x="256698" y="241538"/>
                  </a:cubicBezTo>
                  <a:cubicBezTo>
                    <a:pt x="272566" y="232404"/>
                    <a:pt x="278055" y="212107"/>
                    <a:pt x="268927" y="196227"/>
                  </a:cubicBezTo>
                  <a:cubicBezTo>
                    <a:pt x="259860" y="180287"/>
                    <a:pt x="239577" y="174795"/>
                    <a:pt x="223709" y="1839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18872" tIns="0" rIns="0" bIns="0" rtlCol="0" anchor="ctr" anchorCtr="0"/>
            <a:lstStyle/>
            <a:p>
              <a:endParaRPr lang="en-US" sz="1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7F035D6-AFE0-D671-0C36-A6CFDB9BD37B}"/>
              </a:ext>
            </a:extLst>
          </p:cNvPr>
          <p:cNvGrpSpPr/>
          <p:nvPr/>
        </p:nvGrpSpPr>
        <p:grpSpPr>
          <a:xfrm>
            <a:off x="9957111" y="4555948"/>
            <a:ext cx="1447796" cy="303880"/>
            <a:chOff x="1951948" y="4992020"/>
            <a:chExt cx="1447796" cy="303880"/>
          </a:xfrm>
        </p:grpSpPr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C88B90F2-720E-AAF5-606B-1719800BE079}"/>
                </a:ext>
              </a:extLst>
            </p:cNvPr>
            <p:cNvSpPr/>
            <p:nvPr/>
          </p:nvSpPr>
          <p:spPr>
            <a:xfrm>
              <a:off x="1951948" y="4992020"/>
              <a:ext cx="1447796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Local Sites</a:t>
              </a:r>
            </a:p>
          </p:txBody>
        </p:sp>
        <p:pic>
          <p:nvPicPr>
            <p:cNvPr id="309" name="Graphic 308">
              <a:extLst>
                <a:ext uri="{FF2B5EF4-FFF2-40B4-BE49-F238E27FC236}">
                  <a16:creationId xmlns:a16="http://schemas.microsoft.com/office/drawing/2014/main" id="{4463CE37-DBBE-0129-DB3F-EAFEF1AC1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36881" y="5038885"/>
              <a:ext cx="196055" cy="196055"/>
            </a:xfrm>
            <a:prstGeom prst="rect">
              <a:avLst/>
            </a:prstGeom>
          </p:spPr>
        </p:pic>
      </p:grp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D012127E-CB25-7883-6CE1-5172C61D71A5}"/>
              </a:ext>
            </a:extLst>
          </p:cNvPr>
          <p:cNvCxnSpPr>
            <a:stCxn id="308" idx="2"/>
            <a:endCxn id="305" idx="0"/>
          </p:cNvCxnSpPr>
          <p:nvPr/>
        </p:nvCxnSpPr>
        <p:spPr>
          <a:xfrm flipH="1">
            <a:off x="10681007" y="4859828"/>
            <a:ext cx="2" cy="11707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74026B29-6831-8810-CE7F-EADEE153FD0D}"/>
              </a:ext>
            </a:extLst>
          </p:cNvPr>
          <p:cNvCxnSpPr>
            <a:cxnSpLocks/>
          </p:cNvCxnSpPr>
          <p:nvPr/>
        </p:nvCxnSpPr>
        <p:spPr>
          <a:xfrm>
            <a:off x="9814071" y="4164266"/>
            <a:ext cx="15325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27CE041D-425F-C6E0-2BCD-C043B8DA1663}"/>
              </a:ext>
            </a:extLst>
          </p:cNvPr>
          <p:cNvCxnSpPr>
            <a:cxnSpLocks/>
          </p:cNvCxnSpPr>
          <p:nvPr/>
        </p:nvCxnSpPr>
        <p:spPr>
          <a:xfrm>
            <a:off x="9814071" y="5127218"/>
            <a:ext cx="15325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4468F0EC-BC83-9AB1-A240-252400EAF377}"/>
              </a:ext>
            </a:extLst>
          </p:cNvPr>
          <p:cNvGrpSpPr/>
          <p:nvPr/>
        </p:nvGrpSpPr>
        <p:grpSpPr>
          <a:xfrm>
            <a:off x="9957107" y="2643865"/>
            <a:ext cx="1447800" cy="713223"/>
            <a:chOff x="646112" y="2922380"/>
            <a:chExt cx="1447800" cy="713223"/>
          </a:xfrm>
        </p:grpSpPr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80BBFB57-C4FB-B5A3-5AC5-A17F1E4E8358}"/>
                </a:ext>
              </a:extLst>
            </p:cNvPr>
            <p:cNvSpPr/>
            <p:nvPr/>
          </p:nvSpPr>
          <p:spPr>
            <a:xfrm>
              <a:off x="646112" y="3226260"/>
              <a:ext cx="1447800" cy="4093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ExpressRoute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– Region</a:t>
              </a:r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12EE5C7D-E780-88E1-3506-A1C88BC0B43B}"/>
                </a:ext>
              </a:extLst>
            </p:cNvPr>
            <p:cNvGrpSpPr/>
            <p:nvPr/>
          </p:nvGrpSpPr>
          <p:grpSpPr>
            <a:xfrm>
              <a:off x="646112" y="2922380"/>
              <a:ext cx="1447800" cy="303880"/>
              <a:chOff x="646112" y="2922380"/>
              <a:chExt cx="1447800" cy="303880"/>
            </a:xfrm>
          </p:grpSpPr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AA80DA4D-DD07-D30E-6132-14FE866D47DC}"/>
                  </a:ext>
                </a:extLst>
              </p:cNvPr>
              <p:cNvSpPr/>
              <p:nvPr/>
            </p:nvSpPr>
            <p:spPr>
              <a:xfrm>
                <a:off x="646112" y="2922380"/>
                <a:ext cx="1447800" cy="303880"/>
              </a:xfrm>
              <a:prstGeom prst="rect">
                <a:avLst/>
              </a:prstGeom>
              <a:solidFill>
                <a:srgbClr val="0067B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Microsoft Azure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17" name="Graphic 316">
                <a:extLst>
                  <a:ext uri="{FF2B5EF4-FFF2-40B4-BE49-F238E27FC236}">
                    <a16:creationId xmlns:a16="http://schemas.microsoft.com/office/drawing/2014/main" id="{7CF4D9A6-DB79-2B53-CC00-F4C3EDEC0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5818" y="2991172"/>
                <a:ext cx="209537" cy="167629"/>
              </a:xfrm>
              <a:prstGeom prst="rect">
                <a:avLst/>
              </a:prstGeom>
            </p:spPr>
          </p:pic>
        </p:grp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D1E6736C-FC58-70FB-D894-725EDAD16083}"/>
              </a:ext>
            </a:extLst>
          </p:cNvPr>
          <p:cNvGrpSpPr/>
          <p:nvPr/>
        </p:nvGrpSpPr>
        <p:grpSpPr>
          <a:xfrm>
            <a:off x="9957111" y="1103007"/>
            <a:ext cx="1447796" cy="303880"/>
            <a:chOff x="1951948" y="4992020"/>
            <a:chExt cx="1447796" cy="303880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EAF117E8-2682-7854-5DA7-840E35582242}"/>
                </a:ext>
              </a:extLst>
            </p:cNvPr>
            <p:cNvSpPr/>
            <p:nvPr/>
          </p:nvSpPr>
          <p:spPr>
            <a:xfrm>
              <a:off x="1951948" y="4992020"/>
              <a:ext cx="1447796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Local Sites</a:t>
              </a:r>
            </a:p>
          </p:txBody>
        </p:sp>
        <p:pic>
          <p:nvPicPr>
            <p:cNvPr id="332" name="Graphic 331">
              <a:extLst>
                <a:ext uri="{FF2B5EF4-FFF2-40B4-BE49-F238E27FC236}">
                  <a16:creationId xmlns:a16="http://schemas.microsoft.com/office/drawing/2014/main" id="{C9F56573-DA0F-A712-8354-8B6BFA782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36881" y="5038885"/>
              <a:ext cx="196055" cy="196055"/>
            </a:xfrm>
            <a:prstGeom prst="rect">
              <a:avLst/>
            </a:prstGeom>
          </p:spPr>
        </p:pic>
      </p:grp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48132094-8537-1CA6-DE24-56F28B80ADE1}"/>
              </a:ext>
            </a:extLst>
          </p:cNvPr>
          <p:cNvCxnSpPr>
            <a:cxnSpLocks/>
            <a:stCxn id="331" idx="2"/>
          </p:cNvCxnSpPr>
          <p:nvPr/>
        </p:nvCxnSpPr>
        <p:spPr>
          <a:xfrm flipH="1">
            <a:off x="10681007" y="1406887"/>
            <a:ext cx="2" cy="11707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75F78EE9-B6FB-708A-1B9D-C4D575B54DE8}"/>
              </a:ext>
            </a:extLst>
          </p:cNvPr>
          <p:cNvCxnSpPr>
            <a:cxnSpLocks/>
            <a:endCxn id="62" idx="0"/>
          </p:cNvCxnSpPr>
          <p:nvPr/>
        </p:nvCxnSpPr>
        <p:spPr>
          <a:xfrm>
            <a:off x="10681007" y="1827838"/>
            <a:ext cx="2146" cy="12604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C0B62EC0-8CED-EA8B-0BCC-27D3E20DD5C8}"/>
              </a:ext>
            </a:extLst>
          </p:cNvPr>
          <p:cNvCxnSpPr>
            <a:cxnSpLocks/>
          </p:cNvCxnSpPr>
          <p:nvPr/>
        </p:nvCxnSpPr>
        <p:spPr>
          <a:xfrm>
            <a:off x="9814071" y="2108889"/>
            <a:ext cx="15325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8697CC89-43F5-0F7E-18AC-3EF2C41D5C29}"/>
              </a:ext>
            </a:extLst>
          </p:cNvPr>
          <p:cNvCxnSpPr>
            <a:cxnSpLocks/>
          </p:cNvCxnSpPr>
          <p:nvPr/>
        </p:nvCxnSpPr>
        <p:spPr>
          <a:xfrm>
            <a:off x="9814071" y="2796712"/>
            <a:ext cx="15325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D99044A2-FDCF-E71F-1204-F756E3B87328}"/>
              </a:ext>
            </a:extLst>
          </p:cNvPr>
          <p:cNvCxnSpPr>
            <a:cxnSpLocks/>
          </p:cNvCxnSpPr>
          <p:nvPr/>
        </p:nvCxnSpPr>
        <p:spPr>
          <a:xfrm>
            <a:off x="9814071" y="5669385"/>
            <a:ext cx="15325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AB0F7C24-98BE-3D17-AD2B-FA8D5A7D1336}"/>
              </a:ext>
            </a:extLst>
          </p:cNvPr>
          <p:cNvGrpSpPr/>
          <p:nvPr/>
        </p:nvGrpSpPr>
        <p:grpSpPr>
          <a:xfrm>
            <a:off x="9957107" y="1521318"/>
            <a:ext cx="2043381" cy="303880"/>
            <a:chOff x="8151811" y="2830920"/>
            <a:chExt cx="2043381" cy="303880"/>
          </a:xfrm>
        </p:grpSpPr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DEFFD99B-4872-70C1-18D6-36CCBD16778C}"/>
                </a:ext>
              </a:extLst>
            </p:cNvPr>
            <p:cNvSpPr/>
            <p:nvPr/>
          </p:nvSpPr>
          <p:spPr>
            <a:xfrm>
              <a:off x="8151811" y="2830920"/>
              <a:ext cx="2043381" cy="303880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Cloud Enterprise Network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348" name="Graphic 347">
              <a:extLst>
                <a:ext uri="{FF2B5EF4-FFF2-40B4-BE49-F238E27FC236}">
                  <a16:creationId xmlns:a16="http://schemas.microsoft.com/office/drawing/2014/main" id="{0B587CBD-1019-93FB-E4D0-F19093EE2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28978" y="2899712"/>
              <a:ext cx="209537" cy="16762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76D82EB-BDC3-A62E-6D0A-93D9348BD978}"/>
              </a:ext>
            </a:extLst>
          </p:cNvPr>
          <p:cNvSpPr txBox="1"/>
          <p:nvPr/>
        </p:nvSpPr>
        <p:spPr>
          <a:xfrm>
            <a:off x="2529777" y="2900532"/>
            <a:ext cx="1402896" cy="29772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tlCol="0">
            <a:noAutofit/>
          </a:bodyPr>
          <a:lstStyle/>
          <a:p>
            <a:pPr marL="171450" indent="-115888">
              <a:buFont typeface="Wingdings" panose="05000000000000000000" pitchFamily="2" charset="2"/>
              <a:buChar char="§"/>
            </a:pPr>
            <a:r>
              <a:rPr lang="en-US" sz="900" b="0" i="0">
                <a:solidFill>
                  <a:srgbClr val="1B2A34"/>
                </a:solidFill>
                <a:effectLst/>
              </a:rPr>
              <a:t>Fortinet Fortigate </a:t>
            </a:r>
            <a:br>
              <a:rPr lang="en-US" sz="900" b="0" i="0">
                <a:solidFill>
                  <a:srgbClr val="1B2A34"/>
                </a:solidFill>
                <a:effectLst/>
              </a:rPr>
            </a:br>
            <a:r>
              <a:rPr lang="en-US" sz="900" b="0" i="0">
                <a:solidFill>
                  <a:srgbClr val="1B2A34"/>
                </a:solidFill>
                <a:effectLst/>
              </a:rPr>
              <a:t>Secure SD-WAN</a:t>
            </a:r>
          </a:p>
          <a:p>
            <a:pPr algn="l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73ADA-9A6F-78A7-02F1-0ABC24947DD2}"/>
              </a:ext>
            </a:extLst>
          </p:cNvPr>
          <p:cNvSpPr txBox="1"/>
          <p:nvPr/>
        </p:nvSpPr>
        <p:spPr>
          <a:xfrm>
            <a:off x="6183619" y="2904963"/>
            <a:ext cx="1402896" cy="29772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tlCol="0">
            <a:noAutofit/>
          </a:bodyPr>
          <a:lstStyle/>
          <a:p>
            <a:pPr marL="171450" indent="-115888">
              <a:buFont typeface="Wingdings" panose="05000000000000000000" pitchFamily="2" charset="2"/>
              <a:buChar char="§"/>
            </a:pPr>
            <a:r>
              <a:rPr lang="en-US" sz="900" b="0" i="0">
                <a:solidFill>
                  <a:srgbClr val="1B2A34"/>
                </a:solidFill>
                <a:effectLst/>
              </a:rPr>
              <a:t>Fortinet Fortigate </a:t>
            </a:r>
            <a:br>
              <a:rPr lang="en-US" sz="900" b="0" i="0">
                <a:solidFill>
                  <a:srgbClr val="1B2A34"/>
                </a:solidFill>
                <a:effectLst/>
              </a:rPr>
            </a:br>
            <a:r>
              <a:rPr lang="en-US" sz="900" b="0" i="0">
                <a:solidFill>
                  <a:srgbClr val="1B2A34"/>
                </a:solidFill>
                <a:effectLst/>
              </a:rPr>
              <a:t>Secure SD-WAN</a:t>
            </a:r>
          </a:p>
          <a:p>
            <a:pPr algn="l"/>
            <a:endParaRPr 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430CA-37C7-CDBF-177B-7492DF36F88C}"/>
              </a:ext>
            </a:extLst>
          </p:cNvPr>
          <p:cNvSpPr txBox="1"/>
          <p:nvPr/>
        </p:nvSpPr>
        <p:spPr>
          <a:xfrm>
            <a:off x="2542090" y="4783416"/>
            <a:ext cx="1402896" cy="29772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tlCol="0">
            <a:noAutofit/>
          </a:bodyPr>
          <a:lstStyle/>
          <a:p>
            <a:pPr marL="171450" indent="-115888">
              <a:buFont typeface="Wingdings" panose="05000000000000000000" pitchFamily="2" charset="2"/>
              <a:buChar char="§"/>
            </a:pPr>
            <a:r>
              <a:rPr lang="en-US" sz="900" b="0" i="0">
                <a:solidFill>
                  <a:srgbClr val="1B2A34"/>
                </a:solidFill>
                <a:effectLst/>
              </a:rPr>
              <a:t>Fortinet Fortigate </a:t>
            </a:r>
            <a:br>
              <a:rPr lang="en-US" sz="900" b="0" i="0">
                <a:solidFill>
                  <a:srgbClr val="1B2A34"/>
                </a:solidFill>
                <a:effectLst/>
              </a:rPr>
            </a:br>
            <a:r>
              <a:rPr lang="en-US" sz="900" b="0" i="0">
                <a:solidFill>
                  <a:srgbClr val="1B2A34"/>
                </a:solidFill>
                <a:effectLst/>
              </a:rPr>
              <a:t>Secure SD-WAN</a:t>
            </a:r>
          </a:p>
          <a:p>
            <a:pPr algn="l"/>
            <a:endParaRPr 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0D0B1-213C-9E8D-892A-6E0A8C905FBC}"/>
              </a:ext>
            </a:extLst>
          </p:cNvPr>
          <p:cNvSpPr txBox="1"/>
          <p:nvPr/>
        </p:nvSpPr>
        <p:spPr>
          <a:xfrm>
            <a:off x="6183619" y="4799203"/>
            <a:ext cx="1402896" cy="29772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tlCol="0">
            <a:noAutofit/>
          </a:bodyPr>
          <a:lstStyle/>
          <a:p>
            <a:pPr marL="171450" indent="-115888">
              <a:buFont typeface="Wingdings" panose="05000000000000000000" pitchFamily="2" charset="2"/>
              <a:buChar char="§"/>
            </a:pPr>
            <a:r>
              <a:rPr lang="en-US" sz="900" b="0" i="0">
                <a:solidFill>
                  <a:srgbClr val="1B2A34"/>
                </a:solidFill>
                <a:effectLst/>
              </a:rPr>
              <a:t>Fortinet Fortigate </a:t>
            </a:r>
            <a:br>
              <a:rPr lang="en-US" sz="900" b="0" i="0">
                <a:solidFill>
                  <a:srgbClr val="1B2A34"/>
                </a:solidFill>
                <a:effectLst/>
              </a:rPr>
            </a:br>
            <a:r>
              <a:rPr lang="en-US" sz="900" b="0" i="0">
                <a:solidFill>
                  <a:srgbClr val="1B2A34"/>
                </a:solidFill>
                <a:effectLst/>
              </a:rPr>
              <a:t>Secure SD-WAN</a:t>
            </a:r>
          </a:p>
          <a:p>
            <a:pPr algn="l"/>
            <a:endParaRPr lang="en-US" sz="16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B2545D-9283-3596-6AB0-F9BA444F22D5}"/>
              </a:ext>
            </a:extLst>
          </p:cNvPr>
          <p:cNvGrpSpPr/>
          <p:nvPr/>
        </p:nvGrpSpPr>
        <p:grpSpPr>
          <a:xfrm>
            <a:off x="4263126" y="2524466"/>
            <a:ext cx="1447800" cy="303880"/>
            <a:chOff x="4263126" y="2524466"/>
            <a:chExt cx="1447800" cy="30388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E1809D-3C74-4B9C-9E05-B8C415D3B7BA}"/>
                </a:ext>
              </a:extLst>
            </p:cNvPr>
            <p:cNvSpPr/>
            <p:nvPr/>
          </p:nvSpPr>
          <p:spPr>
            <a:xfrm>
              <a:off x="4263126" y="2524466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Customer Cage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0DCDEF7A-3590-D6CB-3126-12C08D1AF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50361" y="2567377"/>
              <a:ext cx="195343" cy="21805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15EBBB7-09D5-9DE1-1816-16E4C9DDFEB8}"/>
              </a:ext>
            </a:extLst>
          </p:cNvPr>
          <p:cNvGrpSpPr/>
          <p:nvPr/>
        </p:nvGrpSpPr>
        <p:grpSpPr>
          <a:xfrm>
            <a:off x="4263126" y="4413227"/>
            <a:ext cx="1447800" cy="303880"/>
            <a:chOff x="4263126" y="2524466"/>
            <a:chExt cx="1447800" cy="30388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9AD041-C65E-5B40-ABCB-019EC5F6D31F}"/>
                </a:ext>
              </a:extLst>
            </p:cNvPr>
            <p:cNvSpPr/>
            <p:nvPr/>
          </p:nvSpPr>
          <p:spPr>
            <a:xfrm>
              <a:off x="4263126" y="2524466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Customer Cage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12135458-8B6C-D5A0-C9D1-E6B5AD5BF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50361" y="2567377"/>
              <a:ext cx="195343" cy="21805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28181E-DE9C-1068-0564-48FDCCE5CBBA}"/>
              </a:ext>
            </a:extLst>
          </p:cNvPr>
          <p:cNvGrpSpPr/>
          <p:nvPr/>
        </p:nvGrpSpPr>
        <p:grpSpPr>
          <a:xfrm>
            <a:off x="7906091" y="2524466"/>
            <a:ext cx="1447800" cy="303880"/>
            <a:chOff x="4263126" y="2524466"/>
            <a:chExt cx="1447800" cy="3038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C5AFAE0-57C2-6199-0A98-EECFC86FE71F}"/>
                </a:ext>
              </a:extLst>
            </p:cNvPr>
            <p:cNvSpPr/>
            <p:nvPr/>
          </p:nvSpPr>
          <p:spPr>
            <a:xfrm>
              <a:off x="4263126" y="2524466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Customer Cage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B5A65D51-E6B5-3FF1-5180-7E9AA4A01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50361" y="2567377"/>
              <a:ext cx="195343" cy="218057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2D8953-8E39-F690-23A4-70D263A11D70}"/>
              </a:ext>
            </a:extLst>
          </p:cNvPr>
          <p:cNvGrpSpPr/>
          <p:nvPr/>
        </p:nvGrpSpPr>
        <p:grpSpPr>
          <a:xfrm>
            <a:off x="7906091" y="4413227"/>
            <a:ext cx="1447800" cy="303880"/>
            <a:chOff x="4263126" y="2524466"/>
            <a:chExt cx="1447800" cy="3038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86A8F97-7731-263C-D150-E6846D1A4957}"/>
                </a:ext>
              </a:extLst>
            </p:cNvPr>
            <p:cNvSpPr/>
            <p:nvPr/>
          </p:nvSpPr>
          <p:spPr>
            <a:xfrm>
              <a:off x="4263126" y="2524466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Customer Cage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F588898-746B-6BB1-7404-C94424942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50361" y="2567377"/>
              <a:ext cx="195343" cy="218057"/>
            </a:xfrm>
            <a:prstGeom prst="rect">
              <a:avLst/>
            </a:prstGeom>
          </p:spPr>
        </p:pic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968886AB-85A4-385B-472D-6E5F05A054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58876" y="1863172"/>
            <a:ext cx="125366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54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A49300-7729-B70D-8D06-C9013B358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F6F6A6-5894-554E-A6F9-D4A31859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4A8427-15EB-88AF-9FA2-CB6701CF2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Digital services solution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1385B0F-CA05-ADCB-2AD0-28A3BEAEE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8"/>
          <a:stretch/>
        </p:blipFill>
        <p:spPr bwMode="auto">
          <a:xfrm>
            <a:off x="912812" y="1416800"/>
            <a:ext cx="10160000" cy="40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0F2F9371-4590-8D71-E825-9440B48EE19A}"/>
              </a:ext>
            </a:extLst>
          </p:cNvPr>
          <p:cNvSpPr txBox="1">
            <a:spLocks/>
          </p:cNvSpPr>
          <p:nvPr/>
        </p:nvSpPr>
        <p:spPr>
          <a:xfrm>
            <a:off x="548640" y="1280160"/>
            <a:ext cx="4246369" cy="4018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450864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0A8402-03E1-B60C-910B-D360C9F1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FB01D2-68FE-DC3E-F8DE-D73D7B76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320D00-4C00-D29B-9566-F08B912C4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Digital services 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102EC7-DB2F-77C0-5A33-AEBC8E36EF28}"/>
              </a:ext>
            </a:extLst>
          </p:cNvPr>
          <p:cNvSpPr/>
          <p:nvPr/>
        </p:nvSpPr>
        <p:spPr>
          <a:xfrm>
            <a:off x="3922712" y="1879668"/>
            <a:ext cx="3725178" cy="27167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A4CCB-6387-2F9B-DBFC-24FC341C16D4}"/>
              </a:ext>
            </a:extLst>
          </p:cNvPr>
          <p:cNvSpPr/>
          <p:nvPr/>
        </p:nvSpPr>
        <p:spPr>
          <a:xfrm>
            <a:off x="3777896" y="2326384"/>
            <a:ext cx="1203657" cy="20071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Bring Your Own</a:t>
            </a:r>
            <a:b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Connection</a:t>
            </a:r>
            <a:endParaRPr lang="it-IT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7A9EDE-BB3F-6945-7918-1F88D8E3F5EC}"/>
              </a:ext>
            </a:extLst>
          </p:cNvPr>
          <p:cNvCxnSpPr>
            <a:cxnSpLocks/>
            <a:stCxn id="47" idx="3"/>
            <a:endCxn id="11" idx="1"/>
          </p:cNvCxnSpPr>
          <p:nvPr/>
        </p:nvCxnSpPr>
        <p:spPr>
          <a:xfrm flipV="1">
            <a:off x="3111269" y="4028770"/>
            <a:ext cx="811443" cy="46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Connector: Elbow 1033">
            <a:extLst>
              <a:ext uri="{FF2B5EF4-FFF2-40B4-BE49-F238E27FC236}">
                <a16:creationId xmlns:a16="http://schemas.microsoft.com/office/drawing/2014/main" id="{1206B1E2-828E-63D8-B4D2-C3660FF61DC1}"/>
              </a:ext>
            </a:extLst>
          </p:cNvPr>
          <p:cNvCxnSpPr>
            <a:cxnSpLocks/>
            <a:stCxn id="42" idx="3"/>
            <a:endCxn id="11" idx="0"/>
          </p:cNvCxnSpPr>
          <p:nvPr/>
        </p:nvCxnSpPr>
        <p:spPr>
          <a:xfrm>
            <a:off x="3111267" y="3490560"/>
            <a:ext cx="1268645" cy="3858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BCE56D-2808-CBD4-4142-9B6AB90E62F7}"/>
              </a:ext>
            </a:extLst>
          </p:cNvPr>
          <p:cNvCxnSpPr>
            <a:cxnSpLocks/>
            <a:stCxn id="42" idx="0"/>
            <a:endCxn id="53" idx="2"/>
          </p:cNvCxnSpPr>
          <p:nvPr/>
        </p:nvCxnSpPr>
        <p:spPr>
          <a:xfrm flipV="1">
            <a:off x="2463568" y="3119327"/>
            <a:ext cx="1" cy="21929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1E5C60-CD10-0D10-E987-E06A36D3DCA1}"/>
              </a:ext>
            </a:extLst>
          </p:cNvPr>
          <p:cNvCxnSpPr>
            <a:cxnSpLocks/>
            <a:stCxn id="42" idx="2"/>
            <a:endCxn id="47" idx="0"/>
          </p:cNvCxnSpPr>
          <p:nvPr/>
        </p:nvCxnSpPr>
        <p:spPr>
          <a:xfrm>
            <a:off x="2463568" y="3642500"/>
            <a:ext cx="1" cy="2347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2D08A6-13B4-3519-58C9-30800B27D1E7}"/>
              </a:ext>
            </a:extLst>
          </p:cNvPr>
          <p:cNvCxnSpPr>
            <a:cxnSpLocks/>
          </p:cNvCxnSpPr>
          <p:nvPr/>
        </p:nvCxnSpPr>
        <p:spPr>
          <a:xfrm>
            <a:off x="4980704" y="2574450"/>
            <a:ext cx="92320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7FE0652-F35E-5C81-4BC4-20762F2426F7}"/>
              </a:ext>
            </a:extLst>
          </p:cNvPr>
          <p:cNvSpPr txBox="1"/>
          <p:nvPr/>
        </p:nvSpPr>
        <p:spPr>
          <a:xfrm>
            <a:off x="5137881" y="2398929"/>
            <a:ext cx="516167" cy="153888"/>
          </a:xfrm>
          <a:prstGeom prst="rect">
            <a:avLst/>
          </a:prstGeom>
          <a:noFill/>
        </p:spPr>
        <p:txBody>
          <a:bodyPr wrap="none" lIns="0" tIns="0" rIns="0" bIns="0" rtlCol="0" anchor="b" anchorCtr="1">
            <a:spAutoFit/>
          </a:bodyPr>
          <a:lstStyle/>
          <a:p>
            <a:pPr algn="ctr"/>
            <a:r>
              <a:rPr lang="en-US" sz="1000"/>
              <a:t>1G / 10G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FA3951-5E94-47FC-FEDD-7B4DD222B6B5}"/>
              </a:ext>
            </a:extLst>
          </p:cNvPr>
          <p:cNvCxnSpPr>
            <a:cxnSpLocks/>
          </p:cNvCxnSpPr>
          <p:nvPr/>
        </p:nvCxnSpPr>
        <p:spPr>
          <a:xfrm>
            <a:off x="6577337" y="2693273"/>
            <a:ext cx="0" cy="23992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335930-34DB-1558-E102-EADC46FA3711}"/>
              </a:ext>
            </a:extLst>
          </p:cNvPr>
          <p:cNvCxnSpPr>
            <a:cxnSpLocks/>
            <a:stCxn id="50" idx="3"/>
            <a:endCxn id="42" idx="1"/>
          </p:cNvCxnSpPr>
          <p:nvPr/>
        </p:nvCxnSpPr>
        <p:spPr>
          <a:xfrm>
            <a:off x="1666879" y="3490560"/>
            <a:ext cx="14899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644D6C-49FF-9301-60F4-427A363095A0}"/>
              </a:ext>
            </a:extLst>
          </p:cNvPr>
          <p:cNvGrpSpPr/>
          <p:nvPr/>
        </p:nvGrpSpPr>
        <p:grpSpPr>
          <a:xfrm>
            <a:off x="1815869" y="3338620"/>
            <a:ext cx="1295398" cy="303880"/>
            <a:chOff x="1938535" y="4188449"/>
            <a:chExt cx="1295398" cy="30388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46D7F6A-1523-B5AD-D96E-6873D8761CCD}"/>
                </a:ext>
              </a:extLst>
            </p:cNvPr>
            <p:cNvSpPr/>
            <p:nvPr/>
          </p:nvSpPr>
          <p:spPr>
            <a:xfrm>
              <a:off x="1938535" y="4188449"/>
              <a:ext cx="1295398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WAN</a:t>
              </a:r>
            </a:p>
          </p:txBody>
        </p:sp>
        <p:sp>
          <p:nvSpPr>
            <p:cNvPr id="43" name="Graphic 89">
              <a:extLst>
                <a:ext uri="{FF2B5EF4-FFF2-40B4-BE49-F238E27FC236}">
                  <a16:creationId xmlns:a16="http://schemas.microsoft.com/office/drawing/2014/main" id="{2D042981-201B-237C-19C4-9DF4D02D00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1453" y="4237514"/>
              <a:ext cx="181948" cy="203450"/>
            </a:xfrm>
            <a:custGeom>
              <a:avLst/>
              <a:gdLst>
                <a:gd name="connsiteX0" fmla="*/ 223709 w 273401"/>
                <a:gd name="connsiteY0" fmla="*/ 183929 h 305712"/>
                <a:gd name="connsiteX1" fmla="*/ 221501 w 273401"/>
                <a:gd name="connsiteY1" fmla="*/ 185302 h 305712"/>
                <a:gd name="connsiteX2" fmla="*/ 181473 w 273401"/>
                <a:gd name="connsiteY2" fmla="*/ 162199 h 305712"/>
                <a:gd name="connsiteX3" fmla="*/ 182367 w 273401"/>
                <a:gd name="connsiteY3" fmla="*/ 153184 h 305712"/>
                <a:gd name="connsiteX4" fmla="*/ 181353 w 273401"/>
                <a:gd name="connsiteY4" fmla="*/ 143573 h 305712"/>
                <a:gd name="connsiteX5" fmla="*/ 221501 w 273401"/>
                <a:gd name="connsiteY5" fmla="*/ 120410 h 305712"/>
                <a:gd name="connsiteX6" fmla="*/ 240173 w 273401"/>
                <a:gd name="connsiteY6" fmla="*/ 126201 h 305712"/>
                <a:gd name="connsiteX7" fmla="*/ 273402 w 273401"/>
                <a:gd name="connsiteY7" fmla="*/ 93068 h 305712"/>
                <a:gd name="connsiteX8" fmla="*/ 240293 w 273401"/>
                <a:gd name="connsiteY8" fmla="*/ 59816 h 305712"/>
                <a:gd name="connsiteX9" fmla="*/ 207065 w 273401"/>
                <a:gd name="connsiteY9" fmla="*/ 92949 h 305712"/>
                <a:gd name="connsiteX10" fmla="*/ 207184 w 273401"/>
                <a:gd name="connsiteY10" fmla="*/ 95575 h 305712"/>
                <a:gd name="connsiteX11" fmla="*/ 166857 w 273401"/>
                <a:gd name="connsiteY11" fmla="*/ 118858 h 305712"/>
                <a:gd name="connsiteX12" fmla="*/ 150989 w 273401"/>
                <a:gd name="connsiteY12" fmla="*/ 109724 h 305712"/>
                <a:gd name="connsiteX13" fmla="*/ 150989 w 273401"/>
                <a:gd name="connsiteY13" fmla="*/ 63099 h 305712"/>
                <a:gd name="connsiteX14" fmla="*/ 165366 w 273401"/>
                <a:gd name="connsiteY14" fmla="*/ 49846 h 305712"/>
                <a:gd name="connsiteX15" fmla="*/ 153315 w 273401"/>
                <a:gd name="connsiteY15" fmla="*/ 4476 h 305712"/>
                <a:gd name="connsiteX16" fmla="*/ 107977 w 273401"/>
                <a:gd name="connsiteY16" fmla="*/ 16535 h 305712"/>
                <a:gd name="connsiteX17" fmla="*/ 120028 w 273401"/>
                <a:gd name="connsiteY17" fmla="*/ 61905 h 305712"/>
                <a:gd name="connsiteX18" fmla="*/ 122354 w 273401"/>
                <a:gd name="connsiteY18" fmla="*/ 63099 h 305712"/>
                <a:gd name="connsiteX19" fmla="*/ 122354 w 273401"/>
                <a:gd name="connsiteY19" fmla="*/ 109724 h 305712"/>
                <a:gd name="connsiteX20" fmla="*/ 106486 w 273401"/>
                <a:gd name="connsiteY20" fmla="*/ 118858 h 305712"/>
                <a:gd name="connsiteX21" fmla="*/ 66159 w 273401"/>
                <a:gd name="connsiteY21" fmla="*/ 95575 h 305712"/>
                <a:gd name="connsiteX22" fmla="*/ 61864 w 273401"/>
                <a:gd name="connsiteY22" fmla="*/ 76472 h 305712"/>
                <a:gd name="connsiteX23" fmla="*/ 16585 w 273401"/>
                <a:gd name="connsiteY23" fmla="*/ 64234 h 305712"/>
                <a:gd name="connsiteX24" fmla="*/ 4416 w 273401"/>
                <a:gd name="connsiteY24" fmla="*/ 109605 h 305712"/>
                <a:gd name="connsiteX25" fmla="*/ 49694 w 273401"/>
                <a:gd name="connsiteY25" fmla="*/ 121843 h 305712"/>
                <a:gd name="connsiteX26" fmla="*/ 51901 w 273401"/>
                <a:gd name="connsiteY26" fmla="*/ 120470 h 305712"/>
                <a:gd name="connsiteX27" fmla="*/ 92049 w 273401"/>
                <a:gd name="connsiteY27" fmla="*/ 143633 h 305712"/>
                <a:gd name="connsiteX28" fmla="*/ 91035 w 273401"/>
                <a:gd name="connsiteY28" fmla="*/ 153244 h 305712"/>
                <a:gd name="connsiteX29" fmla="*/ 91930 w 273401"/>
                <a:gd name="connsiteY29" fmla="*/ 162259 h 305712"/>
                <a:gd name="connsiteX30" fmla="*/ 51901 w 273401"/>
                <a:gd name="connsiteY30" fmla="*/ 185362 h 305712"/>
                <a:gd name="connsiteX31" fmla="*/ 33229 w 273401"/>
                <a:gd name="connsiteY31" fmla="*/ 179571 h 305712"/>
                <a:gd name="connsiteX32" fmla="*/ 1 w 273401"/>
                <a:gd name="connsiteY32" fmla="*/ 212704 h 305712"/>
                <a:gd name="connsiteX33" fmla="*/ 33110 w 273401"/>
                <a:gd name="connsiteY33" fmla="*/ 245956 h 305712"/>
                <a:gd name="connsiteX34" fmla="*/ 66338 w 273401"/>
                <a:gd name="connsiteY34" fmla="*/ 212823 h 305712"/>
                <a:gd name="connsiteX35" fmla="*/ 66219 w 273401"/>
                <a:gd name="connsiteY35" fmla="*/ 210196 h 305712"/>
                <a:gd name="connsiteX36" fmla="*/ 106068 w 273401"/>
                <a:gd name="connsiteY36" fmla="*/ 187153 h 305712"/>
                <a:gd name="connsiteX37" fmla="*/ 122354 w 273401"/>
                <a:gd name="connsiteY37" fmla="*/ 196645 h 305712"/>
                <a:gd name="connsiteX38" fmla="*/ 122354 w 273401"/>
                <a:gd name="connsiteY38" fmla="*/ 242613 h 305712"/>
                <a:gd name="connsiteX39" fmla="*/ 107977 w 273401"/>
                <a:gd name="connsiteY39" fmla="*/ 255866 h 305712"/>
                <a:gd name="connsiteX40" fmla="*/ 120028 w 273401"/>
                <a:gd name="connsiteY40" fmla="*/ 301237 h 305712"/>
                <a:gd name="connsiteX41" fmla="*/ 165366 w 273401"/>
                <a:gd name="connsiteY41" fmla="*/ 289177 h 305712"/>
                <a:gd name="connsiteX42" fmla="*/ 153315 w 273401"/>
                <a:gd name="connsiteY42" fmla="*/ 243807 h 305712"/>
                <a:gd name="connsiteX43" fmla="*/ 150989 w 273401"/>
                <a:gd name="connsiteY43" fmla="*/ 242613 h 305712"/>
                <a:gd name="connsiteX44" fmla="*/ 150989 w 273401"/>
                <a:gd name="connsiteY44" fmla="*/ 196645 h 305712"/>
                <a:gd name="connsiteX45" fmla="*/ 167275 w 273401"/>
                <a:gd name="connsiteY45" fmla="*/ 187153 h 305712"/>
                <a:gd name="connsiteX46" fmla="*/ 207124 w 273401"/>
                <a:gd name="connsiteY46" fmla="*/ 210196 h 305712"/>
                <a:gd name="connsiteX47" fmla="*/ 211420 w 273401"/>
                <a:gd name="connsiteY47" fmla="*/ 229300 h 305712"/>
                <a:gd name="connsiteX48" fmla="*/ 256698 w 273401"/>
                <a:gd name="connsiteY48" fmla="*/ 241538 h 305712"/>
                <a:gd name="connsiteX49" fmla="*/ 268927 w 273401"/>
                <a:gd name="connsiteY49" fmla="*/ 196227 h 305712"/>
                <a:gd name="connsiteX50" fmla="*/ 223709 w 273401"/>
                <a:gd name="connsiteY50" fmla="*/ 183929 h 305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73401" h="305712">
                  <a:moveTo>
                    <a:pt x="223709" y="183929"/>
                  </a:moveTo>
                  <a:cubicBezTo>
                    <a:pt x="222933" y="184347"/>
                    <a:pt x="222217" y="184825"/>
                    <a:pt x="221501" y="185302"/>
                  </a:cubicBezTo>
                  <a:lnTo>
                    <a:pt x="181473" y="162199"/>
                  </a:lnTo>
                  <a:cubicBezTo>
                    <a:pt x="182069" y="159274"/>
                    <a:pt x="182367" y="156289"/>
                    <a:pt x="182367" y="153184"/>
                  </a:cubicBezTo>
                  <a:cubicBezTo>
                    <a:pt x="182367" y="149901"/>
                    <a:pt x="182010" y="146677"/>
                    <a:pt x="181353" y="143573"/>
                  </a:cubicBezTo>
                  <a:lnTo>
                    <a:pt x="221501" y="120410"/>
                  </a:lnTo>
                  <a:cubicBezTo>
                    <a:pt x="226811" y="124052"/>
                    <a:pt x="233253" y="126201"/>
                    <a:pt x="240173" y="126201"/>
                  </a:cubicBezTo>
                  <a:cubicBezTo>
                    <a:pt x="258488" y="126260"/>
                    <a:pt x="273342" y="111395"/>
                    <a:pt x="273402" y="93068"/>
                  </a:cubicBezTo>
                  <a:cubicBezTo>
                    <a:pt x="273461" y="74741"/>
                    <a:pt x="258607" y="59876"/>
                    <a:pt x="240293" y="59816"/>
                  </a:cubicBezTo>
                  <a:cubicBezTo>
                    <a:pt x="221979" y="59756"/>
                    <a:pt x="207124" y="74621"/>
                    <a:pt x="207065" y="92949"/>
                  </a:cubicBezTo>
                  <a:cubicBezTo>
                    <a:pt x="207065" y="93844"/>
                    <a:pt x="207124" y="94680"/>
                    <a:pt x="207184" y="95575"/>
                  </a:cubicBezTo>
                  <a:lnTo>
                    <a:pt x="166857" y="118858"/>
                  </a:lnTo>
                  <a:cubicBezTo>
                    <a:pt x="162264" y="114798"/>
                    <a:pt x="156895" y="111694"/>
                    <a:pt x="150989" y="109724"/>
                  </a:cubicBezTo>
                  <a:lnTo>
                    <a:pt x="150989" y="63099"/>
                  </a:lnTo>
                  <a:cubicBezTo>
                    <a:pt x="156835" y="60294"/>
                    <a:pt x="161906" y="55816"/>
                    <a:pt x="165366" y="49846"/>
                  </a:cubicBezTo>
                  <a:cubicBezTo>
                    <a:pt x="174553" y="34026"/>
                    <a:pt x="169124" y="13669"/>
                    <a:pt x="153315" y="4476"/>
                  </a:cubicBezTo>
                  <a:cubicBezTo>
                    <a:pt x="137507" y="-4718"/>
                    <a:pt x="117164" y="715"/>
                    <a:pt x="107977" y="16535"/>
                  </a:cubicBezTo>
                  <a:cubicBezTo>
                    <a:pt x="98790" y="32355"/>
                    <a:pt x="104219" y="52712"/>
                    <a:pt x="120028" y="61905"/>
                  </a:cubicBezTo>
                  <a:cubicBezTo>
                    <a:pt x="120803" y="62323"/>
                    <a:pt x="121579" y="62741"/>
                    <a:pt x="122354" y="63099"/>
                  </a:cubicBezTo>
                  <a:lnTo>
                    <a:pt x="122354" y="109724"/>
                  </a:lnTo>
                  <a:cubicBezTo>
                    <a:pt x="116448" y="111694"/>
                    <a:pt x="111079" y="114798"/>
                    <a:pt x="106486" y="118858"/>
                  </a:cubicBezTo>
                  <a:lnTo>
                    <a:pt x="66159" y="95575"/>
                  </a:lnTo>
                  <a:cubicBezTo>
                    <a:pt x="66636" y="89128"/>
                    <a:pt x="65324" y="82501"/>
                    <a:pt x="61864" y="76472"/>
                  </a:cubicBezTo>
                  <a:cubicBezTo>
                    <a:pt x="52736" y="60592"/>
                    <a:pt x="32454" y="55100"/>
                    <a:pt x="16585" y="64234"/>
                  </a:cubicBezTo>
                  <a:cubicBezTo>
                    <a:pt x="777" y="73427"/>
                    <a:pt x="-4712" y="93725"/>
                    <a:pt x="4416" y="109605"/>
                  </a:cubicBezTo>
                  <a:cubicBezTo>
                    <a:pt x="13543" y="125484"/>
                    <a:pt x="33826" y="130977"/>
                    <a:pt x="49694" y="121843"/>
                  </a:cubicBezTo>
                  <a:cubicBezTo>
                    <a:pt x="50470" y="121425"/>
                    <a:pt x="51185" y="120947"/>
                    <a:pt x="51901" y="120470"/>
                  </a:cubicBezTo>
                  <a:lnTo>
                    <a:pt x="92049" y="143633"/>
                  </a:lnTo>
                  <a:cubicBezTo>
                    <a:pt x="91393" y="146737"/>
                    <a:pt x="91035" y="149901"/>
                    <a:pt x="91035" y="153244"/>
                  </a:cubicBezTo>
                  <a:cubicBezTo>
                    <a:pt x="91035" y="156348"/>
                    <a:pt x="91333" y="159333"/>
                    <a:pt x="91930" y="162259"/>
                  </a:cubicBezTo>
                  <a:lnTo>
                    <a:pt x="51901" y="185362"/>
                  </a:lnTo>
                  <a:cubicBezTo>
                    <a:pt x="46592" y="181720"/>
                    <a:pt x="40149" y="179571"/>
                    <a:pt x="33229" y="179571"/>
                  </a:cubicBezTo>
                  <a:cubicBezTo>
                    <a:pt x="14915" y="179511"/>
                    <a:pt x="61" y="194376"/>
                    <a:pt x="1" y="212704"/>
                  </a:cubicBezTo>
                  <a:cubicBezTo>
                    <a:pt x="-59" y="231031"/>
                    <a:pt x="14796" y="245896"/>
                    <a:pt x="33110" y="245956"/>
                  </a:cubicBezTo>
                  <a:cubicBezTo>
                    <a:pt x="51424" y="246015"/>
                    <a:pt x="66278" y="231151"/>
                    <a:pt x="66338" y="212823"/>
                  </a:cubicBezTo>
                  <a:cubicBezTo>
                    <a:pt x="66338" y="211928"/>
                    <a:pt x="66278" y="211092"/>
                    <a:pt x="66219" y="210196"/>
                  </a:cubicBezTo>
                  <a:lnTo>
                    <a:pt x="106068" y="187153"/>
                  </a:lnTo>
                  <a:cubicBezTo>
                    <a:pt x="110721" y="191391"/>
                    <a:pt x="116269" y="194615"/>
                    <a:pt x="122354" y="196645"/>
                  </a:cubicBezTo>
                  <a:lnTo>
                    <a:pt x="122354" y="242613"/>
                  </a:lnTo>
                  <a:cubicBezTo>
                    <a:pt x="116508" y="245418"/>
                    <a:pt x="111437" y="249896"/>
                    <a:pt x="107977" y="255866"/>
                  </a:cubicBezTo>
                  <a:cubicBezTo>
                    <a:pt x="98790" y="271686"/>
                    <a:pt x="104219" y="292043"/>
                    <a:pt x="120028" y="301237"/>
                  </a:cubicBezTo>
                  <a:cubicBezTo>
                    <a:pt x="135836" y="310430"/>
                    <a:pt x="156179" y="304998"/>
                    <a:pt x="165366" y="289177"/>
                  </a:cubicBezTo>
                  <a:cubicBezTo>
                    <a:pt x="174553" y="273357"/>
                    <a:pt x="169124" y="253000"/>
                    <a:pt x="153315" y="243807"/>
                  </a:cubicBezTo>
                  <a:cubicBezTo>
                    <a:pt x="152540" y="243389"/>
                    <a:pt x="151764" y="242971"/>
                    <a:pt x="150989" y="242613"/>
                  </a:cubicBezTo>
                  <a:lnTo>
                    <a:pt x="150989" y="196645"/>
                  </a:lnTo>
                  <a:cubicBezTo>
                    <a:pt x="157074" y="194615"/>
                    <a:pt x="162622" y="191391"/>
                    <a:pt x="167275" y="187153"/>
                  </a:cubicBezTo>
                  <a:lnTo>
                    <a:pt x="207124" y="210196"/>
                  </a:lnTo>
                  <a:cubicBezTo>
                    <a:pt x="206647" y="216644"/>
                    <a:pt x="207960" y="223270"/>
                    <a:pt x="211420" y="229300"/>
                  </a:cubicBezTo>
                  <a:cubicBezTo>
                    <a:pt x="220547" y="245180"/>
                    <a:pt x="240830" y="250672"/>
                    <a:pt x="256698" y="241538"/>
                  </a:cubicBezTo>
                  <a:cubicBezTo>
                    <a:pt x="272566" y="232404"/>
                    <a:pt x="278055" y="212107"/>
                    <a:pt x="268927" y="196227"/>
                  </a:cubicBezTo>
                  <a:cubicBezTo>
                    <a:pt x="259860" y="180287"/>
                    <a:pt x="239577" y="174795"/>
                    <a:pt x="223709" y="1839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18872" tIns="0" rIns="0" bIns="0" rtlCol="0" anchor="ctr" anchorCtr="0"/>
            <a:lstStyle/>
            <a:p>
              <a:endParaRPr lang="en-US" sz="1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9674562-5E87-9E8A-C80A-2731022232E6}"/>
              </a:ext>
            </a:extLst>
          </p:cNvPr>
          <p:cNvGrpSpPr/>
          <p:nvPr/>
        </p:nvGrpSpPr>
        <p:grpSpPr>
          <a:xfrm>
            <a:off x="5835622" y="2893823"/>
            <a:ext cx="1572045" cy="1439747"/>
            <a:chOff x="5882764" y="2825126"/>
            <a:chExt cx="1572045" cy="143974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172FB7-DDB5-2C1D-2A5D-B678C1985BCE}"/>
                </a:ext>
              </a:extLst>
            </p:cNvPr>
            <p:cNvSpPr/>
            <p:nvPr/>
          </p:nvSpPr>
          <p:spPr>
            <a:xfrm>
              <a:off x="5891012" y="3139274"/>
              <a:ext cx="1550805" cy="1125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18872" tIns="73152" rtlCol="0" anchor="t" anchorCtr="0"/>
            <a:lstStyle/>
            <a:p>
              <a:pPr marL="100584" indent="-100584">
                <a:spcBef>
                  <a:spcPts val="2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b="0" i="0" dirty="0">
                  <a:solidFill>
                    <a:srgbClr val="1B2A34"/>
                  </a:solidFill>
                  <a:effectLst/>
                  <a:latin typeface="Source Sans Pro" panose="020B0503030403020204" pitchFamily="34" charset="0"/>
                </a:rPr>
                <a:t>Cisco Catalyst 8000V </a:t>
              </a:r>
              <a:br>
                <a:rPr lang="en-US" sz="1000" b="0" i="0" dirty="0">
                  <a:solidFill>
                    <a:srgbClr val="1B2A34"/>
                  </a:solidFill>
                  <a:effectLst/>
                  <a:latin typeface="Source Sans Pro" panose="020B0503030403020204" pitchFamily="34" charset="0"/>
                </a:rPr>
              </a:br>
              <a:r>
                <a:rPr lang="en-US" sz="1000" b="0" i="0" dirty="0">
                  <a:solidFill>
                    <a:srgbClr val="1B2A34"/>
                  </a:solidFill>
                  <a:effectLst/>
                  <a:latin typeface="Source Sans Pro" panose="020B0503030403020204" pitchFamily="34" charset="0"/>
                </a:rPr>
                <a:t>Edge Router</a:t>
              </a:r>
            </a:p>
            <a:p>
              <a:pPr marL="100584" indent="-100584">
                <a:spcBef>
                  <a:spcPts val="2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b="0" i="0" dirty="0">
                  <a:solidFill>
                    <a:srgbClr val="1B2A34"/>
                  </a:solidFill>
                  <a:effectLst/>
                  <a:latin typeface="Source Sans Pro" panose="020B0503030403020204" pitchFamily="34" charset="0"/>
                </a:rPr>
                <a:t>F5 Networks NGINX </a:t>
              </a:r>
              <a:br>
                <a:rPr lang="en-US" sz="1000" b="0" i="0" dirty="0">
                  <a:solidFill>
                    <a:srgbClr val="1B2A34"/>
                  </a:solidFill>
                  <a:effectLst/>
                  <a:latin typeface="Source Sans Pro" panose="020B0503030403020204" pitchFamily="34" charset="0"/>
                </a:rPr>
              </a:br>
              <a:r>
                <a:rPr lang="en-US" sz="1000" b="0" i="0" dirty="0">
                  <a:solidFill>
                    <a:srgbClr val="1B2A34"/>
                  </a:solidFill>
                  <a:effectLst/>
                  <a:latin typeface="Source Sans Pro" panose="020B0503030403020204" pitchFamily="34" charset="0"/>
                </a:rPr>
                <a:t>Plus Load Balancer</a:t>
              </a:r>
            </a:p>
            <a:p>
              <a:pPr marL="100584" indent="-100584">
                <a:spcBef>
                  <a:spcPts val="2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b="0" i="0" dirty="0">
                  <a:solidFill>
                    <a:srgbClr val="1B2A34"/>
                  </a:solidFill>
                  <a:effectLst/>
                  <a:latin typeface="Source Sans Pro" panose="020B0503030403020204" pitchFamily="34" charset="0"/>
                </a:rPr>
                <a:t>Check Point </a:t>
              </a:r>
              <a:r>
                <a:rPr lang="en-US" sz="1000" b="0" i="0" dirty="0" err="1">
                  <a:solidFill>
                    <a:srgbClr val="1B2A34"/>
                  </a:solidFill>
                  <a:effectLst/>
                  <a:latin typeface="Source Sans Pro" panose="020B0503030403020204" pitchFamily="34" charset="0"/>
                </a:rPr>
                <a:t>CloudGuard</a:t>
              </a:r>
              <a:r>
                <a:rPr lang="en-US" sz="1000" b="0" i="0" dirty="0">
                  <a:solidFill>
                    <a:srgbClr val="1B2A34"/>
                  </a:solidFill>
                  <a:effectLst/>
                  <a:latin typeface="Source Sans Pro" panose="020B0503030403020204" pitchFamily="34" charset="0"/>
                </a:rPr>
                <a:t> </a:t>
              </a:r>
              <a:br>
                <a:rPr lang="en-US" sz="1000" b="0" i="0" dirty="0">
                  <a:solidFill>
                    <a:srgbClr val="1B2A34"/>
                  </a:solidFill>
                  <a:effectLst/>
                  <a:latin typeface="Source Sans Pro" panose="020B0503030403020204" pitchFamily="34" charset="0"/>
                </a:rPr>
              </a:br>
              <a:r>
                <a:rPr lang="en-US" sz="1000" b="0" i="0" dirty="0">
                  <a:solidFill>
                    <a:srgbClr val="1B2A34"/>
                  </a:solidFill>
                  <a:effectLst/>
                  <a:latin typeface="Source Sans Pro" panose="020B0503030403020204" pitchFamily="34" charset="0"/>
                </a:rPr>
                <a:t>Network Security 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9EE86C4-A90C-6CE3-945E-6585D4AA42C6}"/>
                </a:ext>
              </a:extLst>
            </p:cNvPr>
            <p:cNvGrpSpPr/>
            <p:nvPr/>
          </p:nvGrpSpPr>
          <p:grpSpPr>
            <a:xfrm>
              <a:off x="5882764" y="2825126"/>
              <a:ext cx="1572045" cy="303880"/>
              <a:chOff x="5882764" y="2825126"/>
              <a:chExt cx="1572045" cy="30388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C08B63F-709C-DB3B-B92D-A4247EE3370E}"/>
                  </a:ext>
                </a:extLst>
              </p:cNvPr>
              <p:cNvSpPr/>
              <p:nvPr/>
            </p:nvSpPr>
            <p:spPr>
              <a:xfrm>
                <a:off x="5882764" y="2825126"/>
                <a:ext cx="1572045" cy="30388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Network Edge</a:t>
                </a:r>
                <a:endParaRPr lang="en-US" sz="1000" b="1" baseline="3000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Graphic 147">
                <a:extLst>
                  <a:ext uri="{FF2B5EF4-FFF2-40B4-BE49-F238E27FC236}">
                    <a16:creationId xmlns:a16="http://schemas.microsoft.com/office/drawing/2014/main" id="{4C4879B6-AC63-1CBE-7D57-F850474BC0AE}"/>
                  </a:ext>
                </a:extLst>
              </p:cNvPr>
              <p:cNvSpPr/>
              <p:nvPr/>
            </p:nvSpPr>
            <p:spPr>
              <a:xfrm>
                <a:off x="5970294" y="2870052"/>
                <a:ext cx="151567" cy="214029"/>
              </a:xfrm>
              <a:custGeom>
                <a:avLst/>
                <a:gdLst>
                  <a:gd name="connsiteX0" fmla="*/ 269421 w 269421"/>
                  <a:gd name="connsiteY0" fmla="*/ 89869 h 305462"/>
                  <a:gd name="connsiteX1" fmla="*/ 269421 w 269421"/>
                  <a:gd name="connsiteY1" fmla="*/ 215646 h 305462"/>
                  <a:gd name="connsiteX2" fmla="*/ 256034 w 269421"/>
                  <a:gd name="connsiteY2" fmla="*/ 238911 h 305462"/>
                  <a:gd name="connsiteX3" fmla="*/ 148277 w 269421"/>
                  <a:gd name="connsiteY3" fmla="*/ 301830 h 305462"/>
                  <a:gd name="connsiteX4" fmla="*/ 121144 w 269421"/>
                  <a:gd name="connsiteY4" fmla="*/ 301830 h 305462"/>
                  <a:gd name="connsiteX5" fmla="*/ 13387 w 269421"/>
                  <a:gd name="connsiteY5" fmla="*/ 238911 h 305462"/>
                  <a:gd name="connsiteX6" fmla="*/ 0 w 269421"/>
                  <a:gd name="connsiteY6" fmla="*/ 215646 h 305462"/>
                  <a:gd name="connsiteX7" fmla="*/ 0 w 269421"/>
                  <a:gd name="connsiteY7" fmla="*/ 89810 h 305462"/>
                  <a:gd name="connsiteX8" fmla="*/ 13387 w 269421"/>
                  <a:gd name="connsiteY8" fmla="*/ 66544 h 305462"/>
                  <a:gd name="connsiteX9" fmla="*/ 121084 w 269421"/>
                  <a:gd name="connsiteY9" fmla="*/ 3626 h 305462"/>
                  <a:gd name="connsiteX10" fmla="*/ 148277 w 269421"/>
                  <a:gd name="connsiteY10" fmla="*/ 3686 h 305462"/>
                  <a:gd name="connsiteX11" fmla="*/ 255974 w 269421"/>
                  <a:gd name="connsiteY11" fmla="*/ 66604 h 305462"/>
                  <a:gd name="connsiteX12" fmla="*/ 269421 w 269421"/>
                  <a:gd name="connsiteY12" fmla="*/ 89869 h 305462"/>
                  <a:gd name="connsiteX13" fmla="*/ 199317 w 269421"/>
                  <a:gd name="connsiteY13" fmla="*/ 130659 h 305462"/>
                  <a:gd name="connsiteX14" fmla="*/ 179415 w 269421"/>
                  <a:gd name="connsiteY14" fmla="*/ 134546 h 305462"/>
                  <a:gd name="connsiteX15" fmla="*/ 138117 w 269421"/>
                  <a:gd name="connsiteY15" fmla="*/ 94176 h 305462"/>
                  <a:gd name="connsiteX16" fmla="*/ 139671 w 269421"/>
                  <a:gd name="connsiteY16" fmla="*/ 88135 h 305462"/>
                  <a:gd name="connsiteX17" fmla="*/ 117737 w 269421"/>
                  <a:gd name="connsiteY17" fmla="*/ 59606 h 305462"/>
                  <a:gd name="connsiteX18" fmla="*/ 89229 w 269421"/>
                  <a:gd name="connsiteY18" fmla="*/ 81556 h 305462"/>
                  <a:gd name="connsiteX19" fmla="*/ 99808 w 269421"/>
                  <a:gd name="connsiteY19" fmla="*/ 105659 h 305462"/>
                  <a:gd name="connsiteX20" fmla="*/ 89588 w 269421"/>
                  <a:gd name="connsiteY20" fmla="*/ 149977 h 305462"/>
                  <a:gd name="connsiteX21" fmla="*/ 63949 w 269421"/>
                  <a:gd name="connsiteY21" fmla="*/ 158529 h 305462"/>
                  <a:gd name="connsiteX22" fmla="*/ 48171 w 269421"/>
                  <a:gd name="connsiteY22" fmla="*/ 185981 h 305462"/>
                  <a:gd name="connsiteX23" fmla="*/ 56418 w 269421"/>
                  <a:gd name="connsiteY23" fmla="*/ 216543 h 305462"/>
                  <a:gd name="connsiteX24" fmla="*/ 83850 w 269421"/>
                  <a:gd name="connsiteY24" fmla="*/ 232332 h 305462"/>
                  <a:gd name="connsiteX25" fmla="*/ 89289 w 269421"/>
                  <a:gd name="connsiteY25" fmla="*/ 232691 h 305462"/>
                  <a:gd name="connsiteX26" fmla="*/ 114390 w 269421"/>
                  <a:gd name="connsiteY26" fmla="*/ 224079 h 305462"/>
                  <a:gd name="connsiteX27" fmla="*/ 130168 w 269421"/>
                  <a:gd name="connsiteY27" fmla="*/ 196627 h 305462"/>
                  <a:gd name="connsiteX28" fmla="*/ 130527 w 269421"/>
                  <a:gd name="connsiteY28" fmla="*/ 190168 h 305462"/>
                  <a:gd name="connsiteX29" fmla="*/ 168119 w 269421"/>
                  <a:gd name="connsiteY29" fmla="*/ 179940 h 305462"/>
                  <a:gd name="connsiteX30" fmla="*/ 191069 w 269421"/>
                  <a:gd name="connsiteY30" fmla="*/ 194534 h 305462"/>
                  <a:gd name="connsiteX31" fmla="*/ 227167 w 269421"/>
                  <a:gd name="connsiteY31" fmla="*/ 166723 h 305462"/>
                  <a:gd name="connsiteX32" fmla="*/ 199317 w 269421"/>
                  <a:gd name="connsiteY32" fmla="*/ 130659 h 305462"/>
                  <a:gd name="connsiteX33" fmla="*/ 121861 w 269421"/>
                  <a:gd name="connsiteY33" fmla="*/ 166065 h 305462"/>
                  <a:gd name="connsiteX34" fmla="*/ 108115 w 269421"/>
                  <a:gd name="connsiteY34" fmla="*/ 154522 h 305462"/>
                  <a:gd name="connsiteX35" fmla="*/ 118395 w 269421"/>
                  <a:gd name="connsiteY35" fmla="*/ 109965 h 305462"/>
                  <a:gd name="connsiteX36" fmla="*/ 124909 w 269421"/>
                  <a:gd name="connsiteY36" fmla="*/ 107991 h 305462"/>
                  <a:gd name="connsiteX37" fmla="*/ 166207 w 269421"/>
                  <a:gd name="connsiteY37" fmla="*/ 148422 h 305462"/>
                  <a:gd name="connsiteX38" fmla="*/ 163159 w 269421"/>
                  <a:gd name="connsiteY38" fmla="*/ 158469 h 305462"/>
                  <a:gd name="connsiteX39" fmla="*/ 162920 w 269421"/>
                  <a:gd name="connsiteY39" fmla="*/ 161520 h 305462"/>
                  <a:gd name="connsiteX40" fmla="*/ 125447 w 269421"/>
                  <a:gd name="connsiteY40" fmla="*/ 171687 h 305462"/>
                  <a:gd name="connsiteX41" fmla="*/ 121861 w 269421"/>
                  <a:gd name="connsiteY41" fmla="*/ 166065 h 305462"/>
                  <a:gd name="connsiteX42" fmla="*/ 89050 w 269421"/>
                  <a:gd name="connsiteY42" fmla="*/ 169055 h 305462"/>
                  <a:gd name="connsiteX43" fmla="*/ 75543 w 269421"/>
                  <a:gd name="connsiteY43" fmla="*/ 173661 h 305462"/>
                  <a:gd name="connsiteX44" fmla="*/ 67056 w 269421"/>
                  <a:gd name="connsiteY44" fmla="*/ 188433 h 305462"/>
                  <a:gd name="connsiteX45" fmla="*/ 71479 w 269421"/>
                  <a:gd name="connsiteY45" fmla="*/ 204881 h 305462"/>
                  <a:gd name="connsiteX46" fmla="*/ 86241 w 269421"/>
                  <a:gd name="connsiteY46" fmla="*/ 213373 h 305462"/>
                  <a:gd name="connsiteX47" fmla="*/ 102677 w 269421"/>
                  <a:gd name="connsiteY47" fmla="*/ 208947 h 305462"/>
                  <a:gd name="connsiteX48" fmla="*/ 111163 w 269421"/>
                  <a:gd name="connsiteY48" fmla="*/ 194175 h 305462"/>
                  <a:gd name="connsiteX49" fmla="*/ 106741 w 269421"/>
                  <a:gd name="connsiteY49" fmla="*/ 177728 h 305462"/>
                  <a:gd name="connsiteX50" fmla="*/ 91979 w 269421"/>
                  <a:gd name="connsiteY50" fmla="*/ 169235 h 305462"/>
                  <a:gd name="connsiteX51" fmla="*/ 89050 w 269421"/>
                  <a:gd name="connsiteY51" fmla="*/ 169055 h 305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69421" h="305462">
                    <a:moveTo>
                      <a:pt x="269421" y="89869"/>
                    </a:moveTo>
                    <a:lnTo>
                      <a:pt x="269421" y="215646"/>
                    </a:lnTo>
                    <a:cubicBezTo>
                      <a:pt x="269421" y="225275"/>
                      <a:pt x="264341" y="234127"/>
                      <a:pt x="256034" y="238911"/>
                    </a:cubicBezTo>
                    <a:lnTo>
                      <a:pt x="148277" y="301830"/>
                    </a:lnTo>
                    <a:cubicBezTo>
                      <a:pt x="139910" y="306674"/>
                      <a:pt x="129511" y="306674"/>
                      <a:pt x="121144" y="301830"/>
                    </a:cubicBezTo>
                    <a:lnTo>
                      <a:pt x="13387" y="238911"/>
                    </a:lnTo>
                    <a:cubicBezTo>
                      <a:pt x="5140" y="234127"/>
                      <a:pt x="0" y="225215"/>
                      <a:pt x="0" y="215646"/>
                    </a:cubicBezTo>
                    <a:lnTo>
                      <a:pt x="0" y="89810"/>
                    </a:lnTo>
                    <a:cubicBezTo>
                      <a:pt x="0" y="80180"/>
                      <a:pt x="5080" y="71329"/>
                      <a:pt x="13387" y="66544"/>
                    </a:cubicBezTo>
                    <a:lnTo>
                      <a:pt x="121084" y="3626"/>
                    </a:lnTo>
                    <a:cubicBezTo>
                      <a:pt x="129511" y="-1219"/>
                      <a:pt x="139850" y="-1219"/>
                      <a:pt x="148277" y="3686"/>
                    </a:cubicBezTo>
                    <a:lnTo>
                      <a:pt x="255974" y="66604"/>
                    </a:lnTo>
                    <a:cubicBezTo>
                      <a:pt x="264281" y="71389"/>
                      <a:pt x="269421" y="80300"/>
                      <a:pt x="269421" y="89869"/>
                    </a:cubicBezTo>
                    <a:close/>
                    <a:moveTo>
                      <a:pt x="199317" y="130659"/>
                    </a:moveTo>
                    <a:cubicBezTo>
                      <a:pt x="192145" y="129702"/>
                      <a:pt x="185212" y="131257"/>
                      <a:pt x="179415" y="134546"/>
                    </a:cubicBezTo>
                    <a:lnTo>
                      <a:pt x="138117" y="94176"/>
                    </a:lnTo>
                    <a:cubicBezTo>
                      <a:pt x="138834" y="92262"/>
                      <a:pt x="139372" y="90288"/>
                      <a:pt x="139671" y="88135"/>
                    </a:cubicBezTo>
                    <a:cubicBezTo>
                      <a:pt x="141464" y="74200"/>
                      <a:pt x="131663" y="61401"/>
                      <a:pt x="117737" y="59606"/>
                    </a:cubicBezTo>
                    <a:cubicBezTo>
                      <a:pt x="103812" y="57812"/>
                      <a:pt x="91022" y="67621"/>
                      <a:pt x="89229" y="81556"/>
                    </a:cubicBezTo>
                    <a:cubicBezTo>
                      <a:pt x="87974" y="91245"/>
                      <a:pt x="92337" y="100396"/>
                      <a:pt x="99808" y="105659"/>
                    </a:cubicBezTo>
                    <a:lnTo>
                      <a:pt x="89588" y="149977"/>
                    </a:lnTo>
                    <a:cubicBezTo>
                      <a:pt x="80324" y="149857"/>
                      <a:pt x="71360" y="152847"/>
                      <a:pt x="63949" y="158529"/>
                    </a:cubicBezTo>
                    <a:cubicBezTo>
                      <a:pt x="55223" y="165287"/>
                      <a:pt x="49605" y="175036"/>
                      <a:pt x="48171" y="185981"/>
                    </a:cubicBezTo>
                    <a:cubicBezTo>
                      <a:pt x="46736" y="196926"/>
                      <a:pt x="49665" y="207811"/>
                      <a:pt x="56418" y="216543"/>
                    </a:cubicBezTo>
                    <a:cubicBezTo>
                      <a:pt x="63172" y="225275"/>
                      <a:pt x="72913" y="230897"/>
                      <a:pt x="83850" y="232332"/>
                    </a:cubicBezTo>
                    <a:cubicBezTo>
                      <a:pt x="85643" y="232572"/>
                      <a:pt x="87496" y="232691"/>
                      <a:pt x="89289" y="232691"/>
                    </a:cubicBezTo>
                    <a:cubicBezTo>
                      <a:pt x="98373" y="232691"/>
                      <a:pt x="107099" y="229701"/>
                      <a:pt x="114390" y="224079"/>
                    </a:cubicBezTo>
                    <a:cubicBezTo>
                      <a:pt x="123116" y="217321"/>
                      <a:pt x="128734" y="207572"/>
                      <a:pt x="130168" y="196627"/>
                    </a:cubicBezTo>
                    <a:cubicBezTo>
                      <a:pt x="130467" y="194474"/>
                      <a:pt x="130527" y="192321"/>
                      <a:pt x="130527" y="190168"/>
                    </a:cubicBezTo>
                    <a:lnTo>
                      <a:pt x="168119" y="179940"/>
                    </a:lnTo>
                    <a:cubicBezTo>
                      <a:pt x="173080" y="187716"/>
                      <a:pt x="181268" y="193278"/>
                      <a:pt x="191069" y="194534"/>
                    </a:cubicBezTo>
                    <a:cubicBezTo>
                      <a:pt x="208700" y="196806"/>
                      <a:pt x="224896" y="184366"/>
                      <a:pt x="227167" y="166723"/>
                    </a:cubicBezTo>
                    <a:cubicBezTo>
                      <a:pt x="229438" y="149079"/>
                      <a:pt x="216947" y="132931"/>
                      <a:pt x="199317" y="130659"/>
                    </a:cubicBezTo>
                    <a:close/>
                    <a:moveTo>
                      <a:pt x="121861" y="166065"/>
                    </a:moveTo>
                    <a:cubicBezTo>
                      <a:pt x="118096" y="161161"/>
                      <a:pt x="113434" y="157273"/>
                      <a:pt x="108115" y="154522"/>
                    </a:cubicBezTo>
                    <a:lnTo>
                      <a:pt x="118395" y="109965"/>
                    </a:lnTo>
                    <a:cubicBezTo>
                      <a:pt x="120666" y="109606"/>
                      <a:pt x="122877" y="108948"/>
                      <a:pt x="124909" y="107991"/>
                    </a:cubicBezTo>
                    <a:lnTo>
                      <a:pt x="166207" y="148422"/>
                    </a:lnTo>
                    <a:cubicBezTo>
                      <a:pt x="164713" y="151532"/>
                      <a:pt x="163637" y="154881"/>
                      <a:pt x="163159" y="158469"/>
                    </a:cubicBezTo>
                    <a:cubicBezTo>
                      <a:pt x="163039" y="159486"/>
                      <a:pt x="162920" y="160503"/>
                      <a:pt x="162920" y="161520"/>
                    </a:cubicBezTo>
                    <a:lnTo>
                      <a:pt x="125447" y="171687"/>
                    </a:lnTo>
                    <a:cubicBezTo>
                      <a:pt x="124431" y="169713"/>
                      <a:pt x="123236" y="167859"/>
                      <a:pt x="121861" y="166065"/>
                    </a:cubicBezTo>
                    <a:close/>
                    <a:moveTo>
                      <a:pt x="89050" y="169055"/>
                    </a:moveTo>
                    <a:cubicBezTo>
                      <a:pt x="84209" y="169055"/>
                      <a:pt x="79488" y="170670"/>
                      <a:pt x="75543" y="173661"/>
                    </a:cubicBezTo>
                    <a:cubicBezTo>
                      <a:pt x="70822" y="177309"/>
                      <a:pt x="67833" y="182512"/>
                      <a:pt x="67056" y="188433"/>
                    </a:cubicBezTo>
                    <a:cubicBezTo>
                      <a:pt x="66280" y="194294"/>
                      <a:pt x="67833" y="200156"/>
                      <a:pt x="71479" y="204881"/>
                    </a:cubicBezTo>
                    <a:cubicBezTo>
                      <a:pt x="75125" y="209605"/>
                      <a:pt x="80324" y="212596"/>
                      <a:pt x="86241" y="213373"/>
                    </a:cubicBezTo>
                    <a:cubicBezTo>
                      <a:pt x="92098" y="214151"/>
                      <a:pt x="97955" y="212596"/>
                      <a:pt x="102677" y="208947"/>
                    </a:cubicBezTo>
                    <a:cubicBezTo>
                      <a:pt x="107398" y="205299"/>
                      <a:pt x="110386" y="200096"/>
                      <a:pt x="111163" y="194175"/>
                    </a:cubicBezTo>
                    <a:cubicBezTo>
                      <a:pt x="111940" y="188314"/>
                      <a:pt x="110386" y="182452"/>
                      <a:pt x="106741" y="177728"/>
                    </a:cubicBezTo>
                    <a:cubicBezTo>
                      <a:pt x="103095" y="173003"/>
                      <a:pt x="97895" y="170012"/>
                      <a:pt x="91979" y="169235"/>
                    </a:cubicBezTo>
                    <a:cubicBezTo>
                      <a:pt x="91022" y="169115"/>
                      <a:pt x="90006" y="169055"/>
                      <a:pt x="89050" y="169055"/>
                    </a:cubicBezTo>
                    <a:close/>
                  </a:path>
                </a:pathLst>
              </a:custGeom>
              <a:solidFill>
                <a:schemeClr val="bg1"/>
              </a:solidFill>
              <a:ln w="5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DC5CB08-8D12-2878-C539-77E87EA99378}"/>
              </a:ext>
            </a:extLst>
          </p:cNvPr>
          <p:cNvGrpSpPr/>
          <p:nvPr/>
        </p:nvGrpSpPr>
        <p:grpSpPr>
          <a:xfrm>
            <a:off x="5835623" y="2418170"/>
            <a:ext cx="1592577" cy="303880"/>
            <a:chOff x="5885002" y="2268643"/>
            <a:chExt cx="1466710" cy="30388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7906D2-223C-E928-1741-2D3E7995DD24}"/>
                </a:ext>
              </a:extLst>
            </p:cNvPr>
            <p:cNvSpPr/>
            <p:nvPr/>
          </p:nvSpPr>
          <p:spPr>
            <a:xfrm>
              <a:off x="5885002" y="2268643"/>
              <a:ext cx="146671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  Fabric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45" name="Graphic 58">
              <a:extLst>
                <a:ext uri="{FF2B5EF4-FFF2-40B4-BE49-F238E27FC236}">
                  <a16:creationId xmlns:a16="http://schemas.microsoft.com/office/drawing/2014/main" id="{6A4595D5-C809-2DD6-1A41-F4A248014768}"/>
                </a:ext>
              </a:extLst>
            </p:cNvPr>
            <p:cNvSpPr/>
            <p:nvPr/>
          </p:nvSpPr>
          <p:spPr>
            <a:xfrm>
              <a:off x="5991443" y="2312977"/>
              <a:ext cx="188853" cy="214029"/>
            </a:xfrm>
            <a:custGeom>
              <a:avLst/>
              <a:gdLst>
                <a:gd name="connsiteX0" fmla="*/ 382270 w 402347"/>
                <a:gd name="connsiteY0" fmla="*/ 99443 h 455983"/>
                <a:gd name="connsiteX1" fmla="*/ 221474 w 402347"/>
                <a:gd name="connsiteY1" fmla="*/ 5503 h 455983"/>
                <a:gd name="connsiteX2" fmla="*/ 180873 w 402347"/>
                <a:gd name="connsiteY2" fmla="*/ 5414 h 455983"/>
                <a:gd name="connsiteX3" fmla="*/ 19988 w 402347"/>
                <a:gd name="connsiteY3" fmla="*/ 99354 h 455983"/>
                <a:gd name="connsiteX4" fmla="*/ 0 w 402347"/>
                <a:gd name="connsiteY4" fmla="*/ 134090 h 455983"/>
                <a:gd name="connsiteX5" fmla="*/ 0 w 402347"/>
                <a:gd name="connsiteY5" fmla="*/ 321882 h 455983"/>
                <a:gd name="connsiteX6" fmla="*/ 19988 w 402347"/>
                <a:gd name="connsiteY6" fmla="*/ 356618 h 455983"/>
                <a:gd name="connsiteX7" fmla="*/ 180873 w 402347"/>
                <a:gd name="connsiteY7" fmla="*/ 450559 h 455983"/>
                <a:gd name="connsiteX8" fmla="*/ 221385 w 402347"/>
                <a:gd name="connsiteY8" fmla="*/ 450559 h 455983"/>
                <a:gd name="connsiteX9" fmla="*/ 382359 w 402347"/>
                <a:gd name="connsiteY9" fmla="*/ 356708 h 455983"/>
                <a:gd name="connsiteX10" fmla="*/ 402347 w 402347"/>
                <a:gd name="connsiteY10" fmla="*/ 321971 h 455983"/>
                <a:gd name="connsiteX11" fmla="*/ 402347 w 402347"/>
                <a:gd name="connsiteY11" fmla="*/ 134180 h 455983"/>
                <a:gd name="connsiteX12" fmla="*/ 382270 w 402347"/>
                <a:gd name="connsiteY12" fmla="*/ 99443 h 455983"/>
                <a:gd name="connsiteX13" fmla="*/ 106008 w 402347"/>
                <a:gd name="connsiteY13" fmla="*/ 280002 h 455983"/>
                <a:gd name="connsiteX14" fmla="*/ 116359 w 402347"/>
                <a:gd name="connsiteY14" fmla="*/ 285627 h 455983"/>
                <a:gd name="connsiteX15" fmla="*/ 157495 w 402347"/>
                <a:gd name="connsiteY15" fmla="*/ 263660 h 455983"/>
                <a:gd name="connsiteX16" fmla="*/ 157316 w 402347"/>
                <a:gd name="connsiteY16" fmla="*/ 258660 h 455983"/>
                <a:gd name="connsiteX17" fmla="*/ 159011 w 402347"/>
                <a:gd name="connsiteY17" fmla="*/ 250891 h 455983"/>
                <a:gd name="connsiteX18" fmla="*/ 101814 w 402347"/>
                <a:gd name="connsiteY18" fmla="*/ 200527 h 455983"/>
                <a:gd name="connsiteX19" fmla="*/ 99315 w 402347"/>
                <a:gd name="connsiteY19" fmla="*/ 201956 h 455983"/>
                <a:gd name="connsiteX20" fmla="*/ 106008 w 402347"/>
                <a:gd name="connsiteY20" fmla="*/ 280002 h 455983"/>
                <a:gd name="connsiteX21" fmla="*/ 226560 w 402347"/>
                <a:gd name="connsiteY21" fmla="*/ 159987 h 455983"/>
                <a:gd name="connsiteX22" fmla="*/ 227096 w 402347"/>
                <a:gd name="connsiteY22" fmla="*/ 159987 h 455983"/>
                <a:gd name="connsiteX23" fmla="*/ 227185 w 402347"/>
                <a:gd name="connsiteY23" fmla="*/ 159987 h 455983"/>
                <a:gd name="connsiteX24" fmla="*/ 248154 w 402347"/>
                <a:gd name="connsiteY24" fmla="*/ 172042 h 455983"/>
                <a:gd name="connsiteX25" fmla="*/ 287952 w 402347"/>
                <a:gd name="connsiteY25" fmla="*/ 163112 h 455983"/>
                <a:gd name="connsiteX26" fmla="*/ 287952 w 402347"/>
                <a:gd name="connsiteY26" fmla="*/ 163112 h 455983"/>
                <a:gd name="connsiteX27" fmla="*/ 217458 w 402347"/>
                <a:gd name="connsiteY27" fmla="*/ 123375 h 455983"/>
                <a:gd name="connsiteX28" fmla="*/ 214871 w 402347"/>
                <a:gd name="connsiteY28" fmla="*/ 125429 h 455983"/>
                <a:gd name="connsiteX29" fmla="*/ 226560 w 402347"/>
                <a:gd name="connsiteY29" fmla="*/ 159987 h 455983"/>
                <a:gd name="connsiteX30" fmla="*/ 118589 w 402347"/>
                <a:gd name="connsiteY30" fmla="*/ 189276 h 455983"/>
                <a:gd name="connsiteX31" fmla="*/ 171861 w 402347"/>
                <a:gd name="connsiteY31" fmla="*/ 236157 h 455983"/>
                <a:gd name="connsiteX32" fmla="*/ 186049 w 402347"/>
                <a:gd name="connsiteY32" fmla="*/ 233210 h 455983"/>
                <a:gd name="connsiteX33" fmla="*/ 186316 w 402347"/>
                <a:gd name="connsiteY33" fmla="*/ 233210 h 455983"/>
                <a:gd name="connsiteX34" fmla="*/ 188369 w 402347"/>
                <a:gd name="connsiteY34" fmla="*/ 233389 h 455983"/>
                <a:gd name="connsiteX35" fmla="*/ 204520 w 402347"/>
                <a:gd name="connsiteY35" fmla="*/ 204546 h 455983"/>
                <a:gd name="connsiteX36" fmla="*/ 199434 w 402347"/>
                <a:gd name="connsiteY36" fmla="*/ 195080 h 455983"/>
                <a:gd name="connsiteX37" fmla="*/ 118589 w 402347"/>
                <a:gd name="connsiteY37" fmla="*/ 189276 h 455983"/>
                <a:gd name="connsiteX38" fmla="*/ 120374 w 402347"/>
                <a:gd name="connsiteY38" fmla="*/ 169988 h 455983"/>
                <a:gd name="connsiteX39" fmla="*/ 200951 w 402347"/>
                <a:gd name="connsiteY39" fmla="*/ 175703 h 455983"/>
                <a:gd name="connsiteX40" fmla="*/ 208178 w 402347"/>
                <a:gd name="connsiteY40" fmla="*/ 166327 h 455983"/>
                <a:gd name="connsiteX41" fmla="*/ 195954 w 402347"/>
                <a:gd name="connsiteY41" fmla="*/ 130161 h 455983"/>
                <a:gd name="connsiteX42" fmla="*/ 183550 w 402347"/>
                <a:gd name="connsiteY42" fmla="*/ 125250 h 455983"/>
                <a:gd name="connsiteX43" fmla="*/ 120374 w 402347"/>
                <a:gd name="connsiteY43" fmla="*/ 169988 h 455983"/>
                <a:gd name="connsiteX44" fmla="*/ 125460 w 402347"/>
                <a:gd name="connsiteY44" fmla="*/ 306880 h 455983"/>
                <a:gd name="connsiteX45" fmla="*/ 197024 w 402347"/>
                <a:gd name="connsiteY45" fmla="*/ 336348 h 455983"/>
                <a:gd name="connsiteX46" fmla="*/ 199344 w 402347"/>
                <a:gd name="connsiteY46" fmla="*/ 334115 h 455983"/>
                <a:gd name="connsiteX47" fmla="*/ 183372 w 402347"/>
                <a:gd name="connsiteY47" fmla="*/ 287413 h 455983"/>
                <a:gd name="connsiteX48" fmla="*/ 182836 w 402347"/>
                <a:gd name="connsiteY48" fmla="*/ 287413 h 455983"/>
                <a:gd name="connsiteX49" fmla="*/ 182747 w 402347"/>
                <a:gd name="connsiteY49" fmla="*/ 287413 h 455983"/>
                <a:gd name="connsiteX50" fmla="*/ 166507 w 402347"/>
                <a:gd name="connsiteY50" fmla="*/ 280895 h 455983"/>
                <a:gd name="connsiteX51" fmla="*/ 125282 w 402347"/>
                <a:gd name="connsiteY51" fmla="*/ 302772 h 455983"/>
                <a:gd name="connsiteX52" fmla="*/ 125460 w 402347"/>
                <a:gd name="connsiteY52" fmla="*/ 306880 h 455983"/>
                <a:gd name="connsiteX53" fmla="*/ 218529 w 402347"/>
                <a:gd name="connsiteY53" fmla="*/ 327954 h 455983"/>
                <a:gd name="connsiteX54" fmla="*/ 231825 w 402347"/>
                <a:gd name="connsiteY54" fmla="*/ 332419 h 455983"/>
                <a:gd name="connsiteX55" fmla="*/ 285989 w 402347"/>
                <a:gd name="connsiteY55" fmla="*/ 293664 h 455983"/>
                <a:gd name="connsiteX56" fmla="*/ 207018 w 402347"/>
                <a:gd name="connsiteY56" fmla="*/ 275537 h 455983"/>
                <a:gd name="connsiteX57" fmla="*/ 201843 w 402347"/>
                <a:gd name="connsiteY57" fmla="*/ 281252 h 455983"/>
                <a:gd name="connsiteX58" fmla="*/ 217815 w 402347"/>
                <a:gd name="connsiteY58" fmla="*/ 327865 h 455983"/>
                <a:gd name="connsiteX59" fmla="*/ 218529 w 402347"/>
                <a:gd name="connsiteY59" fmla="*/ 327954 h 455983"/>
                <a:gd name="connsiteX60" fmla="*/ 249404 w 402347"/>
                <a:gd name="connsiteY60" fmla="*/ 200170 h 455983"/>
                <a:gd name="connsiteX61" fmla="*/ 302586 w 402347"/>
                <a:gd name="connsiteY61" fmla="*/ 262142 h 455983"/>
                <a:gd name="connsiteX62" fmla="*/ 304370 w 402347"/>
                <a:gd name="connsiteY62" fmla="*/ 261339 h 455983"/>
                <a:gd name="connsiteX63" fmla="*/ 304817 w 402347"/>
                <a:gd name="connsiteY63" fmla="*/ 192401 h 455983"/>
                <a:gd name="connsiteX64" fmla="*/ 292235 w 402347"/>
                <a:gd name="connsiteY64" fmla="*/ 182132 h 455983"/>
                <a:gd name="connsiteX65" fmla="*/ 252437 w 402347"/>
                <a:gd name="connsiteY65" fmla="*/ 191062 h 455983"/>
                <a:gd name="connsiteX66" fmla="*/ 249404 w 402347"/>
                <a:gd name="connsiteY66" fmla="*/ 200170 h 455983"/>
                <a:gd name="connsiteX67" fmla="*/ 217012 w 402347"/>
                <a:gd name="connsiteY67" fmla="*/ 382247 h 455983"/>
                <a:gd name="connsiteX68" fmla="*/ 215228 w 402347"/>
                <a:gd name="connsiteY68" fmla="*/ 382157 h 455983"/>
                <a:gd name="connsiteX69" fmla="*/ 189707 w 402347"/>
                <a:gd name="connsiteY69" fmla="*/ 354207 h 455983"/>
                <a:gd name="connsiteX70" fmla="*/ 118143 w 402347"/>
                <a:gd name="connsiteY70" fmla="*/ 324739 h 455983"/>
                <a:gd name="connsiteX71" fmla="*/ 96817 w 402347"/>
                <a:gd name="connsiteY71" fmla="*/ 333223 h 455983"/>
                <a:gd name="connsiteX72" fmla="*/ 78167 w 402347"/>
                <a:gd name="connsiteY72" fmla="*/ 324114 h 455983"/>
                <a:gd name="connsiteX73" fmla="*/ 71386 w 402347"/>
                <a:gd name="connsiteY73" fmla="*/ 304290 h 455983"/>
                <a:gd name="connsiteX74" fmla="*/ 86644 w 402347"/>
                <a:gd name="connsiteY74" fmla="*/ 281430 h 455983"/>
                <a:gd name="connsiteX75" fmla="*/ 79952 w 402347"/>
                <a:gd name="connsiteY75" fmla="*/ 203385 h 455983"/>
                <a:gd name="connsiteX76" fmla="*/ 60232 w 402347"/>
                <a:gd name="connsiteY76" fmla="*/ 175524 h 455983"/>
                <a:gd name="connsiteX77" fmla="*/ 69333 w 402347"/>
                <a:gd name="connsiteY77" fmla="*/ 156861 h 455983"/>
                <a:gd name="connsiteX78" fmla="*/ 89143 w 402347"/>
                <a:gd name="connsiteY78" fmla="*/ 150075 h 455983"/>
                <a:gd name="connsiteX79" fmla="*/ 103063 w 402347"/>
                <a:gd name="connsiteY79" fmla="*/ 154986 h 455983"/>
                <a:gd name="connsiteX80" fmla="*/ 172842 w 402347"/>
                <a:gd name="connsiteY80" fmla="*/ 107926 h 455983"/>
                <a:gd name="connsiteX81" fmla="*/ 172396 w 402347"/>
                <a:gd name="connsiteY81" fmla="*/ 101229 h 455983"/>
                <a:gd name="connsiteX82" fmla="*/ 181498 w 402347"/>
                <a:gd name="connsiteY82" fmla="*/ 82566 h 455983"/>
                <a:gd name="connsiteX83" fmla="*/ 201307 w 402347"/>
                <a:gd name="connsiteY83" fmla="*/ 75780 h 455983"/>
                <a:gd name="connsiteX84" fmla="*/ 219957 w 402347"/>
                <a:gd name="connsiteY84" fmla="*/ 84888 h 455983"/>
                <a:gd name="connsiteX85" fmla="*/ 226739 w 402347"/>
                <a:gd name="connsiteY85" fmla="*/ 104712 h 455983"/>
                <a:gd name="connsiteX86" fmla="*/ 226560 w 402347"/>
                <a:gd name="connsiteY86" fmla="*/ 106141 h 455983"/>
                <a:gd name="connsiteX87" fmla="*/ 297589 w 402347"/>
                <a:gd name="connsiteY87" fmla="*/ 146146 h 455983"/>
                <a:gd name="connsiteX88" fmla="*/ 316595 w 402347"/>
                <a:gd name="connsiteY88" fmla="*/ 139984 h 455983"/>
                <a:gd name="connsiteX89" fmla="*/ 341759 w 402347"/>
                <a:gd name="connsiteY89" fmla="*/ 168648 h 455983"/>
                <a:gd name="connsiteX90" fmla="*/ 341759 w 402347"/>
                <a:gd name="connsiteY90" fmla="*/ 168648 h 455983"/>
                <a:gd name="connsiteX91" fmla="*/ 324269 w 402347"/>
                <a:gd name="connsiteY91" fmla="*/ 192491 h 455983"/>
                <a:gd name="connsiteX92" fmla="*/ 323823 w 402347"/>
                <a:gd name="connsiteY92" fmla="*/ 261428 h 455983"/>
                <a:gd name="connsiteX93" fmla="*/ 339796 w 402347"/>
                <a:gd name="connsiteY93" fmla="*/ 286967 h 455983"/>
                <a:gd name="connsiteX94" fmla="*/ 312491 w 402347"/>
                <a:gd name="connsiteY94" fmla="*/ 311255 h 455983"/>
                <a:gd name="connsiteX95" fmla="*/ 300266 w 402347"/>
                <a:gd name="connsiteY95" fmla="*/ 307326 h 455983"/>
                <a:gd name="connsiteX96" fmla="*/ 243247 w 402347"/>
                <a:gd name="connsiteY96" fmla="*/ 348135 h 455983"/>
                <a:gd name="connsiteX97" fmla="*/ 244050 w 402347"/>
                <a:gd name="connsiteY97" fmla="*/ 356708 h 455983"/>
                <a:gd name="connsiteX98" fmla="*/ 234948 w 402347"/>
                <a:gd name="connsiteY98" fmla="*/ 375371 h 455983"/>
                <a:gd name="connsiteX99" fmla="*/ 217012 w 402347"/>
                <a:gd name="connsiteY99" fmla="*/ 382247 h 455983"/>
                <a:gd name="connsiteX100" fmla="*/ 211391 w 402347"/>
                <a:gd name="connsiteY100" fmla="*/ 256516 h 455983"/>
                <a:gd name="connsiteX101" fmla="*/ 286970 w 402347"/>
                <a:gd name="connsiteY101" fmla="*/ 273751 h 455983"/>
                <a:gd name="connsiteX102" fmla="*/ 234680 w 402347"/>
                <a:gd name="connsiteY102" fmla="*/ 212850 h 455983"/>
                <a:gd name="connsiteX103" fmla="*/ 223883 w 402347"/>
                <a:gd name="connsiteY103" fmla="*/ 214458 h 455983"/>
                <a:gd name="connsiteX104" fmla="*/ 223615 w 402347"/>
                <a:gd name="connsiteY104" fmla="*/ 214458 h 455983"/>
                <a:gd name="connsiteX105" fmla="*/ 221563 w 402347"/>
                <a:gd name="connsiteY105" fmla="*/ 214279 h 455983"/>
                <a:gd name="connsiteX106" fmla="*/ 205412 w 402347"/>
                <a:gd name="connsiteY106" fmla="*/ 243122 h 455983"/>
                <a:gd name="connsiteX107" fmla="*/ 211391 w 402347"/>
                <a:gd name="connsiteY107" fmla="*/ 256516 h 45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2347" h="455983">
                  <a:moveTo>
                    <a:pt x="382270" y="99443"/>
                  </a:moveTo>
                  <a:lnTo>
                    <a:pt x="221474" y="5503"/>
                  </a:lnTo>
                  <a:cubicBezTo>
                    <a:pt x="208892" y="-1819"/>
                    <a:pt x="193455" y="-1819"/>
                    <a:pt x="180873" y="5414"/>
                  </a:cubicBezTo>
                  <a:lnTo>
                    <a:pt x="19988" y="99354"/>
                  </a:lnTo>
                  <a:cubicBezTo>
                    <a:pt x="7674" y="106498"/>
                    <a:pt x="0" y="119803"/>
                    <a:pt x="0" y="134090"/>
                  </a:cubicBezTo>
                  <a:lnTo>
                    <a:pt x="0" y="321882"/>
                  </a:lnTo>
                  <a:cubicBezTo>
                    <a:pt x="0" y="336259"/>
                    <a:pt x="7585" y="349475"/>
                    <a:pt x="19988" y="356618"/>
                  </a:cubicBezTo>
                  <a:lnTo>
                    <a:pt x="180873" y="450559"/>
                  </a:lnTo>
                  <a:cubicBezTo>
                    <a:pt x="193366" y="457792"/>
                    <a:pt x="208892" y="457792"/>
                    <a:pt x="221385" y="450559"/>
                  </a:cubicBezTo>
                  <a:lnTo>
                    <a:pt x="382359" y="356708"/>
                  </a:lnTo>
                  <a:cubicBezTo>
                    <a:pt x="394673" y="349564"/>
                    <a:pt x="402347" y="336259"/>
                    <a:pt x="402347" y="321971"/>
                  </a:cubicBezTo>
                  <a:lnTo>
                    <a:pt x="402347" y="134180"/>
                  </a:lnTo>
                  <a:cubicBezTo>
                    <a:pt x="402258" y="119892"/>
                    <a:pt x="394584" y="106587"/>
                    <a:pt x="382270" y="99443"/>
                  </a:cubicBezTo>
                  <a:close/>
                  <a:moveTo>
                    <a:pt x="106008" y="280002"/>
                  </a:moveTo>
                  <a:cubicBezTo>
                    <a:pt x="109845" y="281073"/>
                    <a:pt x="113325" y="282948"/>
                    <a:pt x="116359" y="285627"/>
                  </a:cubicBezTo>
                  <a:lnTo>
                    <a:pt x="157495" y="263660"/>
                  </a:lnTo>
                  <a:cubicBezTo>
                    <a:pt x="157227" y="262142"/>
                    <a:pt x="157138" y="260446"/>
                    <a:pt x="157316" y="258660"/>
                  </a:cubicBezTo>
                  <a:cubicBezTo>
                    <a:pt x="157495" y="255981"/>
                    <a:pt x="158030" y="253302"/>
                    <a:pt x="159011" y="250891"/>
                  </a:cubicBezTo>
                  <a:lnTo>
                    <a:pt x="101814" y="200527"/>
                  </a:lnTo>
                  <a:cubicBezTo>
                    <a:pt x="101100" y="200974"/>
                    <a:pt x="100208" y="201510"/>
                    <a:pt x="99315" y="201956"/>
                  </a:cubicBezTo>
                  <a:lnTo>
                    <a:pt x="106008" y="280002"/>
                  </a:lnTo>
                  <a:close/>
                  <a:moveTo>
                    <a:pt x="226560" y="159987"/>
                  </a:moveTo>
                  <a:cubicBezTo>
                    <a:pt x="226739" y="159987"/>
                    <a:pt x="226917" y="159987"/>
                    <a:pt x="227096" y="159987"/>
                  </a:cubicBezTo>
                  <a:lnTo>
                    <a:pt x="227185" y="159987"/>
                  </a:lnTo>
                  <a:cubicBezTo>
                    <a:pt x="235662" y="160433"/>
                    <a:pt x="243425" y="164987"/>
                    <a:pt x="248154" y="172042"/>
                  </a:cubicBezTo>
                  <a:lnTo>
                    <a:pt x="287952" y="163112"/>
                  </a:lnTo>
                  <a:cubicBezTo>
                    <a:pt x="287952" y="163112"/>
                    <a:pt x="287952" y="163112"/>
                    <a:pt x="287952" y="163112"/>
                  </a:cubicBezTo>
                  <a:lnTo>
                    <a:pt x="217458" y="123375"/>
                  </a:lnTo>
                  <a:cubicBezTo>
                    <a:pt x="216655" y="124089"/>
                    <a:pt x="215763" y="124804"/>
                    <a:pt x="214871" y="125429"/>
                  </a:cubicBezTo>
                  <a:lnTo>
                    <a:pt x="226560" y="159987"/>
                  </a:lnTo>
                  <a:close/>
                  <a:moveTo>
                    <a:pt x="118589" y="189276"/>
                  </a:moveTo>
                  <a:lnTo>
                    <a:pt x="171861" y="236157"/>
                  </a:lnTo>
                  <a:cubicBezTo>
                    <a:pt x="176233" y="233924"/>
                    <a:pt x="181141" y="232942"/>
                    <a:pt x="186049" y="233210"/>
                  </a:cubicBezTo>
                  <a:lnTo>
                    <a:pt x="186316" y="233210"/>
                  </a:lnTo>
                  <a:cubicBezTo>
                    <a:pt x="186941" y="233299"/>
                    <a:pt x="187655" y="233299"/>
                    <a:pt x="188369" y="233389"/>
                  </a:cubicBezTo>
                  <a:lnTo>
                    <a:pt x="204520" y="204546"/>
                  </a:lnTo>
                  <a:cubicBezTo>
                    <a:pt x="202111" y="201688"/>
                    <a:pt x="200415" y="198474"/>
                    <a:pt x="199434" y="195080"/>
                  </a:cubicBezTo>
                  <a:lnTo>
                    <a:pt x="118589" y="189276"/>
                  </a:lnTo>
                  <a:close/>
                  <a:moveTo>
                    <a:pt x="120374" y="169988"/>
                  </a:moveTo>
                  <a:lnTo>
                    <a:pt x="200951" y="175703"/>
                  </a:lnTo>
                  <a:cubicBezTo>
                    <a:pt x="202557" y="172042"/>
                    <a:pt x="205055" y="168827"/>
                    <a:pt x="208178" y="166327"/>
                  </a:cubicBezTo>
                  <a:lnTo>
                    <a:pt x="195954" y="130161"/>
                  </a:lnTo>
                  <a:cubicBezTo>
                    <a:pt x="191403" y="129536"/>
                    <a:pt x="187298" y="127929"/>
                    <a:pt x="183550" y="125250"/>
                  </a:cubicBezTo>
                  <a:lnTo>
                    <a:pt x="120374" y="169988"/>
                  </a:lnTo>
                  <a:close/>
                  <a:moveTo>
                    <a:pt x="125460" y="306880"/>
                  </a:moveTo>
                  <a:lnTo>
                    <a:pt x="197024" y="336348"/>
                  </a:lnTo>
                  <a:cubicBezTo>
                    <a:pt x="197827" y="335455"/>
                    <a:pt x="198541" y="334741"/>
                    <a:pt x="199344" y="334115"/>
                  </a:cubicBezTo>
                  <a:lnTo>
                    <a:pt x="183372" y="287413"/>
                  </a:lnTo>
                  <a:cubicBezTo>
                    <a:pt x="183193" y="287413"/>
                    <a:pt x="183015" y="287413"/>
                    <a:pt x="182836" y="287413"/>
                  </a:cubicBezTo>
                  <a:lnTo>
                    <a:pt x="182747" y="287413"/>
                  </a:lnTo>
                  <a:cubicBezTo>
                    <a:pt x="176769" y="287056"/>
                    <a:pt x="171058" y="284734"/>
                    <a:pt x="166507" y="280895"/>
                  </a:cubicBezTo>
                  <a:lnTo>
                    <a:pt x="125282" y="302772"/>
                  </a:lnTo>
                  <a:cubicBezTo>
                    <a:pt x="125460" y="304112"/>
                    <a:pt x="125549" y="305451"/>
                    <a:pt x="125460" y="306880"/>
                  </a:cubicBezTo>
                  <a:close/>
                  <a:moveTo>
                    <a:pt x="218529" y="327954"/>
                  </a:moveTo>
                  <a:cubicBezTo>
                    <a:pt x="223259" y="328311"/>
                    <a:pt x="227809" y="329829"/>
                    <a:pt x="231825" y="332419"/>
                  </a:cubicBezTo>
                  <a:lnTo>
                    <a:pt x="285989" y="293664"/>
                  </a:lnTo>
                  <a:lnTo>
                    <a:pt x="207018" y="275537"/>
                  </a:lnTo>
                  <a:cubicBezTo>
                    <a:pt x="205501" y="277769"/>
                    <a:pt x="203717" y="279644"/>
                    <a:pt x="201843" y="281252"/>
                  </a:cubicBezTo>
                  <a:lnTo>
                    <a:pt x="217815" y="327865"/>
                  </a:lnTo>
                  <a:cubicBezTo>
                    <a:pt x="218083" y="327865"/>
                    <a:pt x="218262" y="327865"/>
                    <a:pt x="218529" y="327954"/>
                  </a:cubicBezTo>
                  <a:close/>
                  <a:moveTo>
                    <a:pt x="249404" y="200170"/>
                  </a:moveTo>
                  <a:lnTo>
                    <a:pt x="302586" y="262142"/>
                  </a:lnTo>
                  <a:cubicBezTo>
                    <a:pt x="303121" y="261874"/>
                    <a:pt x="303746" y="261606"/>
                    <a:pt x="304370" y="261339"/>
                  </a:cubicBezTo>
                  <a:lnTo>
                    <a:pt x="304817" y="192401"/>
                  </a:lnTo>
                  <a:cubicBezTo>
                    <a:pt x="299820" y="190437"/>
                    <a:pt x="295358" y="186865"/>
                    <a:pt x="292235" y="182132"/>
                  </a:cubicBezTo>
                  <a:lnTo>
                    <a:pt x="252437" y="191062"/>
                  </a:lnTo>
                  <a:cubicBezTo>
                    <a:pt x="251902" y="194187"/>
                    <a:pt x="250920" y="197223"/>
                    <a:pt x="249404" y="200170"/>
                  </a:cubicBezTo>
                  <a:close/>
                  <a:moveTo>
                    <a:pt x="217012" y="382247"/>
                  </a:moveTo>
                  <a:cubicBezTo>
                    <a:pt x="216388" y="382247"/>
                    <a:pt x="215852" y="382247"/>
                    <a:pt x="215228" y="382157"/>
                  </a:cubicBezTo>
                  <a:cubicBezTo>
                    <a:pt x="200594" y="381175"/>
                    <a:pt x="189350" y="368763"/>
                    <a:pt x="189707" y="354207"/>
                  </a:cubicBezTo>
                  <a:lnTo>
                    <a:pt x="118143" y="324739"/>
                  </a:lnTo>
                  <a:cubicBezTo>
                    <a:pt x="112522" y="330633"/>
                    <a:pt x="104848" y="333758"/>
                    <a:pt x="96817" y="333223"/>
                  </a:cubicBezTo>
                  <a:cubicBezTo>
                    <a:pt x="89589" y="332776"/>
                    <a:pt x="82986" y="329561"/>
                    <a:pt x="78167" y="324114"/>
                  </a:cubicBezTo>
                  <a:cubicBezTo>
                    <a:pt x="73349" y="318667"/>
                    <a:pt x="70939" y="311613"/>
                    <a:pt x="71386" y="304290"/>
                  </a:cubicBezTo>
                  <a:cubicBezTo>
                    <a:pt x="71921" y="294468"/>
                    <a:pt x="77810" y="285806"/>
                    <a:pt x="86644" y="281430"/>
                  </a:cubicBezTo>
                  <a:lnTo>
                    <a:pt x="79952" y="203385"/>
                  </a:lnTo>
                  <a:cubicBezTo>
                    <a:pt x="67727" y="199902"/>
                    <a:pt x="59518" y="188383"/>
                    <a:pt x="60232" y="175524"/>
                  </a:cubicBezTo>
                  <a:cubicBezTo>
                    <a:pt x="60678" y="168291"/>
                    <a:pt x="63890" y="161683"/>
                    <a:pt x="69333" y="156861"/>
                  </a:cubicBezTo>
                  <a:cubicBezTo>
                    <a:pt x="74776" y="152039"/>
                    <a:pt x="81826" y="149628"/>
                    <a:pt x="89143" y="150075"/>
                  </a:cubicBezTo>
                  <a:cubicBezTo>
                    <a:pt x="94229" y="150432"/>
                    <a:pt x="99048" y="152039"/>
                    <a:pt x="103063" y="154986"/>
                  </a:cubicBezTo>
                  <a:lnTo>
                    <a:pt x="172842" y="107926"/>
                  </a:lnTo>
                  <a:cubicBezTo>
                    <a:pt x="172396" y="105605"/>
                    <a:pt x="172307" y="103372"/>
                    <a:pt x="172396" y="101229"/>
                  </a:cubicBezTo>
                  <a:cubicBezTo>
                    <a:pt x="172842" y="93996"/>
                    <a:pt x="176055" y="87388"/>
                    <a:pt x="181498" y="82566"/>
                  </a:cubicBezTo>
                  <a:cubicBezTo>
                    <a:pt x="186941" y="77744"/>
                    <a:pt x="193990" y="75333"/>
                    <a:pt x="201307" y="75780"/>
                  </a:cubicBezTo>
                  <a:cubicBezTo>
                    <a:pt x="208535" y="76226"/>
                    <a:pt x="215138" y="79441"/>
                    <a:pt x="219957" y="84888"/>
                  </a:cubicBezTo>
                  <a:cubicBezTo>
                    <a:pt x="224775" y="90335"/>
                    <a:pt x="227185" y="97389"/>
                    <a:pt x="226739" y="104712"/>
                  </a:cubicBezTo>
                  <a:lnTo>
                    <a:pt x="226560" y="106141"/>
                  </a:lnTo>
                  <a:lnTo>
                    <a:pt x="297589" y="146146"/>
                  </a:lnTo>
                  <a:cubicBezTo>
                    <a:pt x="302943" y="141681"/>
                    <a:pt x="309724" y="139538"/>
                    <a:pt x="316595" y="139984"/>
                  </a:cubicBezTo>
                  <a:cubicBezTo>
                    <a:pt x="331319" y="140877"/>
                    <a:pt x="342651" y="153736"/>
                    <a:pt x="341759" y="168648"/>
                  </a:cubicBezTo>
                  <a:lnTo>
                    <a:pt x="341759" y="168648"/>
                  </a:lnTo>
                  <a:cubicBezTo>
                    <a:pt x="341134" y="179453"/>
                    <a:pt x="334263" y="188651"/>
                    <a:pt x="324269" y="192491"/>
                  </a:cubicBezTo>
                  <a:lnTo>
                    <a:pt x="323823" y="261428"/>
                  </a:lnTo>
                  <a:cubicBezTo>
                    <a:pt x="333995" y="265625"/>
                    <a:pt x="340420" y="275805"/>
                    <a:pt x="339796" y="286967"/>
                  </a:cubicBezTo>
                  <a:cubicBezTo>
                    <a:pt x="338903" y="301165"/>
                    <a:pt x="326678" y="312059"/>
                    <a:pt x="312491" y="311255"/>
                  </a:cubicBezTo>
                  <a:cubicBezTo>
                    <a:pt x="308207" y="310988"/>
                    <a:pt x="304014" y="309648"/>
                    <a:pt x="300266" y="307326"/>
                  </a:cubicBezTo>
                  <a:lnTo>
                    <a:pt x="243247" y="348135"/>
                  </a:lnTo>
                  <a:cubicBezTo>
                    <a:pt x="243960" y="350814"/>
                    <a:pt x="244228" y="353672"/>
                    <a:pt x="244050" y="356708"/>
                  </a:cubicBezTo>
                  <a:cubicBezTo>
                    <a:pt x="243603" y="363941"/>
                    <a:pt x="240391" y="370549"/>
                    <a:pt x="234948" y="375371"/>
                  </a:cubicBezTo>
                  <a:cubicBezTo>
                    <a:pt x="230040" y="379835"/>
                    <a:pt x="223705" y="382247"/>
                    <a:pt x="217012" y="382247"/>
                  </a:cubicBezTo>
                  <a:close/>
                  <a:moveTo>
                    <a:pt x="211391" y="256516"/>
                  </a:moveTo>
                  <a:lnTo>
                    <a:pt x="286970" y="273751"/>
                  </a:lnTo>
                  <a:lnTo>
                    <a:pt x="234680" y="212850"/>
                  </a:lnTo>
                  <a:cubicBezTo>
                    <a:pt x="231379" y="214011"/>
                    <a:pt x="227720" y="214636"/>
                    <a:pt x="223883" y="214458"/>
                  </a:cubicBezTo>
                  <a:lnTo>
                    <a:pt x="223615" y="214458"/>
                  </a:lnTo>
                  <a:cubicBezTo>
                    <a:pt x="222902" y="214368"/>
                    <a:pt x="222277" y="214368"/>
                    <a:pt x="221563" y="214279"/>
                  </a:cubicBezTo>
                  <a:lnTo>
                    <a:pt x="205412" y="243122"/>
                  </a:lnTo>
                  <a:cubicBezTo>
                    <a:pt x="208624" y="246962"/>
                    <a:pt x="210677" y="251516"/>
                    <a:pt x="211391" y="256516"/>
                  </a:cubicBezTo>
                  <a:close/>
                </a:path>
              </a:pathLst>
            </a:custGeom>
            <a:solidFill>
              <a:schemeClr val="bg1"/>
            </a:solidFill>
            <a:ln w="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0A1418-E831-4F05-0051-A557B891F740}"/>
              </a:ext>
            </a:extLst>
          </p:cNvPr>
          <p:cNvGrpSpPr/>
          <p:nvPr/>
        </p:nvGrpSpPr>
        <p:grpSpPr>
          <a:xfrm>
            <a:off x="1815869" y="3877290"/>
            <a:ext cx="1295400" cy="303880"/>
            <a:chOff x="1951948" y="4992020"/>
            <a:chExt cx="1295400" cy="30388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E71BFB8-7560-EC19-9F86-F226DDB6A07B}"/>
                </a:ext>
              </a:extLst>
            </p:cNvPr>
            <p:cNvSpPr/>
            <p:nvPr/>
          </p:nvSpPr>
          <p:spPr>
            <a:xfrm>
              <a:off x="1951948" y="4992020"/>
              <a:ext cx="1295400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Data Centers</a:t>
              </a: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9F12FFFC-59C6-28AF-211E-93ED2CB5F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6881" y="5038885"/>
              <a:ext cx="196055" cy="196055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D6C66B-5C83-11FC-5F98-34938FF5D05F}"/>
              </a:ext>
            </a:extLst>
          </p:cNvPr>
          <p:cNvGrpSpPr/>
          <p:nvPr/>
        </p:nvGrpSpPr>
        <p:grpSpPr>
          <a:xfrm>
            <a:off x="981082" y="3338620"/>
            <a:ext cx="685797" cy="303880"/>
            <a:chOff x="722312" y="4458620"/>
            <a:chExt cx="685797" cy="30388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288DE1A-6EB4-D295-9D66-A614751E4B61}"/>
                </a:ext>
              </a:extLst>
            </p:cNvPr>
            <p:cNvSpPr/>
            <p:nvPr/>
          </p:nvSpPr>
          <p:spPr>
            <a:xfrm>
              <a:off x="722312" y="4458620"/>
              <a:ext cx="685797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HQ</a:t>
              </a: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34CCB3B3-5EB1-10A5-BFCB-4CFF8F88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9999" y="4502409"/>
              <a:ext cx="205841" cy="20584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189B148-C24A-1D82-4C18-F18042B8411F}"/>
              </a:ext>
            </a:extLst>
          </p:cNvPr>
          <p:cNvGrpSpPr/>
          <p:nvPr/>
        </p:nvGrpSpPr>
        <p:grpSpPr>
          <a:xfrm>
            <a:off x="1815869" y="2815447"/>
            <a:ext cx="1295400" cy="303880"/>
            <a:chOff x="1951948" y="3452320"/>
            <a:chExt cx="1295400" cy="3038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055D9E-AF5C-EBB5-CC21-30E43F9D3E5F}"/>
                </a:ext>
              </a:extLst>
            </p:cNvPr>
            <p:cNvSpPr/>
            <p:nvPr/>
          </p:nvSpPr>
          <p:spPr>
            <a:xfrm>
              <a:off x="1951948" y="3452320"/>
              <a:ext cx="1295400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Remote Sites</a:t>
              </a:r>
            </a:p>
          </p:txBody>
        </p: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E83F39AE-8012-1FD7-3EAA-D1130767D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29635" y="3497489"/>
              <a:ext cx="205841" cy="205841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15E3735-CDC2-65D4-528A-30DAD53FA9D9}"/>
              </a:ext>
            </a:extLst>
          </p:cNvPr>
          <p:cNvGrpSpPr/>
          <p:nvPr/>
        </p:nvGrpSpPr>
        <p:grpSpPr>
          <a:xfrm>
            <a:off x="3922712" y="2812745"/>
            <a:ext cx="914400" cy="304800"/>
            <a:chOff x="3922712" y="2660043"/>
            <a:chExt cx="914400" cy="3048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85763A-B58F-7500-0592-86431E7862B8}"/>
                </a:ext>
              </a:extLst>
            </p:cNvPr>
            <p:cNvSpPr/>
            <p:nvPr/>
          </p:nvSpPr>
          <p:spPr>
            <a:xfrm>
              <a:off x="3922712" y="2660043"/>
              <a:ext cx="914400" cy="304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ISP</a:t>
              </a: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8D8C9B3E-60BE-E287-78BD-8097BA2E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08121" y="2715923"/>
              <a:ext cx="193040" cy="193040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02D7BFD-77B8-1C99-A391-8B4F06DEA712}"/>
              </a:ext>
            </a:extLst>
          </p:cNvPr>
          <p:cNvGrpSpPr/>
          <p:nvPr/>
        </p:nvGrpSpPr>
        <p:grpSpPr>
          <a:xfrm>
            <a:off x="3922712" y="3876370"/>
            <a:ext cx="914400" cy="304800"/>
            <a:chOff x="3922712" y="3726843"/>
            <a:chExt cx="914400" cy="3048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76DBEEC-0C35-890D-E5AF-89D940E218F9}"/>
                </a:ext>
              </a:extLst>
            </p:cNvPr>
            <p:cNvSpPr/>
            <p:nvPr/>
          </p:nvSpPr>
          <p:spPr>
            <a:xfrm>
              <a:off x="3922712" y="3726843"/>
              <a:ext cx="914400" cy="304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NSP</a:t>
              </a:r>
            </a:p>
          </p:txBody>
        </p: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3A409866-AF89-AC2E-3202-5F2EB8859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08121" y="3782723"/>
              <a:ext cx="193040" cy="19304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8D4259C-72BB-5B05-1A6A-EA5BA9405235}"/>
              </a:ext>
            </a:extLst>
          </p:cNvPr>
          <p:cNvGrpSpPr/>
          <p:nvPr/>
        </p:nvGrpSpPr>
        <p:grpSpPr>
          <a:xfrm>
            <a:off x="7979332" y="1654203"/>
            <a:ext cx="1447800" cy="717399"/>
            <a:chOff x="8113712" y="1898043"/>
            <a:chExt cx="1447800" cy="7173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7DD306-9806-10AF-5373-9E8443E8ECBA}"/>
                </a:ext>
              </a:extLst>
            </p:cNvPr>
            <p:cNvSpPr/>
            <p:nvPr/>
          </p:nvSpPr>
          <p:spPr>
            <a:xfrm>
              <a:off x="8113712" y="2201922"/>
              <a:ext cx="1447800" cy="41352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18872" tIns="54864" rtlCol="0" anchor="t" anchorCtr="0"/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Direct Connect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– Region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D5E0C84-1899-D362-78CF-61DE6AC3FA66}"/>
                </a:ext>
              </a:extLst>
            </p:cNvPr>
            <p:cNvGrpSpPr/>
            <p:nvPr/>
          </p:nvGrpSpPr>
          <p:grpSpPr>
            <a:xfrm>
              <a:off x="8113712" y="1898043"/>
              <a:ext cx="1447800" cy="303880"/>
              <a:chOff x="8113712" y="1898043"/>
              <a:chExt cx="1447800" cy="30388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C184C7-83D2-B809-2DED-DECFBF63EC8D}"/>
                  </a:ext>
                </a:extLst>
              </p:cNvPr>
              <p:cNvSpPr/>
              <p:nvPr/>
            </p:nvSpPr>
            <p:spPr>
              <a:xfrm>
                <a:off x="8113712" y="1898043"/>
                <a:ext cx="1447800" cy="303880"/>
              </a:xfrm>
              <a:prstGeom prst="rect">
                <a:avLst/>
              </a:prstGeom>
              <a:solidFill>
                <a:srgbClr val="FF99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AWS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</a:p>
            </p:txBody>
          </p:sp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4EEBF981-96D4-A516-C0DA-47054BF66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190878" y="1966835"/>
                <a:ext cx="209537" cy="167629"/>
              </a:xfrm>
              <a:prstGeom prst="rect">
                <a:avLst/>
              </a:prstGeom>
            </p:spPr>
          </p:pic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C7AD563-071F-B88E-B8FA-34E9710DC8DF}"/>
              </a:ext>
            </a:extLst>
          </p:cNvPr>
          <p:cNvGrpSpPr/>
          <p:nvPr/>
        </p:nvGrpSpPr>
        <p:grpSpPr>
          <a:xfrm>
            <a:off x="9582732" y="1654202"/>
            <a:ext cx="1447800" cy="717400"/>
            <a:chOff x="9752012" y="1898043"/>
            <a:chExt cx="1447800" cy="7174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BD096-5ABF-5A69-2664-4D5B363B4A18}"/>
                </a:ext>
              </a:extLst>
            </p:cNvPr>
            <p:cNvSpPr/>
            <p:nvPr/>
          </p:nvSpPr>
          <p:spPr>
            <a:xfrm>
              <a:off x="9752012" y="2201923"/>
              <a:ext cx="1447800" cy="41352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18872" tIns="54864" rtlCol="0" anchor="t" anchorCtr="0"/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Fast Connect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– Region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A099CF2-86EE-5FA2-0321-675601FFBB46}"/>
                </a:ext>
              </a:extLst>
            </p:cNvPr>
            <p:cNvGrpSpPr/>
            <p:nvPr/>
          </p:nvGrpSpPr>
          <p:grpSpPr>
            <a:xfrm>
              <a:off x="9752012" y="1898043"/>
              <a:ext cx="1447800" cy="303880"/>
              <a:chOff x="9752012" y="1898043"/>
              <a:chExt cx="1447800" cy="30388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DA74F34-F233-FB09-BDCA-016D9512389C}"/>
                  </a:ext>
                </a:extLst>
              </p:cNvPr>
              <p:cNvSpPr/>
              <p:nvPr/>
            </p:nvSpPr>
            <p:spPr>
              <a:xfrm>
                <a:off x="9752012" y="1898043"/>
                <a:ext cx="1447800" cy="303880"/>
              </a:xfrm>
              <a:prstGeom prst="rect">
                <a:avLst/>
              </a:prstGeom>
              <a:solidFill>
                <a:srgbClr val="C74634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Oracle Cloud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</a:p>
            </p:txBody>
          </p:sp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4CA6DF57-CD27-582D-74F9-A03450681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831718" y="1966835"/>
                <a:ext cx="209537" cy="167629"/>
              </a:xfrm>
              <a:prstGeom prst="rect">
                <a:avLst/>
              </a:prstGeom>
            </p:spPr>
          </p:pic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D5605AD-F32A-C750-EA17-F799A338FD05}"/>
              </a:ext>
            </a:extLst>
          </p:cNvPr>
          <p:cNvGrpSpPr/>
          <p:nvPr/>
        </p:nvGrpSpPr>
        <p:grpSpPr>
          <a:xfrm>
            <a:off x="7979332" y="2427569"/>
            <a:ext cx="1447800" cy="729402"/>
            <a:chOff x="8113712" y="2547583"/>
            <a:chExt cx="1447800" cy="72940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D6040C9-895D-E29A-6963-86FBF329D3E4}"/>
                </a:ext>
              </a:extLst>
            </p:cNvPr>
            <p:cNvSpPr/>
            <p:nvPr/>
          </p:nvSpPr>
          <p:spPr>
            <a:xfrm>
              <a:off x="8113712" y="2851463"/>
              <a:ext cx="1447800" cy="425522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18872" tIns="54864" rtlCol="0" anchor="t" anchorCtr="0"/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ExpressRoute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– Region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0517A08-FDCE-BE76-0412-3A8D54DC1739}"/>
                </a:ext>
              </a:extLst>
            </p:cNvPr>
            <p:cNvGrpSpPr/>
            <p:nvPr/>
          </p:nvGrpSpPr>
          <p:grpSpPr>
            <a:xfrm>
              <a:off x="8113712" y="2547583"/>
              <a:ext cx="1447800" cy="303880"/>
              <a:chOff x="8113712" y="2547583"/>
              <a:chExt cx="1447800" cy="30388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1F25DC2-FC43-AD92-9A03-EB2A19DF5F09}"/>
                  </a:ext>
                </a:extLst>
              </p:cNvPr>
              <p:cNvSpPr/>
              <p:nvPr/>
            </p:nvSpPr>
            <p:spPr>
              <a:xfrm>
                <a:off x="8113712" y="2547583"/>
                <a:ext cx="1447800" cy="303880"/>
              </a:xfrm>
              <a:prstGeom prst="rect">
                <a:avLst/>
              </a:prstGeom>
              <a:solidFill>
                <a:srgbClr val="0067B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Azure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</a:p>
            </p:txBody>
          </p:sp>
          <p:pic>
            <p:nvPicPr>
              <p:cNvPr id="59" name="Graphic 58">
                <a:extLst>
                  <a:ext uri="{FF2B5EF4-FFF2-40B4-BE49-F238E27FC236}">
                    <a16:creationId xmlns:a16="http://schemas.microsoft.com/office/drawing/2014/main" id="{12AAE3D8-5847-8EBD-7032-47F4A8711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190878" y="2616375"/>
                <a:ext cx="209537" cy="167629"/>
              </a:xfrm>
              <a:prstGeom prst="rect">
                <a:avLst/>
              </a:prstGeom>
            </p:spPr>
          </p:pic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ADCD2C2-845F-D6A8-D787-A49B45EB716F}"/>
              </a:ext>
            </a:extLst>
          </p:cNvPr>
          <p:cNvGrpSpPr/>
          <p:nvPr/>
        </p:nvGrpSpPr>
        <p:grpSpPr>
          <a:xfrm>
            <a:off x="9582732" y="2427569"/>
            <a:ext cx="1447800" cy="737350"/>
            <a:chOff x="9752012" y="2547583"/>
            <a:chExt cx="1447800" cy="73735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871D3B6-E656-AFC8-BEAB-18AC619CE2E7}"/>
                </a:ext>
              </a:extLst>
            </p:cNvPr>
            <p:cNvSpPr/>
            <p:nvPr/>
          </p:nvSpPr>
          <p:spPr>
            <a:xfrm>
              <a:off x="9752012" y="2851462"/>
              <a:ext cx="1447800" cy="433471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18872" tIns="54864" rtlCol="0" anchor="t" anchorCtr="0"/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Edge Connect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– Region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A855343F-5AC9-B0F7-5055-D48963F78AA8}"/>
                </a:ext>
              </a:extLst>
            </p:cNvPr>
            <p:cNvGrpSpPr/>
            <p:nvPr/>
          </p:nvGrpSpPr>
          <p:grpSpPr>
            <a:xfrm>
              <a:off x="9752012" y="2547583"/>
              <a:ext cx="1447800" cy="303880"/>
              <a:chOff x="9752012" y="2547583"/>
              <a:chExt cx="1447800" cy="30388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8F4EE18-136C-D55E-91BC-9297DF081D13}"/>
                  </a:ext>
                </a:extLst>
              </p:cNvPr>
              <p:cNvSpPr/>
              <p:nvPr/>
            </p:nvSpPr>
            <p:spPr>
              <a:xfrm>
                <a:off x="9752012" y="2547583"/>
                <a:ext cx="1447800" cy="303880"/>
              </a:xfrm>
              <a:prstGeom prst="rect">
                <a:avLst/>
              </a:prstGeom>
              <a:solidFill>
                <a:srgbClr val="078855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Cisco Webex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</a:p>
            </p:txBody>
          </p:sp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10C80F94-F513-4CB8-AB5F-B3F8C41448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831718" y="2616375"/>
                <a:ext cx="209537" cy="167629"/>
              </a:xfrm>
              <a:prstGeom prst="rect">
                <a:avLst/>
              </a:prstGeom>
            </p:spPr>
          </p:pic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EF67FFE-BD90-47A7-64E8-501EB83FE99F}"/>
              </a:ext>
            </a:extLst>
          </p:cNvPr>
          <p:cNvGrpSpPr/>
          <p:nvPr/>
        </p:nvGrpSpPr>
        <p:grpSpPr>
          <a:xfrm>
            <a:off x="7979332" y="3217323"/>
            <a:ext cx="1447800" cy="732684"/>
            <a:chOff x="8113712" y="3195283"/>
            <a:chExt cx="1447800" cy="73268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B5A342-4637-9C6C-C128-2904B260797E}"/>
                </a:ext>
              </a:extLst>
            </p:cNvPr>
            <p:cNvSpPr/>
            <p:nvPr/>
          </p:nvSpPr>
          <p:spPr>
            <a:xfrm>
              <a:off x="8113712" y="3499162"/>
              <a:ext cx="1447800" cy="428805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18872" tIns="54864" rtlCol="0" anchor="t" anchorCtr="0"/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Cloud Interconnect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– Region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7145913-AE57-6077-6CB9-59F65184E9A9}"/>
                </a:ext>
              </a:extLst>
            </p:cNvPr>
            <p:cNvGrpSpPr/>
            <p:nvPr/>
          </p:nvGrpSpPr>
          <p:grpSpPr>
            <a:xfrm>
              <a:off x="8113712" y="3195283"/>
              <a:ext cx="1447800" cy="303880"/>
              <a:chOff x="8113712" y="3195283"/>
              <a:chExt cx="1447800" cy="30388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EB385A-03E1-4B8A-4FF3-64F8F79D4720}"/>
                  </a:ext>
                </a:extLst>
              </p:cNvPr>
              <p:cNvSpPr/>
              <p:nvPr/>
            </p:nvSpPr>
            <p:spPr>
              <a:xfrm>
                <a:off x="8113712" y="3195283"/>
                <a:ext cx="1447800" cy="303880"/>
              </a:xfrm>
              <a:prstGeom prst="rect">
                <a:avLst/>
              </a:prstGeom>
              <a:solidFill>
                <a:srgbClr val="0070F2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Google Cloud™</a:t>
                </a:r>
              </a:p>
            </p:txBody>
          </p:sp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A63BF2D1-3789-1E22-4D4E-96FF03F46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190878" y="3263155"/>
                <a:ext cx="209537" cy="167629"/>
              </a:xfrm>
              <a:prstGeom prst="rect">
                <a:avLst/>
              </a:prstGeom>
            </p:spPr>
          </p:pic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C94234B-50FE-2155-D2E1-4032C19918F6}"/>
              </a:ext>
            </a:extLst>
          </p:cNvPr>
          <p:cNvGrpSpPr/>
          <p:nvPr/>
        </p:nvGrpSpPr>
        <p:grpSpPr>
          <a:xfrm>
            <a:off x="9582732" y="3217322"/>
            <a:ext cx="1447800" cy="732684"/>
            <a:chOff x="9752012" y="3195283"/>
            <a:chExt cx="1447800" cy="73268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879F21-9D38-1FED-64CF-936537228368}"/>
                </a:ext>
              </a:extLst>
            </p:cNvPr>
            <p:cNvSpPr/>
            <p:nvPr/>
          </p:nvSpPr>
          <p:spPr>
            <a:xfrm>
              <a:off x="9752012" y="3499162"/>
              <a:ext cx="1447800" cy="428805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18872" tIns="54864" rtlCol="0" anchor="t" anchorCtr="0"/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Cloud Peering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– Region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4C67475-412A-CEBF-BD6B-B057BC1FA9A9}"/>
                </a:ext>
              </a:extLst>
            </p:cNvPr>
            <p:cNvGrpSpPr/>
            <p:nvPr/>
          </p:nvGrpSpPr>
          <p:grpSpPr>
            <a:xfrm>
              <a:off x="9752012" y="3195283"/>
              <a:ext cx="1447800" cy="303880"/>
              <a:chOff x="9752012" y="3195283"/>
              <a:chExt cx="1447800" cy="30388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D42A02-32B9-464A-2C1A-95D7A1C97EC0}"/>
                  </a:ext>
                </a:extLst>
              </p:cNvPr>
              <p:cNvSpPr/>
              <p:nvPr/>
            </p:nvSpPr>
            <p:spPr>
              <a:xfrm>
                <a:off x="9752012" y="3195283"/>
                <a:ext cx="1447800" cy="303880"/>
              </a:xfrm>
              <a:prstGeom prst="rect">
                <a:avLst/>
              </a:prstGeom>
              <a:solidFill>
                <a:srgbClr val="0070F2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SAP</a:t>
                </a:r>
                <a:endParaRPr lang="en-US" sz="1000" b="1" baseline="30000">
                  <a:solidFill>
                    <a:schemeClr val="bg1"/>
                  </a:solidFill>
                </a:endParaRPr>
              </a:p>
            </p:txBody>
          </p:sp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353E5C44-992A-7B53-4C37-81F55D554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831718" y="3263155"/>
                <a:ext cx="209537" cy="167629"/>
              </a:xfrm>
              <a:prstGeom prst="rect">
                <a:avLst/>
              </a:prstGeom>
            </p:spPr>
          </p:pic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53FA74B-EEE1-40D8-5CEA-0F392D347370}"/>
              </a:ext>
            </a:extLst>
          </p:cNvPr>
          <p:cNvGrpSpPr/>
          <p:nvPr/>
        </p:nvGrpSpPr>
        <p:grpSpPr>
          <a:xfrm>
            <a:off x="7979332" y="4010402"/>
            <a:ext cx="1447800" cy="726120"/>
            <a:chOff x="8113712" y="3842983"/>
            <a:chExt cx="1447800" cy="7261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9D4BFA7-387C-40EA-5445-8F13BD19EB0B}"/>
                </a:ext>
              </a:extLst>
            </p:cNvPr>
            <p:cNvSpPr/>
            <p:nvPr/>
          </p:nvSpPr>
          <p:spPr>
            <a:xfrm>
              <a:off x="8113712" y="4146862"/>
              <a:ext cx="1447800" cy="422241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18872" tIns="54864" rtlCol="0" anchor="t" anchorCtr="0"/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Direct Link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– Region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6ACE05F-733B-7DDE-E1F9-ACA8A17C1E72}"/>
                </a:ext>
              </a:extLst>
            </p:cNvPr>
            <p:cNvGrpSpPr/>
            <p:nvPr/>
          </p:nvGrpSpPr>
          <p:grpSpPr>
            <a:xfrm>
              <a:off x="8113712" y="3842983"/>
              <a:ext cx="1447800" cy="303880"/>
              <a:chOff x="8113712" y="3842983"/>
              <a:chExt cx="1447800" cy="30388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8194A60-3A70-97FB-A8A4-092E84131576}"/>
                  </a:ext>
                </a:extLst>
              </p:cNvPr>
              <p:cNvSpPr/>
              <p:nvPr/>
            </p:nvSpPr>
            <p:spPr>
              <a:xfrm>
                <a:off x="8113712" y="3842983"/>
                <a:ext cx="1447800" cy="303880"/>
              </a:xfrm>
              <a:prstGeom prst="rect">
                <a:avLst/>
              </a:prstGeom>
              <a:solidFill>
                <a:srgbClr val="0070F2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IBM Cloud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</a:p>
            </p:txBody>
          </p:sp>
          <p:pic>
            <p:nvPicPr>
              <p:cNvPr id="63" name="Graphic 62">
                <a:extLst>
                  <a:ext uri="{FF2B5EF4-FFF2-40B4-BE49-F238E27FC236}">
                    <a16:creationId xmlns:a16="http://schemas.microsoft.com/office/drawing/2014/main" id="{70BEE844-A809-1048-7E6D-C72A815EF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190878" y="3910395"/>
                <a:ext cx="209537" cy="167629"/>
              </a:xfrm>
              <a:prstGeom prst="rect">
                <a:avLst/>
              </a:prstGeom>
            </p:spPr>
          </p:pic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49F37BF-1D26-B5B9-A09B-1F371E098DFD}"/>
              </a:ext>
            </a:extLst>
          </p:cNvPr>
          <p:cNvGrpSpPr/>
          <p:nvPr/>
        </p:nvGrpSpPr>
        <p:grpSpPr>
          <a:xfrm>
            <a:off x="9582732" y="4007535"/>
            <a:ext cx="1447800" cy="988760"/>
            <a:chOff x="9752012" y="3842983"/>
            <a:chExt cx="1447800" cy="98876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D320931-A091-07B8-70E1-88A650AC8E95}"/>
                </a:ext>
              </a:extLst>
            </p:cNvPr>
            <p:cNvSpPr/>
            <p:nvPr/>
          </p:nvSpPr>
          <p:spPr>
            <a:xfrm>
              <a:off x="9752012" y="4146863"/>
              <a:ext cx="1447800" cy="68488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18872" tIns="54864" rtlCol="0" anchor="t" anchorCtr="0"/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Hurricane Electric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 err="1">
                  <a:solidFill>
                    <a:schemeClr val="tx1"/>
                  </a:solidFill>
                </a:rPr>
                <a:t>Datability</a:t>
              </a:r>
              <a:endParaRPr lang="en-US" sz="1000" dirty="0">
                <a:solidFill>
                  <a:schemeClr val="tx1"/>
                </a:solidFill>
              </a:endParaRP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 err="1">
                  <a:solidFill>
                    <a:schemeClr val="tx1"/>
                  </a:solidFill>
                </a:rPr>
                <a:t>Unitas</a:t>
              </a:r>
              <a:r>
                <a:rPr lang="en-US" sz="1000" dirty="0">
                  <a:solidFill>
                    <a:schemeClr val="tx1"/>
                  </a:solidFill>
                </a:rPr>
                <a:t> Global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9BB60792-A00A-831D-D142-620288B83F80}"/>
                </a:ext>
              </a:extLst>
            </p:cNvPr>
            <p:cNvGrpSpPr/>
            <p:nvPr/>
          </p:nvGrpSpPr>
          <p:grpSpPr>
            <a:xfrm>
              <a:off x="9752012" y="3842983"/>
              <a:ext cx="1447800" cy="303880"/>
              <a:chOff x="9752012" y="3842983"/>
              <a:chExt cx="1447800" cy="30388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B0D7E27-AD21-AA60-F2CB-04B8180047AE}"/>
                  </a:ext>
                </a:extLst>
              </p:cNvPr>
              <p:cNvSpPr/>
              <p:nvPr/>
            </p:nvSpPr>
            <p:spPr>
              <a:xfrm>
                <a:off x="9752012" y="3842983"/>
                <a:ext cx="1447800" cy="30388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Internet Access</a:t>
                </a:r>
              </a:p>
            </p:txBody>
          </p:sp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F07C62A2-58DE-1BF1-D4DF-342D9CFD9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831718" y="3910395"/>
                <a:ext cx="209537" cy="167629"/>
              </a:xfrm>
              <a:prstGeom prst="rect">
                <a:avLst/>
              </a:prstGeom>
            </p:spPr>
          </p:pic>
        </p:grp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7E524D2-A46C-974D-8697-1CDB2C904753}"/>
              </a:ext>
            </a:extLst>
          </p:cNvPr>
          <p:cNvCxnSpPr>
            <a:cxnSpLocks/>
          </p:cNvCxnSpPr>
          <p:nvPr/>
        </p:nvCxnSpPr>
        <p:spPr>
          <a:xfrm>
            <a:off x="7428200" y="2570110"/>
            <a:ext cx="37941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AEAC322-58F6-C5A8-ECFC-D4471FCB7908}"/>
              </a:ext>
            </a:extLst>
          </p:cNvPr>
          <p:cNvCxnSpPr>
            <a:cxnSpLocks/>
          </p:cNvCxnSpPr>
          <p:nvPr/>
        </p:nvCxnSpPr>
        <p:spPr>
          <a:xfrm>
            <a:off x="7809772" y="1515358"/>
            <a:ext cx="0" cy="3480937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E48596C-0CBF-F012-5F4C-47E00F6FB157}"/>
              </a:ext>
            </a:extLst>
          </p:cNvPr>
          <p:cNvCxnSpPr>
            <a:cxnSpLocks/>
          </p:cNvCxnSpPr>
          <p:nvPr/>
        </p:nvCxnSpPr>
        <p:spPr>
          <a:xfrm>
            <a:off x="7807615" y="1515358"/>
            <a:ext cx="19265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8B6B1A1-A641-597F-9182-7A238483AACC}"/>
              </a:ext>
            </a:extLst>
          </p:cNvPr>
          <p:cNvCxnSpPr>
            <a:cxnSpLocks/>
          </p:cNvCxnSpPr>
          <p:nvPr/>
        </p:nvCxnSpPr>
        <p:spPr>
          <a:xfrm>
            <a:off x="7807614" y="4987987"/>
            <a:ext cx="19265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CDB0A70-E232-0D34-A03B-CFCCE7EB91C4}"/>
              </a:ext>
            </a:extLst>
          </p:cNvPr>
          <p:cNvSpPr txBox="1"/>
          <p:nvPr/>
        </p:nvSpPr>
        <p:spPr>
          <a:xfrm>
            <a:off x="3543690" y="3175302"/>
            <a:ext cx="0" cy="0"/>
          </a:xfrm>
          <a:prstGeom prst="rect">
            <a:avLst/>
          </a:prstGeom>
          <a:noFill/>
        </p:spPr>
        <p:txBody>
          <a:bodyPr wrap="none" lIns="0" tIns="0" rtlCol="0">
            <a:noAutofit/>
          </a:bodyPr>
          <a:lstStyle/>
          <a:p>
            <a:pPr algn="l"/>
            <a:endParaRPr lang="en-US" sz="1600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B3B0E4C-BE34-6F42-811E-EC3A9810EE1E}"/>
              </a:ext>
            </a:extLst>
          </p:cNvPr>
          <p:cNvCxnSpPr>
            <a:cxnSpLocks/>
            <a:stCxn id="53" idx="3"/>
            <a:endCxn id="9" idx="1"/>
          </p:cNvCxnSpPr>
          <p:nvPr/>
        </p:nvCxnSpPr>
        <p:spPr>
          <a:xfrm flipV="1">
            <a:off x="3111269" y="2965145"/>
            <a:ext cx="811443" cy="224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349DC9A9-99CA-3122-0B6F-ADB67C8BD76B}"/>
              </a:ext>
            </a:extLst>
          </p:cNvPr>
          <p:cNvSpPr txBox="1"/>
          <p:nvPr/>
        </p:nvSpPr>
        <p:spPr>
          <a:xfrm>
            <a:off x="3283110" y="3666827"/>
            <a:ext cx="516167" cy="307777"/>
          </a:xfrm>
          <a:prstGeom prst="rect">
            <a:avLst/>
          </a:prstGeom>
          <a:noFill/>
        </p:spPr>
        <p:txBody>
          <a:bodyPr wrap="none" lIns="0" tIns="0" rIns="0" bIns="0" rtlCol="0" anchor="b" anchorCtr="1">
            <a:spAutoFit/>
          </a:bodyPr>
          <a:lstStyle/>
          <a:p>
            <a:r>
              <a:rPr lang="en-US" sz="1000" dirty="0"/>
              <a:t>Ethernet </a:t>
            </a:r>
            <a:br>
              <a:rPr lang="en-US" sz="1000" dirty="0"/>
            </a:br>
            <a:r>
              <a:rPr lang="en-US" sz="1000" dirty="0"/>
              <a:t>Services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714F2F2-6A66-F523-460A-9A8BD3B87964}"/>
              </a:ext>
            </a:extLst>
          </p:cNvPr>
          <p:cNvSpPr txBox="1"/>
          <p:nvPr/>
        </p:nvSpPr>
        <p:spPr>
          <a:xfrm>
            <a:off x="3283110" y="2765902"/>
            <a:ext cx="431208" cy="153888"/>
          </a:xfrm>
          <a:prstGeom prst="rect">
            <a:avLst/>
          </a:prstGeom>
          <a:noFill/>
        </p:spPr>
        <p:txBody>
          <a:bodyPr wrap="none" lIns="0" tIns="0" rIns="0" bIns="0" rtlCol="0" anchor="b" anchorCtr="1">
            <a:spAutoFit/>
          </a:bodyPr>
          <a:lstStyle/>
          <a:p>
            <a:pPr algn="ctr"/>
            <a:r>
              <a:rPr lang="en-US" sz="1000"/>
              <a:t>Internet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67EBCD3-99E1-A724-7419-B71C14D5ACC5}"/>
              </a:ext>
            </a:extLst>
          </p:cNvPr>
          <p:cNvSpPr txBox="1"/>
          <p:nvPr/>
        </p:nvSpPr>
        <p:spPr>
          <a:xfrm>
            <a:off x="3283110" y="3283800"/>
            <a:ext cx="347852" cy="153888"/>
          </a:xfrm>
          <a:prstGeom prst="rect">
            <a:avLst/>
          </a:prstGeom>
          <a:noFill/>
        </p:spPr>
        <p:txBody>
          <a:bodyPr wrap="none" lIns="0" tIns="0" rIns="0" bIns="0" rtlCol="0" anchor="b" anchorCtr="1">
            <a:spAutoFit/>
          </a:bodyPr>
          <a:lstStyle/>
          <a:p>
            <a:pPr algn="ctr"/>
            <a:r>
              <a:rPr lang="en-US" sz="1000"/>
              <a:t>MPLS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348E1-628E-9D75-D2CE-4C4D64A0608E}"/>
              </a:ext>
            </a:extLst>
          </p:cNvPr>
          <p:cNvSpPr txBox="1"/>
          <p:nvPr/>
        </p:nvSpPr>
        <p:spPr>
          <a:xfrm>
            <a:off x="10079183" y="5515153"/>
            <a:ext cx="90409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Equinix Fabric</a:t>
            </a:r>
            <a:r>
              <a:rPr lang="en-US" sz="1000" baseline="30000" dirty="0"/>
              <a:t>®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B113D8-A511-DC1A-17DF-C620871C80BE}"/>
              </a:ext>
            </a:extLst>
          </p:cNvPr>
          <p:cNvCxnSpPr>
            <a:cxnSpLocks/>
          </p:cNvCxnSpPr>
          <p:nvPr/>
        </p:nvCxnSpPr>
        <p:spPr>
          <a:xfrm>
            <a:off x="9594658" y="5587858"/>
            <a:ext cx="381887" cy="0"/>
          </a:xfrm>
          <a:prstGeom prst="line">
            <a:avLst/>
          </a:prstGeom>
          <a:ln w="19050" cap="rnd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2E2E27-8E3B-786E-710D-9A0188209E03}"/>
              </a:ext>
            </a:extLst>
          </p:cNvPr>
          <p:cNvSpPr txBox="1"/>
          <p:nvPr/>
        </p:nvSpPr>
        <p:spPr>
          <a:xfrm>
            <a:off x="10079183" y="5804401"/>
            <a:ext cx="931345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/>
              <a:t>Network Service</a:t>
            </a:r>
            <a:endParaRPr lang="en-US" sz="1000" baseline="3000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E7DBF3B-B97E-1388-A61B-8EFACE4E5DD4}"/>
              </a:ext>
            </a:extLst>
          </p:cNvPr>
          <p:cNvCxnSpPr>
            <a:cxnSpLocks/>
          </p:cNvCxnSpPr>
          <p:nvPr/>
        </p:nvCxnSpPr>
        <p:spPr>
          <a:xfrm>
            <a:off x="9594658" y="5877106"/>
            <a:ext cx="381887" cy="0"/>
          </a:xfrm>
          <a:prstGeom prst="line">
            <a:avLst/>
          </a:prstGeom>
          <a:ln w="19050" cap="flat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58F58653-7D3D-7FD6-63D8-03CE1E25B0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78969" y="2008294"/>
            <a:ext cx="125366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31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7C8C1E-E5A3-DFA4-78E8-B7F8F349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79A95-8F1B-B712-68E2-4A7DF0014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E41F2A-904A-4F56-9922-87959539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02" y="252624"/>
            <a:ext cx="11883090" cy="924831"/>
          </a:xfrm>
        </p:spPr>
        <p:txBody>
          <a:bodyPr/>
          <a:lstStyle/>
          <a:p>
            <a:r>
              <a:rPr lang="en-US" dirty="0"/>
              <a:t>Example 2: Digital services solution </a:t>
            </a:r>
            <a:br>
              <a:rPr lang="en-US" dirty="0"/>
            </a:br>
            <a:r>
              <a:rPr lang="en-US" dirty="0"/>
              <a:t>(alternative representation)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0F4E8ED-CF93-E235-2808-A946105C346E}"/>
              </a:ext>
            </a:extLst>
          </p:cNvPr>
          <p:cNvGrpSpPr/>
          <p:nvPr/>
        </p:nvGrpSpPr>
        <p:grpSpPr>
          <a:xfrm>
            <a:off x="8139866" y="1987764"/>
            <a:ext cx="2359069" cy="1720192"/>
            <a:chOff x="8075611" y="1567970"/>
            <a:chExt cx="2359069" cy="172019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A619338-E4F5-26F5-3B36-004EA03E41C3}"/>
                </a:ext>
              </a:extLst>
            </p:cNvPr>
            <p:cNvSpPr/>
            <p:nvPr/>
          </p:nvSpPr>
          <p:spPr>
            <a:xfrm>
              <a:off x="8075612" y="1871804"/>
              <a:ext cx="2359068" cy="1416358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18872" tIns="54864" rtlCol="0" anchor="t" anchorCtr="0"/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itchFamily="2" charset="2"/>
                <a:buChar char="§"/>
              </a:pPr>
              <a:r>
                <a:rPr lang="en-US" sz="1000" b="1" dirty="0">
                  <a:solidFill>
                    <a:srgbClr val="F68C1F"/>
                  </a:solidFill>
                </a:rPr>
                <a:t>AWS</a:t>
              </a:r>
              <a:r>
                <a:rPr lang="en-US" sz="1000" b="1" baseline="30000" dirty="0">
                  <a:solidFill>
                    <a:srgbClr val="F68C1F"/>
                  </a:solidFill>
                </a:rPr>
                <a:t>®</a:t>
              </a:r>
              <a:r>
                <a:rPr lang="en-US" sz="1000" b="1" dirty="0">
                  <a:solidFill>
                    <a:schemeClr val="tx1"/>
                  </a:solidFill>
                </a:rPr>
                <a:t> </a:t>
              </a:r>
              <a:r>
                <a:rPr lang="en-US" sz="1000" dirty="0">
                  <a:solidFill>
                    <a:schemeClr val="tx1"/>
                  </a:solidFill>
                </a:rPr>
                <a:t>Direct Connect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itchFamily="2" charset="2"/>
                <a:buChar char="§"/>
              </a:pPr>
              <a:r>
                <a:rPr lang="en-US" sz="1000" b="1" dirty="0">
                  <a:solidFill>
                    <a:srgbClr val="0070C0"/>
                  </a:solidFill>
                </a:rPr>
                <a:t>Azure</a:t>
              </a:r>
              <a:r>
                <a:rPr lang="en-US" sz="1000" b="1" baseline="30000" dirty="0">
                  <a:solidFill>
                    <a:srgbClr val="0070C0"/>
                  </a:solidFill>
                </a:rPr>
                <a:t>®</a:t>
              </a:r>
              <a:r>
                <a:rPr lang="en-US" sz="1000" b="1" dirty="0">
                  <a:solidFill>
                    <a:schemeClr val="tx1"/>
                  </a:solidFill>
                </a:rPr>
                <a:t> </a:t>
              </a:r>
              <a:r>
                <a:rPr lang="en-US" sz="1000" dirty="0">
                  <a:solidFill>
                    <a:schemeClr val="tx1"/>
                  </a:solidFill>
                </a:rPr>
                <a:t>ExpressRoute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itchFamily="2" charset="2"/>
                <a:buChar char="§"/>
              </a:pPr>
              <a:r>
                <a:rPr lang="en-US" sz="1000" b="1" dirty="0">
                  <a:solidFill>
                    <a:srgbClr val="0070C0"/>
                  </a:solidFill>
                </a:rPr>
                <a:t>SAP</a:t>
              </a:r>
              <a:r>
                <a:rPr lang="en-US" sz="1000" b="1" dirty="0">
                  <a:solidFill>
                    <a:schemeClr val="tx1"/>
                  </a:solidFill>
                </a:rPr>
                <a:t> </a:t>
              </a:r>
              <a:r>
                <a:rPr lang="en-US" sz="1000" dirty="0">
                  <a:solidFill>
                    <a:schemeClr val="tx1"/>
                  </a:solidFill>
                </a:rPr>
                <a:t>Cloud Peering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itchFamily="2" charset="2"/>
                <a:buChar char="§"/>
              </a:pPr>
              <a:r>
                <a:rPr lang="en-US" sz="1000" b="1" dirty="0">
                  <a:solidFill>
                    <a:srgbClr val="00B050"/>
                  </a:solidFill>
                </a:rPr>
                <a:t>Google Cloud™ </a:t>
              </a:r>
              <a:r>
                <a:rPr lang="en-US" sz="1000" dirty="0">
                  <a:solidFill>
                    <a:schemeClr val="tx1"/>
                  </a:solidFill>
                </a:rPr>
                <a:t>Cloud Interconnect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itchFamily="2" charset="2"/>
                <a:buChar char="§"/>
              </a:pPr>
              <a:r>
                <a:rPr lang="en-US" sz="1000" b="1" dirty="0">
                  <a:solidFill>
                    <a:srgbClr val="ED1C23"/>
                  </a:solidFill>
                </a:rPr>
                <a:t>Oracle Cloud</a:t>
              </a:r>
              <a:r>
                <a:rPr lang="en-US" sz="1000" b="1" baseline="30000" dirty="0">
                  <a:solidFill>
                    <a:srgbClr val="ED1C23"/>
                  </a:solidFill>
                </a:rPr>
                <a:t>®</a:t>
              </a:r>
              <a:r>
                <a:rPr lang="en-US" sz="1000" b="1" dirty="0">
                  <a:solidFill>
                    <a:srgbClr val="ED1C23"/>
                  </a:solidFill>
                </a:rPr>
                <a:t> </a:t>
              </a:r>
              <a:r>
                <a:rPr lang="en-US" sz="1000" dirty="0">
                  <a:solidFill>
                    <a:schemeClr val="tx1"/>
                  </a:solidFill>
                </a:rPr>
                <a:t>Fast Connect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itchFamily="2" charset="2"/>
                <a:buChar char="§"/>
              </a:pPr>
              <a:r>
                <a:rPr lang="en-US" sz="1000" b="1" dirty="0">
                  <a:solidFill>
                    <a:srgbClr val="00B0F0"/>
                  </a:solidFill>
                </a:rPr>
                <a:t>IBM Cloud</a:t>
              </a:r>
              <a:r>
                <a:rPr lang="en-US" sz="1000" b="1" baseline="30000" dirty="0">
                  <a:solidFill>
                    <a:srgbClr val="00B0F0"/>
                  </a:solidFill>
                </a:rPr>
                <a:t>®</a:t>
              </a:r>
              <a:r>
                <a:rPr lang="en-US" sz="1000" b="1" dirty="0">
                  <a:solidFill>
                    <a:srgbClr val="00B0F0"/>
                  </a:solidFill>
                </a:rPr>
                <a:t> </a:t>
              </a:r>
              <a:r>
                <a:rPr lang="en-US" sz="1000" dirty="0">
                  <a:solidFill>
                    <a:schemeClr val="tx1"/>
                  </a:solidFill>
                </a:rPr>
                <a:t>Direct Link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itchFamily="2" charset="2"/>
                <a:buChar char="§"/>
              </a:pPr>
              <a:r>
                <a:rPr lang="en-US" sz="1000" b="1" dirty="0">
                  <a:solidFill>
                    <a:srgbClr val="00B0F0"/>
                  </a:solidFill>
                </a:rPr>
                <a:t>Cisco Webex</a:t>
              </a:r>
              <a:r>
                <a:rPr lang="en-US" sz="1000" b="1" baseline="30000" dirty="0">
                  <a:solidFill>
                    <a:srgbClr val="00B0F0"/>
                  </a:solidFill>
                </a:rPr>
                <a:t>®</a:t>
              </a:r>
              <a:r>
                <a:rPr lang="en-US" sz="1000" b="1" dirty="0">
                  <a:solidFill>
                    <a:srgbClr val="00B0F0"/>
                  </a:solidFill>
                </a:rPr>
                <a:t> </a:t>
              </a:r>
              <a:r>
                <a:rPr lang="en-US" sz="1000" dirty="0">
                  <a:solidFill>
                    <a:schemeClr val="tx1"/>
                  </a:solidFill>
                </a:rPr>
                <a:t>Edge Connect 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</a:pPr>
              <a:endParaRPr 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6C067A4-DD7B-C511-9513-7976D1553228}"/>
                </a:ext>
              </a:extLst>
            </p:cNvPr>
            <p:cNvGrpSpPr/>
            <p:nvPr/>
          </p:nvGrpSpPr>
          <p:grpSpPr>
            <a:xfrm>
              <a:off x="8075611" y="1567970"/>
              <a:ext cx="2359069" cy="303880"/>
              <a:chOff x="8151811" y="2830920"/>
              <a:chExt cx="2359069" cy="30388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90E0175-1F76-3C69-8A9D-5E23A32650AE}"/>
                  </a:ext>
                </a:extLst>
              </p:cNvPr>
              <p:cNvSpPr/>
              <p:nvPr/>
            </p:nvSpPr>
            <p:spPr>
              <a:xfrm>
                <a:off x="8151811" y="2830920"/>
                <a:ext cx="2359069" cy="303880"/>
              </a:xfrm>
              <a:prstGeom prst="rect">
                <a:avLst/>
              </a:prstGeom>
              <a:solidFill>
                <a:schemeClr val="tx2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Cloud Providers</a:t>
                </a:r>
                <a:endParaRPr lang="en-US" sz="1000" b="1" baseline="30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643B47FB-385D-F005-2A0C-C9BB1B636D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28978" y="2899712"/>
                <a:ext cx="209537" cy="167629"/>
              </a:xfrm>
              <a:prstGeom prst="rect">
                <a:avLst/>
              </a:prstGeom>
            </p:spPr>
          </p:pic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B26C0B6-5625-05A9-CB36-6C3F1EB9AC3A}"/>
              </a:ext>
            </a:extLst>
          </p:cNvPr>
          <p:cNvGrpSpPr/>
          <p:nvPr/>
        </p:nvGrpSpPr>
        <p:grpSpPr>
          <a:xfrm>
            <a:off x="8139866" y="3886894"/>
            <a:ext cx="2359068" cy="988760"/>
            <a:chOff x="8075611" y="3467100"/>
            <a:chExt cx="2359068" cy="98876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F345AF2-8C3A-4B39-9DC7-A13A19BE3B38}"/>
                </a:ext>
              </a:extLst>
            </p:cNvPr>
            <p:cNvSpPr/>
            <p:nvPr/>
          </p:nvSpPr>
          <p:spPr>
            <a:xfrm>
              <a:off x="8075611" y="3769553"/>
              <a:ext cx="2359068" cy="686307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18872" tIns="54864" rtlCol="0" anchor="t" anchorCtr="0"/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>
                  <a:solidFill>
                    <a:schemeClr val="tx1"/>
                  </a:solidFill>
                </a:rPr>
                <a:t>Hurricane Electric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>
                  <a:solidFill>
                    <a:schemeClr val="tx1"/>
                  </a:solidFill>
                </a:rPr>
                <a:t>Datability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>
                  <a:solidFill>
                    <a:schemeClr val="tx1"/>
                  </a:solidFill>
                </a:rPr>
                <a:t>Unitas Global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450FD5F-724A-ED40-30ED-7356FEFF9F4B}"/>
                </a:ext>
              </a:extLst>
            </p:cNvPr>
            <p:cNvGrpSpPr/>
            <p:nvPr/>
          </p:nvGrpSpPr>
          <p:grpSpPr>
            <a:xfrm>
              <a:off x="8075611" y="3467100"/>
              <a:ext cx="2359068" cy="303880"/>
              <a:chOff x="8151811" y="4408047"/>
              <a:chExt cx="2359068" cy="30388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5D2A16D-0474-89AC-577E-A06471C833CE}"/>
                  </a:ext>
                </a:extLst>
              </p:cNvPr>
              <p:cNvSpPr/>
              <p:nvPr/>
            </p:nvSpPr>
            <p:spPr>
              <a:xfrm>
                <a:off x="8151811" y="4408047"/>
                <a:ext cx="2359068" cy="30388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Internet Access</a:t>
                </a:r>
              </a:p>
            </p:txBody>
          </p:sp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A28CE3BF-E233-BCC0-0F3F-744831AD3A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31518" y="4475459"/>
                <a:ext cx="209537" cy="167629"/>
              </a:xfrm>
              <a:prstGeom prst="rect">
                <a:avLst/>
              </a:prstGeom>
            </p:spPr>
          </p:pic>
        </p:grpSp>
      </p:grp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8AD0D99-8942-B52D-99A0-0D9C28551877}"/>
              </a:ext>
            </a:extLst>
          </p:cNvPr>
          <p:cNvCxnSpPr>
            <a:cxnSpLocks/>
            <a:endCxn id="46" idx="1"/>
          </p:cNvCxnSpPr>
          <p:nvPr/>
        </p:nvCxnSpPr>
        <p:spPr>
          <a:xfrm rot="5400000" flipH="1" flipV="1">
            <a:off x="7707899" y="2419271"/>
            <a:ext cx="711534" cy="15240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788E1C3-BEB8-9664-349A-01058E65DC8B}"/>
              </a:ext>
            </a:extLst>
          </p:cNvPr>
          <p:cNvCxnSpPr>
            <a:cxnSpLocks/>
            <a:endCxn id="44" idx="1"/>
          </p:cNvCxnSpPr>
          <p:nvPr/>
        </p:nvCxnSpPr>
        <p:spPr>
          <a:xfrm rot="16200000" flipH="1">
            <a:off x="7464437" y="3363405"/>
            <a:ext cx="1198458" cy="15240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33A3A68E-2A7B-5401-B234-0AA20D4AFAA4}"/>
              </a:ext>
            </a:extLst>
          </p:cNvPr>
          <p:cNvSpPr/>
          <p:nvPr/>
        </p:nvSpPr>
        <p:spPr>
          <a:xfrm>
            <a:off x="4105960" y="2162578"/>
            <a:ext cx="3725178" cy="28069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390958B-491C-68C1-E1E4-95F76CF03F14}"/>
              </a:ext>
            </a:extLst>
          </p:cNvPr>
          <p:cNvSpPr/>
          <p:nvPr/>
        </p:nvSpPr>
        <p:spPr>
          <a:xfrm>
            <a:off x="3961144" y="2602914"/>
            <a:ext cx="1203657" cy="20071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Bring Your Own</a:t>
            </a:r>
            <a:b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Connection</a:t>
            </a:r>
            <a:endParaRPr lang="it-IT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0997DAE-D32D-81E6-6E4F-E762F89BDA28}"/>
              </a:ext>
            </a:extLst>
          </p:cNvPr>
          <p:cNvCxnSpPr>
            <a:cxnSpLocks/>
            <a:stCxn id="106" idx="3"/>
            <a:endCxn id="118" idx="1"/>
          </p:cNvCxnSpPr>
          <p:nvPr/>
        </p:nvCxnSpPr>
        <p:spPr>
          <a:xfrm flipV="1">
            <a:off x="3294517" y="4305300"/>
            <a:ext cx="811443" cy="46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7" name="Connector: Elbow 1033">
            <a:extLst>
              <a:ext uri="{FF2B5EF4-FFF2-40B4-BE49-F238E27FC236}">
                <a16:creationId xmlns:a16="http://schemas.microsoft.com/office/drawing/2014/main" id="{2CDDFB32-49A9-28E6-3AA2-DCB572894F75}"/>
              </a:ext>
            </a:extLst>
          </p:cNvPr>
          <p:cNvCxnSpPr>
            <a:cxnSpLocks/>
            <a:stCxn id="95" idx="3"/>
            <a:endCxn id="118" idx="0"/>
          </p:cNvCxnSpPr>
          <p:nvPr/>
        </p:nvCxnSpPr>
        <p:spPr>
          <a:xfrm>
            <a:off x="3294515" y="3767090"/>
            <a:ext cx="1268645" cy="3858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A8A26B8-1AF2-5F98-EC30-0118BF45C95E}"/>
              </a:ext>
            </a:extLst>
          </p:cNvPr>
          <p:cNvCxnSpPr>
            <a:cxnSpLocks/>
            <a:stCxn id="95" idx="0"/>
            <a:endCxn id="112" idx="2"/>
          </p:cNvCxnSpPr>
          <p:nvPr/>
        </p:nvCxnSpPr>
        <p:spPr>
          <a:xfrm flipV="1">
            <a:off x="2646816" y="3395857"/>
            <a:ext cx="1" cy="21929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FEAA1B5-ACDF-AFD8-6561-963339EDC594}"/>
              </a:ext>
            </a:extLst>
          </p:cNvPr>
          <p:cNvCxnSpPr>
            <a:cxnSpLocks/>
            <a:stCxn id="95" idx="2"/>
            <a:endCxn id="106" idx="0"/>
          </p:cNvCxnSpPr>
          <p:nvPr/>
        </p:nvCxnSpPr>
        <p:spPr>
          <a:xfrm>
            <a:off x="2646816" y="3919030"/>
            <a:ext cx="1" cy="23479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6065B78-79A8-C0DF-DCA6-6F31946F7E72}"/>
              </a:ext>
            </a:extLst>
          </p:cNvPr>
          <p:cNvCxnSpPr>
            <a:cxnSpLocks/>
          </p:cNvCxnSpPr>
          <p:nvPr/>
        </p:nvCxnSpPr>
        <p:spPr>
          <a:xfrm>
            <a:off x="5163952" y="2850980"/>
            <a:ext cx="92320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68F6E8D7-B241-F9D4-52F9-933EFDBD1E5B}"/>
              </a:ext>
            </a:extLst>
          </p:cNvPr>
          <p:cNvSpPr txBox="1"/>
          <p:nvPr/>
        </p:nvSpPr>
        <p:spPr>
          <a:xfrm>
            <a:off x="5330654" y="2665934"/>
            <a:ext cx="516167" cy="153888"/>
          </a:xfrm>
          <a:prstGeom prst="rect">
            <a:avLst/>
          </a:prstGeom>
          <a:noFill/>
        </p:spPr>
        <p:txBody>
          <a:bodyPr wrap="none" lIns="0" tIns="0" rIns="0" bIns="0" rtlCol="0" anchor="b" anchorCtr="1">
            <a:spAutoFit/>
          </a:bodyPr>
          <a:lstStyle/>
          <a:p>
            <a:pPr algn="ctr"/>
            <a:r>
              <a:rPr lang="en-US" sz="1000"/>
              <a:t>1G / 10G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C3ED4B4-E1C2-5BF0-2161-BEFE465EBD17}"/>
              </a:ext>
            </a:extLst>
          </p:cNvPr>
          <p:cNvCxnSpPr>
            <a:cxnSpLocks/>
          </p:cNvCxnSpPr>
          <p:nvPr/>
        </p:nvCxnSpPr>
        <p:spPr>
          <a:xfrm>
            <a:off x="6760585" y="2969803"/>
            <a:ext cx="0" cy="23992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68C7DEA-3430-8DBB-7DA7-49AACECF7702}"/>
              </a:ext>
            </a:extLst>
          </p:cNvPr>
          <p:cNvCxnSpPr>
            <a:cxnSpLocks/>
            <a:stCxn id="109" idx="3"/>
            <a:endCxn id="95" idx="1"/>
          </p:cNvCxnSpPr>
          <p:nvPr/>
        </p:nvCxnSpPr>
        <p:spPr>
          <a:xfrm>
            <a:off x="1850127" y="3767090"/>
            <a:ext cx="14899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182CEC3-E24E-3711-7C60-99EBB85CC480}"/>
              </a:ext>
            </a:extLst>
          </p:cNvPr>
          <p:cNvGrpSpPr/>
          <p:nvPr/>
        </p:nvGrpSpPr>
        <p:grpSpPr>
          <a:xfrm>
            <a:off x="1999117" y="3615150"/>
            <a:ext cx="1295398" cy="303880"/>
            <a:chOff x="1938535" y="4188449"/>
            <a:chExt cx="1295398" cy="30388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75751BA-B293-DA65-C516-1309531B9DC2}"/>
                </a:ext>
              </a:extLst>
            </p:cNvPr>
            <p:cNvSpPr/>
            <p:nvPr/>
          </p:nvSpPr>
          <p:spPr>
            <a:xfrm>
              <a:off x="1938535" y="4188449"/>
              <a:ext cx="1295398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WAN</a:t>
              </a:r>
            </a:p>
          </p:txBody>
        </p:sp>
        <p:sp>
          <p:nvSpPr>
            <p:cNvPr id="96" name="Graphic 89">
              <a:extLst>
                <a:ext uri="{FF2B5EF4-FFF2-40B4-BE49-F238E27FC236}">
                  <a16:creationId xmlns:a16="http://schemas.microsoft.com/office/drawing/2014/main" id="{F72F7318-FCD7-A433-4779-E745D5D370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1453" y="4237514"/>
              <a:ext cx="181948" cy="203450"/>
            </a:xfrm>
            <a:custGeom>
              <a:avLst/>
              <a:gdLst>
                <a:gd name="connsiteX0" fmla="*/ 223709 w 273401"/>
                <a:gd name="connsiteY0" fmla="*/ 183929 h 305712"/>
                <a:gd name="connsiteX1" fmla="*/ 221501 w 273401"/>
                <a:gd name="connsiteY1" fmla="*/ 185302 h 305712"/>
                <a:gd name="connsiteX2" fmla="*/ 181473 w 273401"/>
                <a:gd name="connsiteY2" fmla="*/ 162199 h 305712"/>
                <a:gd name="connsiteX3" fmla="*/ 182367 w 273401"/>
                <a:gd name="connsiteY3" fmla="*/ 153184 h 305712"/>
                <a:gd name="connsiteX4" fmla="*/ 181353 w 273401"/>
                <a:gd name="connsiteY4" fmla="*/ 143573 h 305712"/>
                <a:gd name="connsiteX5" fmla="*/ 221501 w 273401"/>
                <a:gd name="connsiteY5" fmla="*/ 120410 h 305712"/>
                <a:gd name="connsiteX6" fmla="*/ 240173 w 273401"/>
                <a:gd name="connsiteY6" fmla="*/ 126201 h 305712"/>
                <a:gd name="connsiteX7" fmla="*/ 273402 w 273401"/>
                <a:gd name="connsiteY7" fmla="*/ 93068 h 305712"/>
                <a:gd name="connsiteX8" fmla="*/ 240293 w 273401"/>
                <a:gd name="connsiteY8" fmla="*/ 59816 h 305712"/>
                <a:gd name="connsiteX9" fmla="*/ 207065 w 273401"/>
                <a:gd name="connsiteY9" fmla="*/ 92949 h 305712"/>
                <a:gd name="connsiteX10" fmla="*/ 207184 w 273401"/>
                <a:gd name="connsiteY10" fmla="*/ 95575 h 305712"/>
                <a:gd name="connsiteX11" fmla="*/ 166857 w 273401"/>
                <a:gd name="connsiteY11" fmla="*/ 118858 h 305712"/>
                <a:gd name="connsiteX12" fmla="*/ 150989 w 273401"/>
                <a:gd name="connsiteY12" fmla="*/ 109724 h 305712"/>
                <a:gd name="connsiteX13" fmla="*/ 150989 w 273401"/>
                <a:gd name="connsiteY13" fmla="*/ 63099 h 305712"/>
                <a:gd name="connsiteX14" fmla="*/ 165366 w 273401"/>
                <a:gd name="connsiteY14" fmla="*/ 49846 h 305712"/>
                <a:gd name="connsiteX15" fmla="*/ 153315 w 273401"/>
                <a:gd name="connsiteY15" fmla="*/ 4476 h 305712"/>
                <a:gd name="connsiteX16" fmla="*/ 107977 w 273401"/>
                <a:gd name="connsiteY16" fmla="*/ 16535 h 305712"/>
                <a:gd name="connsiteX17" fmla="*/ 120028 w 273401"/>
                <a:gd name="connsiteY17" fmla="*/ 61905 h 305712"/>
                <a:gd name="connsiteX18" fmla="*/ 122354 w 273401"/>
                <a:gd name="connsiteY18" fmla="*/ 63099 h 305712"/>
                <a:gd name="connsiteX19" fmla="*/ 122354 w 273401"/>
                <a:gd name="connsiteY19" fmla="*/ 109724 h 305712"/>
                <a:gd name="connsiteX20" fmla="*/ 106486 w 273401"/>
                <a:gd name="connsiteY20" fmla="*/ 118858 h 305712"/>
                <a:gd name="connsiteX21" fmla="*/ 66159 w 273401"/>
                <a:gd name="connsiteY21" fmla="*/ 95575 h 305712"/>
                <a:gd name="connsiteX22" fmla="*/ 61864 w 273401"/>
                <a:gd name="connsiteY22" fmla="*/ 76472 h 305712"/>
                <a:gd name="connsiteX23" fmla="*/ 16585 w 273401"/>
                <a:gd name="connsiteY23" fmla="*/ 64234 h 305712"/>
                <a:gd name="connsiteX24" fmla="*/ 4416 w 273401"/>
                <a:gd name="connsiteY24" fmla="*/ 109605 h 305712"/>
                <a:gd name="connsiteX25" fmla="*/ 49694 w 273401"/>
                <a:gd name="connsiteY25" fmla="*/ 121843 h 305712"/>
                <a:gd name="connsiteX26" fmla="*/ 51901 w 273401"/>
                <a:gd name="connsiteY26" fmla="*/ 120470 h 305712"/>
                <a:gd name="connsiteX27" fmla="*/ 92049 w 273401"/>
                <a:gd name="connsiteY27" fmla="*/ 143633 h 305712"/>
                <a:gd name="connsiteX28" fmla="*/ 91035 w 273401"/>
                <a:gd name="connsiteY28" fmla="*/ 153244 h 305712"/>
                <a:gd name="connsiteX29" fmla="*/ 91930 w 273401"/>
                <a:gd name="connsiteY29" fmla="*/ 162259 h 305712"/>
                <a:gd name="connsiteX30" fmla="*/ 51901 w 273401"/>
                <a:gd name="connsiteY30" fmla="*/ 185362 h 305712"/>
                <a:gd name="connsiteX31" fmla="*/ 33229 w 273401"/>
                <a:gd name="connsiteY31" fmla="*/ 179571 h 305712"/>
                <a:gd name="connsiteX32" fmla="*/ 1 w 273401"/>
                <a:gd name="connsiteY32" fmla="*/ 212704 h 305712"/>
                <a:gd name="connsiteX33" fmla="*/ 33110 w 273401"/>
                <a:gd name="connsiteY33" fmla="*/ 245956 h 305712"/>
                <a:gd name="connsiteX34" fmla="*/ 66338 w 273401"/>
                <a:gd name="connsiteY34" fmla="*/ 212823 h 305712"/>
                <a:gd name="connsiteX35" fmla="*/ 66219 w 273401"/>
                <a:gd name="connsiteY35" fmla="*/ 210196 h 305712"/>
                <a:gd name="connsiteX36" fmla="*/ 106068 w 273401"/>
                <a:gd name="connsiteY36" fmla="*/ 187153 h 305712"/>
                <a:gd name="connsiteX37" fmla="*/ 122354 w 273401"/>
                <a:gd name="connsiteY37" fmla="*/ 196645 h 305712"/>
                <a:gd name="connsiteX38" fmla="*/ 122354 w 273401"/>
                <a:gd name="connsiteY38" fmla="*/ 242613 h 305712"/>
                <a:gd name="connsiteX39" fmla="*/ 107977 w 273401"/>
                <a:gd name="connsiteY39" fmla="*/ 255866 h 305712"/>
                <a:gd name="connsiteX40" fmla="*/ 120028 w 273401"/>
                <a:gd name="connsiteY40" fmla="*/ 301237 h 305712"/>
                <a:gd name="connsiteX41" fmla="*/ 165366 w 273401"/>
                <a:gd name="connsiteY41" fmla="*/ 289177 h 305712"/>
                <a:gd name="connsiteX42" fmla="*/ 153315 w 273401"/>
                <a:gd name="connsiteY42" fmla="*/ 243807 h 305712"/>
                <a:gd name="connsiteX43" fmla="*/ 150989 w 273401"/>
                <a:gd name="connsiteY43" fmla="*/ 242613 h 305712"/>
                <a:gd name="connsiteX44" fmla="*/ 150989 w 273401"/>
                <a:gd name="connsiteY44" fmla="*/ 196645 h 305712"/>
                <a:gd name="connsiteX45" fmla="*/ 167275 w 273401"/>
                <a:gd name="connsiteY45" fmla="*/ 187153 h 305712"/>
                <a:gd name="connsiteX46" fmla="*/ 207124 w 273401"/>
                <a:gd name="connsiteY46" fmla="*/ 210196 h 305712"/>
                <a:gd name="connsiteX47" fmla="*/ 211420 w 273401"/>
                <a:gd name="connsiteY47" fmla="*/ 229300 h 305712"/>
                <a:gd name="connsiteX48" fmla="*/ 256698 w 273401"/>
                <a:gd name="connsiteY48" fmla="*/ 241538 h 305712"/>
                <a:gd name="connsiteX49" fmla="*/ 268927 w 273401"/>
                <a:gd name="connsiteY49" fmla="*/ 196227 h 305712"/>
                <a:gd name="connsiteX50" fmla="*/ 223709 w 273401"/>
                <a:gd name="connsiteY50" fmla="*/ 183929 h 305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73401" h="305712">
                  <a:moveTo>
                    <a:pt x="223709" y="183929"/>
                  </a:moveTo>
                  <a:cubicBezTo>
                    <a:pt x="222933" y="184347"/>
                    <a:pt x="222217" y="184825"/>
                    <a:pt x="221501" y="185302"/>
                  </a:cubicBezTo>
                  <a:lnTo>
                    <a:pt x="181473" y="162199"/>
                  </a:lnTo>
                  <a:cubicBezTo>
                    <a:pt x="182069" y="159274"/>
                    <a:pt x="182367" y="156289"/>
                    <a:pt x="182367" y="153184"/>
                  </a:cubicBezTo>
                  <a:cubicBezTo>
                    <a:pt x="182367" y="149901"/>
                    <a:pt x="182010" y="146677"/>
                    <a:pt x="181353" y="143573"/>
                  </a:cubicBezTo>
                  <a:lnTo>
                    <a:pt x="221501" y="120410"/>
                  </a:lnTo>
                  <a:cubicBezTo>
                    <a:pt x="226811" y="124052"/>
                    <a:pt x="233253" y="126201"/>
                    <a:pt x="240173" y="126201"/>
                  </a:cubicBezTo>
                  <a:cubicBezTo>
                    <a:pt x="258488" y="126260"/>
                    <a:pt x="273342" y="111395"/>
                    <a:pt x="273402" y="93068"/>
                  </a:cubicBezTo>
                  <a:cubicBezTo>
                    <a:pt x="273461" y="74741"/>
                    <a:pt x="258607" y="59876"/>
                    <a:pt x="240293" y="59816"/>
                  </a:cubicBezTo>
                  <a:cubicBezTo>
                    <a:pt x="221979" y="59756"/>
                    <a:pt x="207124" y="74621"/>
                    <a:pt x="207065" y="92949"/>
                  </a:cubicBezTo>
                  <a:cubicBezTo>
                    <a:pt x="207065" y="93844"/>
                    <a:pt x="207124" y="94680"/>
                    <a:pt x="207184" y="95575"/>
                  </a:cubicBezTo>
                  <a:lnTo>
                    <a:pt x="166857" y="118858"/>
                  </a:lnTo>
                  <a:cubicBezTo>
                    <a:pt x="162264" y="114798"/>
                    <a:pt x="156895" y="111694"/>
                    <a:pt x="150989" y="109724"/>
                  </a:cubicBezTo>
                  <a:lnTo>
                    <a:pt x="150989" y="63099"/>
                  </a:lnTo>
                  <a:cubicBezTo>
                    <a:pt x="156835" y="60294"/>
                    <a:pt x="161906" y="55816"/>
                    <a:pt x="165366" y="49846"/>
                  </a:cubicBezTo>
                  <a:cubicBezTo>
                    <a:pt x="174553" y="34026"/>
                    <a:pt x="169124" y="13669"/>
                    <a:pt x="153315" y="4476"/>
                  </a:cubicBezTo>
                  <a:cubicBezTo>
                    <a:pt x="137507" y="-4718"/>
                    <a:pt x="117164" y="715"/>
                    <a:pt x="107977" y="16535"/>
                  </a:cubicBezTo>
                  <a:cubicBezTo>
                    <a:pt x="98790" y="32355"/>
                    <a:pt x="104219" y="52712"/>
                    <a:pt x="120028" y="61905"/>
                  </a:cubicBezTo>
                  <a:cubicBezTo>
                    <a:pt x="120803" y="62323"/>
                    <a:pt x="121579" y="62741"/>
                    <a:pt x="122354" y="63099"/>
                  </a:cubicBezTo>
                  <a:lnTo>
                    <a:pt x="122354" y="109724"/>
                  </a:lnTo>
                  <a:cubicBezTo>
                    <a:pt x="116448" y="111694"/>
                    <a:pt x="111079" y="114798"/>
                    <a:pt x="106486" y="118858"/>
                  </a:cubicBezTo>
                  <a:lnTo>
                    <a:pt x="66159" y="95575"/>
                  </a:lnTo>
                  <a:cubicBezTo>
                    <a:pt x="66636" y="89128"/>
                    <a:pt x="65324" y="82501"/>
                    <a:pt x="61864" y="76472"/>
                  </a:cubicBezTo>
                  <a:cubicBezTo>
                    <a:pt x="52736" y="60592"/>
                    <a:pt x="32454" y="55100"/>
                    <a:pt x="16585" y="64234"/>
                  </a:cubicBezTo>
                  <a:cubicBezTo>
                    <a:pt x="777" y="73427"/>
                    <a:pt x="-4712" y="93725"/>
                    <a:pt x="4416" y="109605"/>
                  </a:cubicBezTo>
                  <a:cubicBezTo>
                    <a:pt x="13543" y="125484"/>
                    <a:pt x="33826" y="130977"/>
                    <a:pt x="49694" y="121843"/>
                  </a:cubicBezTo>
                  <a:cubicBezTo>
                    <a:pt x="50470" y="121425"/>
                    <a:pt x="51185" y="120947"/>
                    <a:pt x="51901" y="120470"/>
                  </a:cubicBezTo>
                  <a:lnTo>
                    <a:pt x="92049" y="143633"/>
                  </a:lnTo>
                  <a:cubicBezTo>
                    <a:pt x="91393" y="146737"/>
                    <a:pt x="91035" y="149901"/>
                    <a:pt x="91035" y="153244"/>
                  </a:cubicBezTo>
                  <a:cubicBezTo>
                    <a:pt x="91035" y="156348"/>
                    <a:pt x="91333" y="159333"/>
                    <a:pt x="91930" y="162259"/>
                  </a:cubicBezTo>
                  <a:lnTo>
                    <a:pt x="51901" y="185362"/>
                  </a:lnTo>
                  <a:cubicBezTo>
                    <a:pt x="46592" y="181720"/>
                    <a:pt x="40149" y="179571"/>
                    <a:pt x="33229" y="179571"/>
                  </a:cubicBezTo>
                  <a:cubicBezTo>
                    <a:pt x="14915" y="179511"/>
                    <a:pt x="61" y="194376"/>
                    <a:pt x="1" y="212704"/>
                  </a:cubicBezTo>
                  <a:cubicBezTo>
                    <a:pt x="-59" y="231031"/>
                    <a:pt x="14796" y="245896"/>
                    <a:pt x="33110" y="245956"/>
                  </a:cubicBezTo>
                  <a:cubicBezTo>
                    <a:pt x="51424" y="246015"/>
                    <a:pt x="66278" y="231151"/>
                    <a:pt x="66338" y="212823"/>
                  </a:cubicBezTo>
                  <a:cubicBezTo>
                    <a:pt x="66338" y="211928"/>
                    <a:pt x="66278" y="211092"/>
                    <a:pt x="66219" y="210196"/>
                  </a:cubicBezTo>
                  <a:lnTo>
                    <a:pt x="106068" y="187153"/>
                  </a:lnTo>
                  <a:cubicBezTo>
                    <a:pt x="110721" y="191391"/>
                    <a:pt x="116269" y="194615"/>
                    <a:pt x="122354" y="196645"/>
                  </a:cubicBezTo>
                  <a:lnTo>
                    <a:pt x="122354" y="242613"/>
                  </a:lnTo>
                  <a:cubicBezTo>
                    <a:pt x="116508" y="245418"/>
                    <a:pt x="111437" y="249896"/>
                    <a:pt x="107977" y="255866"/>
                  </a:cubicBezTo>
                  <a:cubicBezTo>
                    <a:pt x="98790" y="271686"/>
                    <a:pt x="104219" y="292043"/>
                    <a:pt x="120028" y="301237"/>
                  </a:cubicBezTo>
                  <a:cubicBezTo>
                    <a:pt x="135836" y="310430"/>
                    <a:pt x="156179" y="304998"/>
                    <a:pt x="165366" y="289177"/>
                  </a:cubicBezTo>
                  <a:cubicBezTo>
                    <a:pt x="174553" y="273357"/>
                    <a:pt x="169124" y="253000"/>
                    <a:pt x="153315" y="243807"/>
                  </a:cubicBezTo>
                  <a:cubicBezTo>
                    <a:pt x="152540" y="243389"/>
                    <a:pt x="151764" y="242971"/>
                    <a:pt x="150989" y="242613"/>
                  </a:cubicBezTo>
                  <a:lnTo>
                    <a:pt x="150989" y="196645"/>
                  </a:lnTo>
                  <a:cubicBezTo>
                    <a:pt x="157074" y="194615"/>
                    <a:pt x="162622" y="191391"/>
                    <a:pt x="167275" y="187153"/>
                  </a:cubicBezTo>
                  <a:lnTo>
                    <a:pt x="207124" y="210196"/>
                  </a:lnTo>
                  <a:cubicBezTo>
                    <a:pt x="206647" y="216644"/>
                    <a:pt x="207960" y="223270"/>
                    <a:pt x="211420" y="229300"/>
                  </a:cubicBezTo>
                  <a:cubicBezTo>
                    <a:pt x="220547" y="245180"/>
                    <a:pt x="240830" y="250672"/>
                    <a:pt x="256698" y="241538"/>
                  </a:cubicBezTo>
                  <a:cubicBezTo>
                    <a:pt x="272566" y="232404"/>
                    <a:pt x="278055" y="212107"/>
                    <a:pt x="268927" y="196227"/>
                  </a:cubicBezTo>
                  <a:cubicBezTo>
                    <a:pt x="259860" y="180287"/>
                    <a:pt x="239577" y="174795"/>
                    <a:pt x="223709" y="1839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18872" tIns="0" rIns="0" bIns="0" rtlCol="0" anchor="ctr" anchorCtr="0"/>
            <a:lstStyle/>
            <a:p>
              <a:endParaRPr lang="en-US" sz="1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0DFA66B-6E79-0727-BBD7-D87D523D4B4A}"/>
              </a:ext>
            </a:extLst>
          </p:cNvPr>
          <p:cNvGrpSpPr/>
          <p:nvPr/>
        </p:nvGrpSpPr>
        <p:grpSpPr>
          <a:xfrm>
            <a:off x="6037390" y="3160745"/>
            <a:ext cx="1592616" cy="1601567"/>
            <a:chOff x="5901284" y="2815518"/>
            <a:chExt cx="1592616" cy="160156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52E0993-0C3B-36E0-CEC9-7FD407EE8C69}"/>
                </a:ext>
              </a:extLst>
            </p:cNvPr>
            <p:cNvSpPr/>
            <p:nvPr/>
          </p:nvSpPr>
          <p:spPr>
            <a:xfrm>
              <a:off x="5901284" y="3117242"/>
              <a:ext cx="1592616" cy="1299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73152" rtlCol="0" anchor="t" anchorCtr="0">
              <a:spAutoFit/>
            </a:bodyPr>
            <a:lstStyle/>
            <a:p>
              <a:pPr marL="100584" indent="-100584">
                <a:spcBef>
                  <a:spcPts val="2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b="0" i="0" dirty="0">
                  <a:solidFill>
                    <a:srgbClr val="1B2A34"/>
                  </a:solidFill>
                  <a:effectLst/>
                  <a:latin typeface="+mj-lt"/>
                </a:rPr>
                <a:t>Cisco Catalyst 8000V </a:t>
              </a:r>
              <a:br>
                <a:rPr lang="en-US" sz="1000" b="0" i="0" dirty="0">
                  <a:solidFill>
                    <a:srgbClr val="1B2A34"/>
                  </a:solidFill>
                  <a:effectLst/>
                  <a:latin typeface="+mj-lt"/>
                </a:rPr>
              </a:br>
              <a:r>
                <a:rPr lang="en-US" sz="1000" b="0" i="0" dirty="0">
                  <a:solidFill>
                    <a:srgbClr val="1B2A34"/>
                  </a:solidFill>
                  <a:effectLst/>
                  <a:latin typeface="+mj-lt"/>
                </a:rPr>
                <a:t>Edge Router</a:t>
              </a:r>
            </a:p>
            <a:p>
              <a:pPr marL="100584" indent="-100584">
                <a:spcBef>
                  <a:spcPts val="2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b="0" i="0" dirty="0">
                  <a:solidFill>
                    <a:srgbClr val="1B2A34"/>
                  </a:solidFill>
                  <a:effectLst/>
                  <a:latin typeface="+mj-lt"/>
                </a:rPr>
                <a:t>F5 Networks NGINX </a:t>
              </a:r>
              <a:br>
                <a:rPr lang="en-US" sz="1000" b="0" i="0" dirty="0">
                  <a:solidFill>
                    <a:srgbClr val="1B2A34"/>
                  </a:solidFill>
                  <a:effectLst/>
                  <a:latin typeface="+mj-lt"/>
                </a:rPr>
              </a:br>
              <a:r>
                <a:rPr lang="en-US" sz="1000" b="0" i="0" dirty="0">
                  <a:solidFill>
                    <a:srgbClr val="1B2A34"/>
                  </a:solidFill>
                  <a:effectLst/>
                  <a:latin typeface="+mj-lt"/>
                </a:rPr>
                <a:t>Plus Load Balancer</a:t>
              </a:r>
            </a:p>
            <a:p>
              <a:pPr marL="100584" indent="-100584">
                <a:spcBef>
                  <a:spcPts val="2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b="0" i="0" dirty="0">
                  <a:solidFill>
                    <a:srgbClr val="1B2A34"/>
                  </a:solidFill>
                  <a:effectLst/>
                  <a:latin typeface="+mj-lt"/>
                </a:rPr>
                <a:t>Check Point </a:t>
              </a:r>
              <a:r>
                <a:rPr lang="en-US" sz="1000" b="0" i="0" dirty="0" err="1">
                  <a:solidFill>
                    <a:srgbClr val="1B2A34"/>
                  </a:solidFill>
                  <a:effectLst/>
                  <a:latin typeface="+mj-lt"/>
                </a:rPr>
                <a:t>CloudGuard</a:t>
              </a:r>
              <a:r>
                <a:rPr lang="en-US" sz="1000" b="0" i="0" dirty="0">
                  <a:solidFill>
                    <a:srgbClr val="1B2A34"/>
                  </a:solidFill>
                  <a:effectLst/>
                  <a:latin typeface="+mj-lt"/>
                </a:rPr>
                <a:t> Network Security </a:t>
              </a:r>
              <a:r>
                <a:rPr lang="en-US" sz="1000" dirty="0">
                  <a:solidFill>
                    <a:schemeClr val="tx1"/>
                  </a:solidFill>
                  <a:latin typeface="+mj-lt"/>
                </a:rPr>
                <a:t> 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156A70A-554F-7422-5B46-3654A5B14ABD}"/>
                </a:ext>
              </a:extLst>
            </p:cNvPr>
            <p:cNvGrpSpPr/>
            <p:nvPr/>
          </p:nvGrpSpPr>
          <p:grpSpPr>
            <a:xfrm>
              <a:off x="5901285" y="2815518"/>
              <a:ext cx="1592615" cy="303880"/>
              <a:chOff x="5901285" y="2815518"/>
              <a:chExt cx="1592615" cy="30388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310E72A4-43D8-B617-281F-AC728932BFEE}"/>
                  </a:ext>
                </a:extLst>
              </p:cNvPr>
              <p:cNvSpPr/>
              <p:nvPr/>
            </p:nvSpPr>
            <p:spPr>
              <a:xfrm>
                <a:off x="5901285" y="2815518"/>
                <a:ext cx="1592615" cy="30388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Network Edge  </a:t>
                </a:r>
                <a:endParaRPr lang="en-US" sz="1000" b="1" baseline="3000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Graphic 147">
                <a:extLst>
                  <a:ext uri="{FF2B5EF4-FFF2-40B4-BE49-F238E27FC236}">
                    <a16:creationId xmlns:a16="http://schemas.microsoft.com/office/drawing/2014/main" id="{E6ABB50C-11DB-5E3E-34C0-930FF9C0F570}"/>
                  </a:ext>
                </a:extLst>
              </p:cNvPr>
              <p:cNvSpPr/>
              <p:nvPr/>
            </p:nvSpPr>
            <p:spPr>
              <a:xfrm>
                <a:off x="5988816" y="2860444"/>
                <a:ext cx="188776" cy="214029"/>
              </a:xfrm>
              <a:custGeom>
                <a:avLst/>
                <a:gdLst>
                  <a:gd name="connsiteX0" fmla="*/ 269421 w 269421"/>
                  <a:gd name="connsiteY0" fmla="*/ 89869 h 305462"/>
                  <a:gd name="connsiteX1" fmla="*/ 269421 w 269421"/>
                  <a:gd name="connsiteY1" fmla="*/ 215646 h 305462"/>
                  <a:gd name="connsiteX2" fmla="*/ 256034 w 269421"/>
                  <a:gd name="connsiteY2" fmla="*/ 238911 h 305462"/>
                  <a:gd name="connsiteX3" fmla="*/ 148277 w 269421"/>
                  <a:gd name="connsiteY3" fmla="*/ 301830 h 305462"/>
                  <a:gd name="connsiteX4" fmla="*/ 121144 w 269421"/>
                  <a:gd name="connsiteY4" fmla="*/ 301830 h 305462"/>
                  <a:gd name="connsiteX5" fmla="*/ 13387 w 269421"/>
                  <a:gd name="connsiteY5" fmla="*/ 238911 h 305462"/>
                  <a:gd name="connsiteX6" fmla="*/ 0 w 269421"/>
                  <a:gd name="connsiteY6" fmla="*/ 215646 h 305462"/>
                  <a:gd name="connsiteX7" fmla="*/ 0 w 269421"/>
                  <a:gd name="connsiteY7" fmla="*/ 89810 h 305462"/>
                  <a:gd name="connsiteX8" fmla="*/ 13387 w 269421"/>
                  <a:gd name="connsiteY8" fmla="*/ 66544 h 305462"/>
                  <a:gd name="connsiteX9" fmla="*/ 121084 w 269421"/>
                  <a:gd name="connsiteY9" fmla="*/ 3626 h 305462"/>
                  <a:gd name="connsiteX10" fmla="*/ 148277 w 269421"/>
                  <a:gd name="connsiteY10" fmla="*/ 3686 h 305462"/>
                  <a:gd name="connsiteX11" fmla="*/ 255974 w 269421"/>
                  <a:gd name="connsiteY11" fmla="*/ 66604 h 305462"/>
                  <a:gd name="connsiteX12" fmla="*/ 269421 w 269421"/>
                  <a:gd name="connsiteY12" fmla="*/ 89869 h 305462"/>
                  <a:gd name="connsiteX13" fmla="*/ 199317 w 269421"/>
                  <a:gd name="connsiteY13" fmla="*/ 130659 h 305462"/>
                  <a:gd name="connsiteX14" fmla="*/ 179415 w 269421"/>
                  <a:gd name="connsiteY14" fmla="*/ 134546 h 305462"/>
                  <a:gd name="connsiteX15" fmla="*/ 138117 w 269421"/>
                  <a:gd name="connsiteY15" fmla="*/ 94176 h 305462"/>
                  <a:gd name="connsiteX16" fmla="*/ 139671 w 269421"/>
                  <a:gd name="connsiteY16" fmla="*/ 88135 h 305462"/>
                  <a:gd name="connsiteX17" fmla="*/ 117737 w 269421"/>
                  <a:gd name="connsiteY17" fmla="*/ 59606 h 305462"/>
                  <a:gd name="connsiteX18" fmla="*/ 89229 w 269421"/>
                  <a:gd name="connsiteY18" fmla="*/ 81556 h 305462"/>
                  <a:gd name="connsiteX19" fmla="*/ 99808 w 269421"/>
                  <a:gd name="connsiteY19" fmla="*/ 105659 h 305462"/>
                  <a:gd name="connsiteX20" fmla="*/ 89588 w 269421"/>
                  <a:gd name="connsiteY20" fmla="*/ 149977 h 305462"/>
                  <a:gd name="connsiteX21" fmla="*/ 63949 w 269421"/>
                  <a:gd name="connsiteY21" fmla="*/ 158529 h 305462"/>
                  <a:gd name="connsiteX22" fmla="*/ 48171 w 269421"/>
                  <a:gd name="connsiteY22" fmla="*/ 185981 h 305462"/>
                  <a:gd name="connsiteX23" fmla="*/ 56418 w 269421"/>
                  <a:gd name="connsiteY23" fmla="*/ 216543 h 305462"/>
                  <a:gd name="connsiteX24" fmla="*/ 83850 w 269421"/>
                  <a:gd name="connsiteY24" fmla="*/ 232332 h 305462"/>
                  <a:gd name="connsiteX25" fmla="*/ 89289 w 269421"/>
                  <a:gd name="connsiteY25" fmla="*/ 232691 h 305462"/>
                  <a:gd name="connsiteX26" fmla="*/ 114390 w 269421"/>
                  <a:gd name="connsiteY26" fmla="*/ 224079 h 305462"/>
                  <a:gd name="connsiteX27" fmla="*/ 130168 w 269421"/>
                  <a:gd name="connsiteY27" fmla="*/ 196627 h 305462"/>
                  <a:gd name="connsiteX28" fmla="*/ 130527 w 269421"/>
                  <a:gd name="connsiteY28" fmla="*/ 190168 h 305462"/>
                  <a:gd name="connsiteX29" fmla="*/ 168119 w 269421"/>
                  <a:gd name="connsiteY29" fmla="*/ 179940 h 305462"/>
                  <a:gd name="connsiteX30" fmla="*/ 191069 w 269421"/>
                  <a:gd name="connsiteY30" fmla="*/ 194534 h 305462"/>
                  <a:gd name="connsiteX31" fmla="*/ 227167 w 269421"/>
                  <a:gd name="connsiteY31" fmla="*/ 166723 h 305462"/>
                  <a:gd name="connsiteX32" fmla="*/ 199317 w 269421"/>
                  <a:gd name="connsiteY32" fmla="*/ 130659 h 305462"/>
                  <a:gd name="connsiteX33" fmla="*/ 121861 w 269421"/>
                  <a:gd name="connsiteY33" fmla="*/ 166065 h 305462"/>
                  <a:gd name="connsiteX34" fmla="*/ 108115 w 269421"/>
                  <a:gd name="connsiteY34" fmla="*/ 154522 h 305462"/>
                  <a:gd name="connsiteX35" fmla="*/ 118395 w 269421"/>
                  <a:gd name="connsiteY35" fmla="*/ 109965 h 305462"/>
                  <a:gd name="connsiteX36" fmla="*/ 124909 w 269421"/>
                  <a:gd name="connsiteY36" fmla="*/ 107991 h 305462"/>
                  <a:gd name="connsiteX37" fmla="*/ 166207 w 269421"/>
                  <a:gd name="connsiteY37" fmla="*/ 148422 h 305462"/>
                  <a:gd name="connsiteX38" fmla="*/ 163159 w 269421"/>
                  <a:gd name="connsiteY38" fmla="*/ 158469 h 305462"/>
                  <a:gd name="connsiteX39" fmla="*/ 162920 w 269421"/>
                  <a:gd name="connsiteY39" fmla="*/ 161520 h 305462"/>
                  <a:gd name="connsiteX40" fmla="*/ 125447 w 269421"/>
                  <a:gd name="connsiteY40" fmla="*/ 171687 h 305462"/>
                  <a:gd name="connsiteX41" fmla="*/ 121861 w 269421"/>
                  <a:gd name="connsiteY41" fmla="*/ 166065 h 305462"/>
                  <a:gd name="connsiteX42" fmla="*/ 89050 w 269421"/>
                  <a:gd name="connsiteY42" fmla="*/ 169055 h 305462"/>
                  <a:gd name="connsiteX43" fmla="*/ 75543 w 269421"/>
                  <a:gd name="connsiteY43" fmla="*/ 173661 h 305462"/>
                  <a:gd name="connsiteX44" fmla="*/ 67056 w 269421"/>
                  <a:gd name="connsiteY44" fmla="*/ 188433 h 305462"/>
                  <a:gd name="connsiteX45" fmla="*/ 71479 w 269421"/>
                  <a:gd name="connsiteY45" fmla="*/ 204881 h 305462"/>
                  <a:gd name="connsiteX46" fmla="*/ 86241 w 269421"/>
                  <a:gd name="connsiteY46" fmla="*/ 213373 h 305462"/>
                  <a:gd name="connsiteX47" fmla="*/ 102677 w 269421"/>
                  <a:gd name="connsiteY47" fmla="*/ 208947 h 305462"/>
                  <a:gd name="connsiteX48" fmla="*/ 111163 w 269421"/>
                  <a:gd name="connsiteY48" fmla="*/ 194175 h 305462"/>
                  <a:gd name="connsiteX49" fmla="*/ 106741 w 269421"/>
                  <a:gd name="connsiteY49" fmla="*/ 177728 h 305462"/>
                  <a:gd name="connsiteX50" fmla="*/ 91979 w 269421"/>
                  <a:gd name="connsiteY50" fmla="*/ 169235 h 305462"/>
                  <a:gd name="connsiteX51" fmla="*/ 89050 w 269421"/>
                  <a:gd name="connsiteY51" fmla="*/ 169055 h 305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69421" h="305462">
                    <a:moveTo>
                      <a:pt x="269421" y="89869"/>
                    </a:moveTo>
                    <a:lnTo>
                      <a:pt x="269421" y="215646"/>
                    </a:lnTo>
                    <a:cubicBezTo>
                      <a:pt x="269421" y="225275"/>
                      <a:pt x="264341" y="234127"/>
                      <a:pt x="256034" y="238911"/>
                    </a:cubicBezTo>
                    <a:lnTo>
                      <a:pt x="148277" y="301830"/>
                    </a:lnTo>
                    <a:cubicBezTo>
                      <a:pt x="139910" y="306674"/>
                      <a:pt x="129511" y="306674"/>
                      <a:pt x="121144" y="301830"/>
                    </a:cubicBezTo>
                    <a:lnTo>
                      <a:pt x="13387" y="238911"/>
                    </a:lnTo>
                    <a:cubicBezTo>
                      <a:pt x="5140" y="234127"/>
                      <a:pt x="0" y="225215"/>
                      <a:pt x="0" y="215646"/>
                    </a:cubicBezTo>
                    <a:lnTo>
                      <a:pt x="0" y="89810"/>
                    </a:lnTo>
                    <a:cubicBezTo>
                      <a:pt x="0" y="80180"/>
                      <a:pt x="5080" y="71329"/>
                      <a:pt x="13387" y="66544"/>
                    </a:cubicBezTo>
                    <a:lnTo>
                      <a:pt x="121084" y="3626"/>
                    </a:lnTo>
                    <a:cubicBezTo>
                      <a:pt x="129511" y="-1219"/>
                      <a:pt x="139850" y="-1219"/>
                      <a:pt x="148277" y="3686"/>
                    </a:cubicBezTo>
                    <a:lnTo>
                      <a:pt x="255974" y="66604"/>
                    </a:lnTo>
                    <a:cubicBezTo>
                      <a:pt x="264281" y="71389"/>
                      <a:pt x="269421" y="80300"/>
                      <a:pt x="269421" y="89869"/>
                    </a:cubicBezTo>
                    <a:close/>
                    <a:moveTo>
                      <a:pt x="199317" y="130659"/>
                    </a:moveTo>
                    <a:cubicBezTo>
                      <a:pt x="192145" y="129702"/>
                      <a:pt x="185212" y="131257"/>
                      <a:pt x="179415" y="134546"/>
                    </a:cubicBezTo>
                    <a:lnTo>
                      <a:pt x="138117" y="94176"/>
                    </a:lnTo>
                    <a:cubicBezTo>
                      <a:pt x="138834" y="92262"/>
                      <a:pt x="139372" y="90288"/>
                      <a:pt x="139671" y="88135"/>
                    </a:cubicBezTo>
                    <a:cubicBezTo>
                      <a:pt x="141464" y="74200"/>
                      <a:pt x="131663" y="61401"/>
                      <a:pt x="117737" y="59606"/>
                    </a:cubicBezTo>
                    <a:cubicBezTo>
                      <a:pt x="103812" y="57812"/>
                      <a:pt x="91022" y="67621"/>
                      <a:pt x="89229" y="81556"/>
                    </a:cubicBezTo>
                    <a:cubicBezTo>
                      <a:pt x="87974" y="91245"/>
                      <a:pt x="92337" y="100396"/>
                      <a:pt x="99808" y="105659"/>
                    </a:cubicBezTo>
                    <a:lnTo>
                      <a:pt x="89588" y="149977"/>
                    </a:lnTo>
                    <a:cubicBezTo>
                      <a:pt x="80324" y="149857"/>
                      <a:pt x="71360" y="152847"/>
                      <a:pt x="63949" y="158529"/>
                    </a:cubicBezTo>
                    <a:cubicBezTo>
                      <a:pt x="55223" y="165287"/>
                      <a:pt x="49605" y="175036"/>
                      <a:pt x="48171" y="185981"/>
                    </a:cubicBezTo>
                    <a:cubicBezTo>
                      <a:pt x="46736" y="196926"/>
                      <a:pt x="49665" y="207811"/>
                      <a:pt x="56418" y="216543"/>
                    </a:cubicBezTo>
                    <a:cubicBezTo>
                      <a:pt x="63172" y="225275"/>
                      <a:pt x="72913" y="230897"/>
                      <a:pt x="83850" y="232332"/>
                    </a:cubicBezTo>
                    <a:cubicBezTo>
                      <a:pt x="85643" y="232572"/>
                      <a:pt x="87496" y="232691"/>
                      <a:pt x="89289" y="232691"/>
                    </a:cubicBezTo>
                    <a:cubicBezTo>
                      <a:pt x="98373" y="232691"/>
                      <a:pt x="107099" y="229701"/>
                      <a:pt x="114390" y="224079"/>
                    </a:cubicBezTo>
                    <a:cubicBezTo>
                      <a:pt x="123116" y="217321"/>
                      <a:pt x="128734" y="207572"/>
                      <a:pt x="130168" y="196627"/>
                    </a:cubicBezTo>
                    <a:cubicBezTo>
                      <a:pt x="130467" y="194474"/>
                      <a:pt x="130527" y="192321"/>
                      <a:pt x="130527" y="190168"/>
                    </a:cubicBezTo>
                    <a:lnTo>
                      <a:pt x="168119" y="179940"/>
                    </a:lnTo>
                    <a:cubicBezTo>
                      <a:pt x="173080" y="187716"/>
                      <a:pt x="181268" y="193278"/>
                      <a:pt x="191069" y="194534"/>
                    </a:cubicBezTo>
                    <a:cubicBezTo>
                      <a:pt x="208700" y="196806"/>
                      <a:pt x="224896" y="184366"/>
                      <a:pt x="227167" y="166723"/>
                    </a:cubicBezTo>
                    <a:cubicBezTo>
                      <a:pt x="229438" y="149079"/>
                      <a:pt x="216947" y="132931"/>
                      <a:pt x="199317" y="130659"/>
                    </a:cubicBezTo>
                    <a:close/>
                    <a:moveTo>
                      <a:pt x="121861" y="166065"/>
                    </a:moveTo>
                    <a:cubicBezTo>
                      <a:pt x="118096" y="161161"/>
                      <a:pt x="113434" y="157273"/>
                      <a:pt x="108115" y="154522"/>
                    </a:cubicBezTo>
                    <a:lnTo>
                      <a:pt x="118395" y="109965"/>
                    </a:lnTo>
                    <a:cubicBezTo>
                      <a:pt x="120666" y="109606"/>
                      <a:pt x="122877" y="108948"/>
                      <a:pt x="124909" y="107991"/>
                    </a:cubicBezTo>
                    <a:lnTo>
                      <a:pt x="166207" y="148422"/>
                    </a:lnTo>
                    <a:cubicBezTo>
                      <a:pt x="164713" y="151532"/>
                      <a:pt x="163637" y="154881"/>
                      <a:pt x="163159" y="158469"/>
                    </a:cubicBezTo>
                    <a:cubicBezTo>
                      <a:pt x="163039" y="159486"/>
                      <a:pt x="162920" y="160503"/>
                      <a:pt x="162920" y="161520"/>
                    </a:cubicBezTo>
                    <a:lnTo>
                      <a:pt x="125447" y="171687"/>
                    </a:lnTo>
                    <a:cubicBezTo>
                      <a:pt x="124431" y="169713"/>
                      <a:pt x="123236" y="167859"/>
                      <a:pt x="121861" y="166065"/>
                    </a:cubicBezTo>
                    <a:close/>
                    <a:moveTo>
                      <a:pt x="89050" y="169055"/>
                    </a:moveTo>
                    <a:cubicBezTo>
                      <a:pt x="84209" y="169055"/>
                      <a:pt x="79488" y="170670"/>
                      <a:pt x="75543" y="173661"/>
                    </a:cubicBezTo>
                    <a:cubicBezTo>
                      <a:pt x="70822" y="177309"/>
                      <a:pt x="67833" y="182512"/>
                      <a:pt x="67056" y="188433"/>
                    </a:cubicBezTo>
                    <a:cubicBezTo>
                      <a:pt x="66280" y="194294"/>
                      <a:pt x="67833" y="200156"/>
                      <a:pt x="71479" y="204881"/>
                    </a:cubicBezTo>
                    <a:cubicBezTo>
                      <a:pt x="75125" y="209605"/>
                      <a:pt x="80324" y="212596"/>
                      <a:pt x="86241" y="213373"/>
                    </a:cubicBezTo>
                    <a:cubicBezTo>
                      <a:pt x="92098" y="214151"/>
                      <a:pt x="97955" y="212596"/>
                      <a:pt x="102677" y="208947"/>
                    </a:cubicBezTo>
                    <a:cubicBezTo>
                      <a:pt x="107398" y="205299"/>
                      <a:pt x="110386" y="200096"/>
                      <a:pt x="111163" y="194175"/>
                    </a:cubicBezTo>
                    <a:cubicBezTo>
                      <a:pt x="111940" y="188314"/>
                      <a:pt x="110386" y="182452"/>
                      <a:pt x="106741" y="177728"/>
                    </a:cubicBezTo>
                    <a:cubicBezTo>
                      <a:pt x="103095" y="173003"/>
                      <a:pt x="97895" y="170012"/>
                      <a:pt x="91979" y="169235"/>
                    </a:cubicBezTo>
                    <a:cubicBezTo>
                      <a:pt x="91022" y="169115"/>
                      <a:pt x="90006" y="169055"/>
                      <a:pt x="89050" y="169055"/>
                    </a:cubicBezTo>
                    <a:close/>
                  </a:path>
                </a:pathLst>
              </a:custGeom>
              <a:solidFill>
                <a:schemeClr val="bg1"/>
              </a:solidFill>
              <a:ln w="5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8CE3F1A-5443-46BA-44E8-8C0E2AC16709}"/>
              </a:ext>
            </a:extLst>
          </p:cNvPr>
          <p:cNvGrpSpPr/>
          <p:nvPr/>
        </p:nvGrpSpPr>
        <p:grpSpPr>
          <a:xfrm>
            <a:off x="6039402" y="2694700"/>
            <a:ext cx="1590603" cy="303880"/>
            <a:chOff x="5903912" y="2268643"/>
            <a:chExt cx="1447800" cy="30388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D98CD0C-92FE-12C6-36E0-779DF6923BA7}"/>
                </a:ext>
              </a:extLst>
            </p:cNvPr>
            <p:cNvSpPr/>
            <p:nvPr/>
          </p:nvSpPr>
          <p:spPr>
            <a:xfrm>
              <a:off x="5903912" y="2268643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 Fabric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04" name="Graphic 58">
              <a:extLst>
                <a:ext uri="{FF2B5EF4-FFF2-40B4-BE49-F238E27FC236}">
                  <a16:creationId xmlns:a16="http://schemas.microsoft.com/office/drawing/2014/main" id="{26AB2094-FCA8-0390-2FC4-A2E76F226206}"/>
                </a:ext>
              </a:extLst>
            </p:cNvPr>
            <p:cNvSpPr/>
            <p:nvPr/>
          </p:nvSpPr>
          <p:spPr>
            <a:xfrm>
              <a:off x="5991443" y="2312977"/>
              <a:ext cx="188853" cy="214029"/>
            </a:xfrm>
            <a:custGeom>
              <a:avLst/>
              <a:gdLst>
                <a:gd name="connsiteX0" fmla="*/ 382270 w 402347"/>
                <a:gd name="connsiteY0" fmla="*/ 99443 h 455983"/>
                <a:gd name="connsiteX1" fmla="*/ 221474 w 402347"/>
                <a:gd name="connsiteY1" fmla="*/ 5503 h 455983"/>
                <a:gd name="connsiteX2" fmla="*/ 180873 w 402347"/>
                <a:gd name="connsiteY2" fmla="*/ 5414 h 455983"/>
                <a:gd name="connsiteX3" fmla="*/ 19988 w 402347"/>
                <a:gd name="connsiteY3" fmla="*/ 99354 h 455983"/>
                <a:gd name="connsiteX4" fmla="*/ 0 w 402347"/>
                <a:gd name="connsiteY4" fmla="*/ 134090 h 455983"/>
                <a:gd name="connsiteX5" fmla="*/ 0 w 402347"/>
                <a:gd name="connsiteY5" fmla="*/ 321882 h 455983"/>
                <a:gd name="connsiteX6" fmla="*/ 19988 w 402347"/>
                <a:gd name="connsiteY6" fmla="*/ 356618 h 455983"/>
                <a:gd name="connsiteX7" fmla="*/ 180873 w 402347"/>
                <a:gd name="connsiteY7" fmla="*/ 450559 h 455983"/>
                <a:gd name="connsiteX8" fmla="*/ 221385 w 402347"/>
                <a:gd name="connsiteY8" fmla="*/ 450559 h 455983"/>
                <a:gd name="connsiteX9" fmla="*/ 382359 w 402347"/>
                <a:gd name="connsiteY9" fmla="*/ 356708 h 455983"/>
                <a:gd name="connsiteX10" fmla="*/ 402347 w 402347"/>
                <a:gd name="connsiteY10" fmla="*/ 321971 h 455983"/>
                <a:gd name="connsiteX11" fmla="*/ 402347 w 402347"/>
                <a:gd name="connsiteY11" fmla="*/ 134180 h 455983"/>
                <a:gd name="connsiteX12" fmla="*/ 382270 w 402347"/>
                <a:gd name="connsiteY12" fmla="*/ 99443 h 455983"/>
                <a:gd name="connsiteX13" fmla="*/ 106008 w 402347"/>
                <a:gd name="connsiteY13" fmla="*/ 280002 h 455983"/>
                <a:gd name="connsiteX14" fmla="*/ 116359 w 402347"/>
                <a:gd name="connsiteY14" fmla="*/ 285627 h 455983"/>
                <a:gd name="connsiteX15" fmla="*/ 157495 w 402347"/>
                <a:gd name="connsiteY15" fmla="*/ 263660 h 455983"/>
                <a:gd name="connsiteX16" fmla="*/ 157316 w 402347"/>
                <a:gd name="connsiteY16" fmla="*/ 258660 h 455983"/>
                <a:gd name="connsiteX17" fmla="*/ 159011 w 402347"/>
                <a:gd name="connsiteY17" fmla="*/ 250891 h 455983"/>
                <a:gd name="connsiteX18" fmla="*/ 101814 w 402347"/>
                <a:gd name="connsiteY18" fmla="*/ 200527 h 455983"/>
                <a:gd name="connsiteX19" fmla="*/ 99315 w 402347"/>
                <a:gd name="connsiteY19" fmla="*/ 201956 h 455983"/>
                <a:gd name="connsiteX20" fmla="*/ 106008 w 402347"/>
                <a:gd name="connsiteY20" fmla="*/ 280002 h 455983"/>
                <a:gd name="connsiteX21" fmla="*/ 226560 w 402347"/>
                <a:gd name="connsiteY21" fmla="*/ 159987 h 455983"/>
                <a:gd name="connsiteX22" fmla="*/ 227096 w 402347"/>
                <a:gd name="connsiteY22" fmla="*/ 159987 h 455983"/>
                <a:gd name="connsiteX23" fmla="*/ 227185 w 402347"/>
                <a:gd name="connsiteY23" fmla="*/ 159987 h 455983"/>
                <a:gd name="connsiteX24" fmla="*/ 248154 w 402347"/>
                <a:gd name="connsiteY24" fmla="*/ 172042 h 455983"/>
                <a:gd name="connsiteX25" fmla="*/ 287952 w 402347"/>
                <a:gd name="connsiteY25" fmla="*/ 163112 h 455983"/>
                <a:gd name="connsiteX26" fmla="*/ 287952 w 402347"/>
                <a:gd name="connsiteY26" fmla="*/ 163112 h 455983"/>
                <a:gd name="connsiteX27" fmla="*/ 217458 w 402347"/>
                <a:gd name="connsiteY27" fmla="*/ 123375 h 455983"/>
                <a:gd name="connsiteX28" fmla="*/ 214871 w 402347"/>
                <a:gd name="connsiteY28" fmla="*/ 125429 h 455983"/>
                <a:gd name="connsiteX29" fmla="*/ 226560 w 402347"/>
                <a:gd name="connsiteY29" fmla="*/ 159987 h 455983"/>
                <a:gd name="connsiteX30" fmla="*/ 118589 w 402347"/>
                <a:gd name="connsiteY30" fmla="*/ 189276 h 455983"/>
                <a:gd name="connsiteX31" fmla="*/ 171861 w 402347"/>
                <a:gd name="connsiteY31" fmla="*/ 236157 h 455983"/>
                <a:gd name="connsiteX32" fmla="*/ 186049 w 402347"/>
                <a:gd name="connsiteY32" fmla="*/ 233210 h 455983"/>
                <a:gd name="connsiteX33" fmla="*/ 186316 w 402347"/>
                <a:gd name="connsiteY33" fmla="*/ 233210 h 455983"/>
                <a:gd name="connsiteX34" fmla="*/ 188369 w 402347"/>
                <a:gd name="connsiteY34" fmla="*/ 233389 h 455983"/>
                <a:gd name="connsiteX35" fmla="*/ 204520 w 402347"/>
                <a:gd name="connsiteY35" fmla="*/ 204546 h 455983"/>
                <a:gd name="connsiteX36" fmla="*/ 199434 w 402347"/>
                <a:gd name="connsiteY36" fmla="*/ 195080 h 455983"/>
                <a:gd name="connsiteX37" fmla="*/ 118589 w 402347"/>
                <a:gd name="connsiteY37" fmla="*/ 189276 h 455983"/>
                <a:gd name="connsiteX38" fmla="*/ 120374 w 402347"/>
                <a:gd name="connsiteY38" fmla="*/ 169988 h 455983"/>
                <a:gd name="connsiteX39" fmla="*/ 200951 w 402347"/>
                <a:gd name="connsiteY39" fmla="*/ 175703 h 455983"/>
                <a:gd name="connsiteX40" fmla="*/ 208178 w 402347"/>
                <a:gd name="connsiteY40" fmla="*/ 166327 h 455983"/>
                <a:gd name="connsiteX41" fmla="*/ 195954 w 402347"/>
                <a:gd name="connsiteY41" fmla="*/ 130161 h 455983"/>
                <a:gd name="connsiteX42" fmla="*/ 183550 w 402347"/>
                <a:gd name="connsiteY42" fmla="*/ 125250 h 455983"/>
                <a:gd name="connsiteX43" fmla="*/ 120374 w 402347"/>
                <a:gd name="connsiteY43" fmla="*/ 169988 h 455983"/>
                <a:gd name="connsiteX44" fmla="*/ 125460 w 402347"/>
                <a:gd name="connsiteY44" fmla="*/ 306880 h 455983"/>
                <a:gd name="connsiteX45" fmla="*/ 197024 w 402347"/>
                <a:gd name="connsiteY45" fmla="*/ 336348 h 455983"/>
                <a:gd name="connsiteX46" fmla="*/ 199344 w 402347"/>
                <a:gd name="connsiteY46" fmla="*/ 334115 h 455983"/>
                <a:gd name="connsiteX47" fmla="*/ 183372 w 402347"/>
                <a:gd name="connsiteY47" fmla="*/ 287413 h 455983"/>
                <a:gd name="connsiteX48" fmla="*/ 182836 w 402347"/>
                <a:gd name="connsiteY48" fmla="*/ 287413 h 455983"/>
                <a:gd name="connsiteX49" fmla="*/ 182747 w 402347"/>
                <a:gd name="connsiteY49" fmla="*/ 287413 h 455983"/>
                <a:gd name="connsiteX50" fmla="*/ 166507 w 402347"/>
                <a:gd name="connsiteY50" fmla="*/ 280895 h 455983"/>
                <a:gd name="connsiteX51" fmla="*/ 125282 w 402347"/>
                <a:gd name="connsiteY51" fmla="*/ 302772 h 455983"/>
                <a:gd name="connsiteX52" fmla="*/ 125460 w 402347"/>
                <a:gd name="connsiteY52" fmla="*/ 306880 h 455983"/>
                <a:gd name="connsiteX53" fmla="*/ 218529 w 402347"/>
                <a:gd name="connsiteY53" fmla="*/ 327954 h 455983"/>
                <a:gd name="connsiteX54" fmla="*/ 231825 w 402347"/>
                <a:gd name="connsiteY54" fmla="*/ 332419 h 455983"/>
                <a:gd name="connsiteX55" fmla="*/ 285989 w 402347"/>
                <a:gd name="connsiteY55" fmla="*/ 293664 h 455983"/>
                <a:gd name="connsiteX56" fmla="*/ 207018 w 402347"/>
                <a:gd name="connsiteY56" fmla="*/ 275537 h 455983"/>
                <a:gd name="connsiteX57" fmla="*/ 201843 w 402347"/>
                <a:gd name="connsiteY57" fmla="*/ 281252 h 455983"/>
                <a:gd name="connsiteX58" fmla="*/ 217815 w 402347"/>
                <a:gd name="connsiteY58" fmla="*/ 327865 h 455983"/>
                <a:gd name="connsiteX59" fmla="*/ 218529 w 402347"/>
                <a:gd name="connsiteY59" fmla="*/ 327954 h 455983"/>
                <a:gd name="connsiteX60" fmla="*/ 249404 w 402347"/>
                <a:gd name="connsiteY60" fmla="*/ 200170 h 455983"/>
                <a:gd name="connsiteX61" fmla="*/ 302586 w 402347"/>
                <a:gd name="connsiteY61" fmla="*/ 262142 h 455983"/>
                <a:gd name="connsiteX62" fmla="*/ 304370 w 402347"/>
                <a:gd name="connsiteY62" fmla="*/ 261339 h 455983"/>
                <a:gd name="connsiteX63" fmla="*/ 304817 w 402347"/>
                <a:gd name="connsiteY63" fmla="*/ 192401 h 455983"/>
                <a:gd name="connsiteX64" fmla="*/ 292235 w 402347"/>
                <a:gd name="connsiteY64" fmla="*/ 182132 h 455983"/>
                <a:gd name="connsiteX65" fmla="*/ 252437 w 402347"/>
                <a:gd name="connsiteY65" fmla="*/ 191062 h 455983"/>
                <a:gd name="connsiteX66" fmla="*/ 249404 w 402347"/>
                <a:gd name="connsiteY66" fmla="*/ 200170 h 455983"/>
                <a:gd name="connsiteX67" fmla="*/ 217012 w 402347"/>
                <a:gd name="connsiteY67" fmla="*/ 382247 h 455983"/>
                <a:gd name="connsiteX68" fmla="*/ 215228 w 402347"/>
                <a:gd name="connsiteY68" fmla="*/ 382157 h 455983"/>
                <a:gd name="connsiteX69" fmla="*/ 189707 w 402347"/>
                <a:gd name="connsiteY69" fmla="*/ 354207 h 455983"/>
                <a:gd name="connsiteX70" fmla="*/ 118143 w 402347"/>
                <a:gd name="connsiteY70" fmla="*/ 324739 h 455983"/>
                <a:gd name="connsiteX71" fmla="*/ 96817 w 402347"/>
                <a:gd name="connsiteY71" fmla="*/ 333223 h 455983"/>
                <a:gd name="connsiteX72" fmla="*/ 78167 w 402347"/>
                <a:gd name="connsiteY72" fmla="*/ 324114 h 455983"/>
                <a:gd name="connsiteX73" fmla="*/ 71386 w 402347"/>
                <a:gd name="connsiteY73" fmla="*/ 304290 h 455983"/>
                <a:gd name="connsiteX74" fmla="*/ 86644 w 402347"/>
                <a:gd name="connsiteY74" fmla="*/ 281430 h 455983"/>
                <a:gd name="connsiteX75" fmla="*/ 79952 w 402347"/>
                <a:gd name="connsiteY75" fmla="*/ 203385 h 455983"/>
                <a:gd name="connsiteX76" fmla="*/ 60232 w 402347"/>
                <a:gd name="connsiteY76" fmla="*/ 175524 h 455983"/>
                <a:gd name="connsiteX77" fmla="*/ 69333 w 402347"/>
                <a:gd name="connsiteY77" fmla="*/ 156861 h 455983"/>
                <a:gd name="connsiteX78" fmla="*/ 89143 w 402347"/>
                <a:gd name="connsiteY78" fmla="*/ 150075 h 455983"/>
                <a:gd name="connsiteX79" fmla="*/ 103063 w 402347"/>
                <a:gd name="connsiteY79" fmla="*/ 154986 h 455983"/>
                <a:gd name="connsiteX80" fmla="*/ 172842 w 402347"/>
                <a:gd name="connsiteY80" fmla="*/ 107926 h 455983"/>
                <a:gd name="connsiteX81" fmla="*/ 172396 w 402347"/>
                <a:gd name="connsiteY81" fmla="*/ 101229 h 455983"/>
                <a:gd name="connsiteX82" fmla="*/ 181498 w 402347"/>
                <a:gd name="connsiteY82" fmla="*/ 82566 h 455983"/>
                <a:gd name="connsiteX83" fmla="*/ 201307 w 402347"/>
                <a:gd name="connsiteY83" fmla="*/ 75780 h 455983"/>
                <a:gd name="connsiteX84" fmla="*/ 219957 w 402347"/>
                <a:gd name="connsiteY84" fmla="*/ 84888 h 455983"/>
                <a:gd name="connsiteX85" fmla="*/ 226739 w 402347"/>
                <a:gd name="connsiteY85" fmla="*/ 104712 h 455983"/>
                <a:gd name="connsiteX86" fmla="*/ 226560 w 402347"/>
                <a:gd name="connsiteY86" fmla="*/ 106141 h 455983"/>
                <a:gd name="connsiteX87" fmla="*/ 297589 w 402347"/>
                <a:gd name="connsiteY87" fmla="*/ 146146 h 455983"/>
                <a:gd name="connsiteX88" fmla="*/ 316595 w 402347"/>
                <a:gd name="connsiteY88" fmla="*/ 139984 h 455983"/>
                <a:gd name="connsiteX89" fmla="*/ 341759 w 402347"/>
                <a:gd name="connsiteY89" fmla="*/ 168648 h 455983"/>
                <a:gd name="connsiteX90" fmla="*/ 341759 w 402347"/>
                <a:gd name="connsiteY90" fmla="*/ 168648 h 455983"/>
                <a:gd name="connsiteX91" fmla="*/ 324269 w 402347"/>
                <a:gd name="connsiteY91" fmla="*/ 192491 h 455983"/>
                <a:gd name="connsiteX92" fmla="*/ 323823 w 402347"/>
                <a:gd name="connsiteY92" fmla="*/ 261428 h 455983"/>
                <a:gd name="connsiteX93" fmla="*/ 339796 w 402347"/>
                <a:gd name="connsiteY93" fmla="*/ 286967 h 455983"/>
                <a:gd name="connsiteX94" fmla="*/ 312491 w 402347"/>
                <a:gd name="connsiteY94" fmla="*/ 311255 h 455983"/>
                <a:gd name="connsiteX95" fmla="*/ 300266 w 402347"/>
                <a:gd name="connsiteY95" fmla="*/ 307326 h 455983"/>
                <a:gd name="connsiteX96" fmla="*/ 243247 w 402347"/>
                <a:gd name="connsiteY96" fmla="*/ 348135 h 455983"/>
                <a:gd name="connsiteX97" fmla="*/ 244050 w 402347"/>
                <a:gd name="connsiteY97" fmla="*/ 356708 h 455983"/>
                <a:gd name="connsiteX98" fmla="*/ 234948 w 402347"/>
                <a:gd name="connsiteY98" fmla="*/ 375371 h 455983"/>
                <a:gd name="connsiteX99" fmla="*/ 217012 w 402347"/>
                <a:gd name="connsiteY99" fmla="*/ 382247 h 455983"/>
                <a:gd name="connsiteX100" fmla="*/ 211391 w 402347"/>
                <a:gd name="connsiteY100" fmla="*/ 256516 h 455983"/>
                <a:gd name="connsiteX101" fmla="*/ 286970 w 402347"/>
                <a:gd name="connsiteY101" fmla="*/ 273751 h 455983"/>
                <a:gd name="connsiteX102" fmla="*/ 234680 w 402347"/>
                <a:gd name="connsiteY102" fmla="*/ 212850 h 455983"/>
                <a:gd name="connsiteX103" fmla="*/ 223883 w 402347"/>
                <a:gd name="connsiteY103" fmla="*/ 214458 h 455983"/>
                <a:gd name="connsiteX104" fmla="*/ 223615 w 402347"/>
                <a:gd name="connsiteY104" fmla="*/ 214458 h 455983"/>
                <a:gd name="connsiteX105" fmla="*/ 221563 w 402347"/>
                <a:gd name="connsiteY105" fmla="*/ 214279 h 455983"/>
                <a:gd name="connsiteX106" fmla="*/ 205412 w 402347"/>
                <a:gd name="connsiteY106" fmla="*/ 243122 h 455983"/>
                <a:gd name="connsiteX107" fmla="*/ 211391 w 402347"/>
                <a:gd name="connsiteY107" fmla="*/ 256516 h 45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2347" h="455983">
                  <a:moveTo>
                    <a:pt x="382270" y="99443"/>
                  </a:moveTo>
                  <a:lnTo>
                    <a:pt x="221474" y="5503"/>
                  </a:lnTo>
                  <a:cubicBezTo>
                    <a:pt x="208892" y="-1819"/>
                    <a:pt x="193455" y="-1819"/>
                    <a:pt x="180873" y="5414"/>
                  </a:cubicBezTo>
                  <a:lnTo>
                    <a:pt x="19988" y="99354"/>
                  </a:lnTo>
                  <a:cubicBezTo>
                    <a:pt x="7674" y="106498"/>
                    <a:pt x="0" y="119803"/>
                    <a:pt x="0" y="134090"/>
                  </a:cubicBezTo>
                  <a:lnTo>
                    <a:pt x="0" y="321882"/>
                  </a:lnTo>
                  <a:cubicBezTo>
                    <a:pt x="0" y="336259"/>
                    <a:pt x="7585" y="349475"/>
                    <a:pt x="19988" y="356618"/>
                  </a:cubicBezTo>
                  <a:lnTo>
                    <a:pt x="180873" y="450559"/>
                  </a:lnTo>
                  <a:cubicBezTo>
                    <a:pt x="193366" y="457792"/>
                    <a:pt x="208892" y="457792"/>
                    <a:pt x="221385" y="450559"/>
                  </a:cubicBezTo>
                  <a:lnTo>
                    <a:pt x="382359" y="356708"/>
                  </a:lnTo>
                  <a:cubicBezTo>
                    <a:pt x="394673" y="349564"/>
                    <a:pt x="402347" y="336259"/>
                    <a:pt x="402347" y="321971"/>
                  </a:cubicBezTo>
                  <a:lnTo>
                    <a:pt x="402347" y="134180"/>
                  </a:lnTo>
                  <a:cubicBezTo>
                    <a:pt x="402258" y="119892"/>
                    <a:pt x="394584" y="106587"/>
                    <a:pt x="382270" y="99443"/>
                  </a:cubicBezTo>
                  <a:close/>
                  <a:moveTo>
                    <a:pt x="106008" y="280002"/>
                  </a:moveTo>
                  <a:cubicBezTo>
                    <a:pt x="109845" y="281073"/>
                    <a:pt x="113325" y="282948"/>
                    <a:pt x="116359" y="285627"/>
                  </a:cubicBezTo>
                  <a:lnTo>
                    <a:pt x="157495" y="263660"/>
                  </a:lnTo>
                  <a:cubicBezTo>
                    <a:pt x="157227" y="262142"/>
                    <a:pt x="157138" y="260446"/>
                    <a:pt x="157316" y="258660"/>
                  </a:cubicBezTo>
                  <a:cubicBezTo>
                    <a:pt x="157495" y="255981"/>
                    <a:pt x="158030" y="253302"/>
                    <a:pt x="159011" y="250891"/>
                  </a:cubicBezTo>
                  <a:lnTo>
                    <a:pt x="101814" y="200527"/>
                  </a:lnTo>
                  <a:cubicBezTo>
                    <a:pt x="101100" y="200974"/>
                    <a:pt x="100208" y="201510"/>
                    <a:pt x="99315" y="201956"/>
                  </a:cubicBezTo>
                  <a:lnTo>
                    <a:pt x="106008" y="280002"/>
                  </a:lnTo>
                  <a:close/>
                  <a:moveTo>
                    <a:pt x="226560" y="159987"/>
                  </a:moveTo>
                  <a:cubicBezTo>
                    <a:pt x="226739" y="159987"/>
                    <a:pt x="226917" y="159987"/>
                    <a:pt x="227096" y="159987"/>
                  </a:cubicBezTo>
                  <a:lnTo>
                    <a:pt x="227185" y="159987"/>
                  </a:lnTo>
                  <a:cubicBezTo>
                    <a:pt x="235662" y="160433"/>
                    <a:pt x="243425" y="164987"/>
                    <a:pt x="248154" y="172042"/>
                  </a:cubicBezTo>
                  <a:lnTo>
                    <a:pt x="287952" y="163112"/>
                  </a:lnTo>
                  <a:cubicBezTo>
                    <a:pt x="287952" y="163112"/>
                    <a:pt x="287952" y="163112"/>
                    <a:pt x="287952" y="163112"/>
                  </a:cubicBezTo>
                  <a:lnTo>
                    <a:pt x="217458" y="123375"/>
                  </a:lnTo>
                  <a:cubicBezTo>
                    <a:pt x="216655" y="124089"/>
                    <a:pt x="215763" y="124804"/>
                    <a:pt x="214871" y="125429"/>
                  </a:cubicBezTo>
                  <a:lnTo>
                    <a:pt x="226560" y="159987"/>
                  </a:lnTo>
                  <a:close/>
                  <a:moveTo>
                    <a:pt x="118589" y="189276"/>
                  </a:moveTo>
                  <a:lnTo>
                    <a:pt x="171861" y="236157"/>
                  </a:lnTo>
                  <a:cubicBezTo>
                    <a:pt x="176233" y="233924"/>
                    <a:pt x="181141" y="232942"/>
                    <a:pt x="186049" y="233210"/>
                  </a:cubicBezTo>
                  <a:lnTo>
                    <a:pt x="186316" y="233210"/>
                  </a:lnTo>
                  <a:cubicBezTo>
                    <a:pt x="186941" y="233299"/>
                    <a:pt x="187655" y="233299"/>
                    <a:pt x="188369" y="233389"/>
                  </a:cubicBezTo>
                  <a:lnTo>
                    <a:pt x="204520" y="204546"/>
                  </a:lnTo>
                  <a:cubicBezTo>
                    <a:pt x="202111" y="201688"/>
                    <a:pt x="200415" y="198474"/>
                    <a:pt x="199434" y="195080"/>
                  </a:cubicBezTo>
                  <a:lnTo>
                    <a:pt x="118589" y="189276"/>
                  </a:lnTo>
                  <a:close/>
                  <a:moveTo>
                    <a:pt x="120374" y="169988"/>
                  </a:moveTo>
                  <a:lnTo>
                    <a:pt x="200951" y="175703"/>
                  </a:lnTo>
                  <a:cubicBezTo>
                    <a:pt x="202557" y="172042"/>
                    <a:pt x="205055" y="168827"/>
                    <a:pt x="208178" y="166327"/>
                  </a:cubicBezTo>
                  <a:lnTo>
                    <a:pt x="195954" y="130161"/>
                  </a:lnTo>
                  <a:cubicBezTo>
                    <a:pt x="191403" y="129536"/>
                    <a:pt x="187298" y="127929"/>
                    <a:pt x="183550" y="125250"/>
                  </a:cubicBezTo>
                  <a:lnTo>
                    <a:pt x="120374" y="169988"/>
                  </a:lnTo>
                  <a:close/>
                  <a:moveTo>
                    <a:pt x="125460" y="306880"/>
                  </a:moveTo>
                  <a:lnTo>
                    <a:pt x="197024" y="336348"/>
                  </a:lnTo>
                  <a:cubicBezTo>
                    <a:pt x="197827" y="335455"/>
                    <a:pt x="198541" y="334741"/>
                    <a:pt x="199344" y="334115"/>
                  </a:cubicBezTo>
                  <a:lnTo>
                    <a:pt x="183372" y="287413"/>
                  </a:lnTo>
                  <a:cubicBezTo>
                    <a:pt x="183193" y="287413"/>
                    <a:pt x="183015" y="287413"/>
                    <a:pt x="182836" y="287413"/>
                  </a:cubicBezTo>
                  <a:lnTo>
                    <a:pt x="182747" y="287413"/>
                  </a:lnTo>
                  <a:cubicBezTo>
                    <a:pt x="176769" y="287056"/>
                    <a:pt x="171058" y="284734"/>
                    <a:pt x="166507" y="280895"/>
                  </a:cubicBezTo>
                  <a:lnTo>
                    <a:pt x="125282" y="302772"/>
                  </a:lnTo>
                  <a:cubicBezTo>
                    <a:pt x="125460" y="304112"/>
                    <a:pt x="125549" y="305451"/>
                    <a:pt x="125460" y="306880"/>
                  </a:cubicBezTo>
                  <a:close/>
                  <a:moveTo>
                    <a:pt x="218529" y="327954"/>
                  </a:moveTo>
                  <a:cubicBezTo>
                    <a:pt x="223259" y="328311"/>
                    <a:pt x="227809" y="329829"/>
                    <a:pt x="231825" y="332419"/>
                  </a:cubicBezTo>
                  <a:lnTo>
                    <a:pt x="285989" y="293664"/>
                  </a:lnTo>
                  <a:lnTo>
                    <a:pt x="207018" y="275537"/>
                  </a:lnTo>
                  <a:cubicBezTo>
                    <a:pt x="205501" y="277769"/>
                    <a:pt x="203717" y="279644"/>
                    <a:pt x="201843" y="281252"/>
                  </a:cubicBezTo>
                  <a:lnTo>
                    <a:pt x="217815" y="327865"/>
                  </a:lnTo>
                  <a:cubicBezTo>
                    <a:pt x="218083" y="327865"/>
                    <a:pt x="218262" y="327865"/>
                    <a:pt x="218529" y="327954"/>
                  </a:cubicBezTo>
                  <a:close/>
                  <a:moveTo>
                    <a:pt x="249404" y="200170"/>
                  </a:moveTo>
                  <a:lnTo>
                    <a:pt x="302586" y="262142"/>
                  </a:lnTo>
                  <a:cubicBezTo>
                    <a:pt x="303121" y="261874"/>
                    <a:pt x="303746" y="261606"/>
                    <a:pt x="304370" y="261339"/>
                  </a:cubicBezTo>
                  <a:lnTo>
                    <a:pt x="304817" y="192401"/>
                  </a:lnTo>
                  <a:cubicBezTo>
                    <a:pt x="299820" y="190437"/>
                    <a:pt x="295358" y="186865"/>
                    <a:pt x="292235" y="182132"/>
                  </a:cubicBezTo>
                  <a:lnTo>
                    <a:pt x="252437" y="191062"/>
                  </a:lnTo>
                  <a:cubicBezTo>
                    <a:pt x="251902" y="194187"/>
                    <a:pt x="250920" y="197223"/>
                    <a:pt x="249404" y="200170"/>
                  </a:cubicBezTo>
                  <a:close/>
                  <a:moveTo>
                    <a:pt x="217012" y="382247"/>
                  </a:moveTo>
                  <a:cubicBezTo>
                    <a:pt x="216388" y="382247"/>
                    <a:pt x="215852" y="382247"/>
                    <a:pt x="215228" y="382157"/>
                  </a:cubicBezTo>
                  <a:cubicBezTo>
                    <a:pt x="200594" y="381175"/>
                    <a:pt x="189350" y="368763"/>
                    <a:pt x="189707" y="354207"/>
                  </a:cubicBezTo>
                  <a:lnTo>
                    <a:pt x="118143" y="324739"/>
                  </a:lnTo>
                  <a:cubicBezTo>
                    <a:pt x="112522" y="330633"/>
                    <a:pt x="104848" y="333758"/>
                    <a:pt x="96817" y="333223"/>
                  </a:cubicBezTo>
                  <a:cubicBezTo>
                    <a:pt x="89589" y="332776"/>
                    <a:pt x="82986" y="329561"/>
                    <a:pt x="78167" y="324114"/>
                  </a:cubicBezTo>
                  <a:cubicBezTo>
                    <a:pt x="73349" y="318667"/>
                    <a:pt x="70939" y="311613"/>
                    <a:pt x="71386" y="304290"/>
                  </a:cubicBezTo>
                  <a:cubicBezTo>
                    <a:pt x="71921" y="294468"/>
                    <a:pt x="77810" y="285806"/>
                    <a:pt x="86644" y="281430"/>
                  </a:cubicBezTo>
                  <a:lnTo>
                    <a:pt x="79952" y="203385"/>
                  </a:lnTo>
                  <a:cubicBezTo>
                    <a:pt x="67727" y="199902"/>
                    <a:pt x="59518" y="188383"/>
                    <a:pt x="60232" y="175524"/>
                  </a:cubicBezTo>
                  <a:cubicBezTo>
                    <a:pt x="60678" y="168291"/>
                    <a:pt x="63890" y="161683"/>
                    <a:pt x="69333" y="156861"/>
                  </a:cubicBezTo>
                  <a:cubicBezTo>
                    <a:pt x="74776" y="152039"/>
                    <a:pt x="81826" y="149628"/>
                    <a:pt x="89143" y="150075"/>
                  </a:cubicBezTo>
                  <a:cubicBezTo>
                    <a:pt x="94229" y="150432"/>
                    <a:pt x="99048" y="152039"/>
                    <a:pt x="103063" y="154986"/>
                  </a:cubicBezTo>
                  <a:lnTo>
                    <a:pt x="172842" y="107926"/>
                  </a:lnTo>
                  <a:cubicBezTo>
                    <a:pt x="172396" y="105605"/>
                    <a:pt x="172307" y="103372"/>
                    <a:pt x="172396" y="101229"/>
                  </a:cubicBezTo>
                  <a:cubicBezTo>
                    <a:pt x="172842" y="93996"/>
                    <a:pt x="176055" y="87388"/>
                    <a:pt x="181498" y="82566"/>
                  </a:cubicBezTo>
                  <a:cubicBezTo>
                    <a:pt x="186941" y="77744"/>
                    <a:pt x="193990" y="75333"/>
                    <a:pt x="201307" y="75780"/>
                  </a:cubicBezTo>
                  <a:cubicBezTo>
                    <a:pt x="208535" y="76226"/>
                    <a:pt x="215138" y="79441"/>
                    <a:pt x="219957" y="84888"/>
                  </a:cubicBezTo>
                  <a:cubicBezTo>
                    <a:pt x="224775" y="90335"/>
                    <a:pt x="227185" y="97389"/>
                    <a:pt x="226739" y="104712"/>
                  </a:cubicBezTo>
                  <a:lnTo>
                    <a:pt x="226560" y="106141"/>
                  </a:lnTo>
                  <a:lnTo>
                    <a:pt x="297589" y="146146"/>
                  </a:lnTo>
                  <a:cubicBezTo>
                    <a:pt x="302943" y="141681"/>
                    <a:pt x="309724" y="139538"/>
                    <a:pt x="316595" y="139984"/>
                  </a:cubicBezTo>
                  <a:cubicBezTo>
                    <a:pt x="331319" y="140877"/>
                    <a:pt x="342651" y="153736"/>
                    <a:pt x="341759" y="168648"/>
                  </a:cubicBezTo>
                  <a:lnTo>
                    <a:pt x="341759" y="168648"/>
                  </a:lnTo>
                  <a:cubicBezTo>
                    <a:pt x="341134" y="179453"/>
                    <a:pt x="334263" y="188651"/>
                    <a:pt x="324269" y="192491"/>
                  </a:cubicBezTo>
                  <a:lnTo>
                    <a:pt x="323823" y="261428"/>
                  </a:lnTo>
                  <a:cubicBezTo>
                    <a:pt x="333995" y="265625"/>
                    <a:pt x="340420" y="275805"/>
                    <a:pt x="339796" y="286967"/>
                  </a:cubicBezTo>
                  <a:cubicBezTo>
                    <a:pt x="338903" y="301165"/>
                    <a:pt x="326678" y="312059"/>
                    <a:pt x="312491" y="311255"/>
                  </a:cubicBezTo>
                  <a:cubicBezTo>
                    <a:pt x="308207" y="310988"/>
                    <a:pt x="304014" y="309648"/>
                    <a:pt x="300266" y="307326"/>
                  </a:cubicBezTo>
                  <a:lnTo>
                    <a:pt x="243247" y="348135"/>
                  </a:lnTo>
                  <a:cubicBezTo>
                    <a:pt x="243960" y="350814"/>
                    <a:pt x="244228" y="353672"/>
                    <a:pt x="244050" y="356708"/>
                  </a:cubicBezTo>
                  <a:cubicBezTo>
                    <a:pt x="243603" y="363941"/>
                    <a:pt x="240391" y="370549"/>
                    <a:pt x="234948" y="375371"/>
                  </a:cubicBezTo>
                  <a:cubicBezTo>
                    <a:pt x="230040" y="379835"/>
                    <a:pt x="223705" y="382247"/>
                    <a:pt x="217012" y="382247"/>
                  </a:cubicBezTo>
                  <a:close/>
                  <a:moveTo>
                    <a:pt x="211391" y="256516"/>
                  </a:moveTo>
                  <a:lnTo>
                    <a:pt x="286970" y="273751"/>
                  </a:lnTo>
                  <a:lnTo>
                    <a:pt x="234680" y="212850"/>
                  </a:lnTo>
                  <a:cubicBezTo>
                    <a:pt x="231379" y="214011"/>
                    <a:pt x="227720" y="214636"/>
                    <a:pt x="223883" y="214458"/>
                  </a:cubicBezTo>
                  <a:lnTo>
                    <a:pt x="223615" y="214458"/>
                  </a:lnTo>
                  <a:cubicBezTo>
                    <a:pt x="222902" y="214368"/>
                    <a:pt x="222277" y="214368"/>
                    <a:pt x="221563" y="214279"/>
                  </a:cubicBezTo>
                  <a:lnTo>
                    <a:pt x="205412" y="243122"/>
                  </a:lnTo>
                  <a:cubicBezTo>
                    <a:pt x="208624" y="246962"/>
                    <a:pt x="210677" y="251516"/>
                    <a:pt x="211391" y="256516"/>
                  </a:cubicBezTo>
                  <a:close/>
                </a:path>
              </a:pathLst>
            </a:custGeom>
            <a:solidFill>
              <a:schemeClr val="bg1"/>
            </a:solidFill>
            <a:ln w="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0E18AC8-A39D-33F8-D1D5-A23657F5385E}"/>
              </a:ext>
            </a:extLst>
          </p:cNvPr>
          <p:cNvGrpSpPr/>
          <p:nvPr/>
        </p:nvGrpSpPr>
        <p:grpSpPr>
          <a:xfrm>
            <a:off x="1999117" y="4153820"/>
            <a:ext cx="1295400" cy="303880"/>
            <a:chOff x="1951948" y="4992020"/>
            <a:chExt cx="1295400" cy="30388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62F58F5-93A8-AF75-2917-4E873860901B}"/>
                </a:ext>
              </a:extLst>
            </p:cNvPr>
            <p:cNvSpPr/>
            <p:nvPr/>
          </p:nvSpPr>
          <p:spPr>
            <a:xfrm>
              <a:off x="1951948" y="4992020"/>
              <a:ext cx="1295400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Data Centers</a:t>
              </a: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E60BF4FA-E53B-7F7A-F5FE-EEC7A4A9C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6881" y="5038885"/>
              <a:ext cx="196055" cy="196055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D4E7B81-3687-03A0-8E68-2B4FE1B905AC}"/>
              </a:ext>
            </a:extLst>
          </p:cNvPr>
          <p:cNvGrpSpPr/>
          <p:nvPr/>
        </p:nvGrpSpPr>
        <p:grpSpPr>
          <a:xfrm>
            <a:off x="1164330" y="3615150"/>
            <a:ext cx="685797" cy="303880"/>
            <a:chOff x="722312" y="4458620"/>
            <a:chExt cx="685797" cy="30388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F3E5739-1A50-69FB-D33C-3C215698E822}"/>
                </a:ext>
              </a:extLst>
            </p:cNvPr>
            <p:cNvSpPr/>
            <p:nvPr/>
          </p:nvSpPr>
          <p:spPr>
            <a:xfrm>
              <a:off x="722312" y="4458620"/>
              <a:ext cx="685797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HQ</a:t>
              </a:r>
            </a:p>
          </p:txBody>
        </p:sp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F2BEDFD8-D95D-EEFC-777E-A8A0006C3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9999" y="4502409"/>
              <a:ext cx="205841" cy="205841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BC79E06-48B7-3352-E8FA-6BE4A5FF2C0C}"/>
              </a:ext>
            </a:extLst>
          </p:cNvPr>
          <p:cNvGrpSpPr/>
          <p:nvPr/>
        </p:nvGrpSpPr>
        <p:grpSpPr>
          <a:xfrm>
            <a:off x="1999117" y="3091977"/>
            <a:ext cx="1295400" cy="303880"/>
            <a:chOff x="1951948" y="3452320"/>
            <a:chExt cx="1295400" cy="30388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3996F19-F325-25F6-E422-48A1F2D73359}"/>
                </a:ext>
              </a:extLst>
            </p:cNvPr>
            <p:cNvSpPr/>
            <p:nvPr/>
          </p:nvSpPr>
          <p:spPr>
            <a:xfrm>
              <a:off x="1951948" y="3452320"/>
              <a:ext cx="1295400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Remote Sites</a:t>
              </a:r>
            </a:p>
          </p:txBody>
        </p:sp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EF3ADFBC-42ED-7C6E-58E4-B17F45BA2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29635" y="3497489"/>
              <a:ext cx="205841" cy="205841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7E4228A-7500-0587-3C69-3FA501B9A7D1}"/>
              </a:ext>
            </a:extLst>
          </p:cNvPr>
          <p:cNvGrpSpPr/>
          <p:nvPr/>
        </p:nvGrpSpPr>
        <p:grpSpPr>
          <a:xfrm>
            <a:off x="4105960" y="3089275"/>
            <a:ext cx="914400" cy="304800"/>
            <a:chOff x="3922712" y="2660043"/>
            <a:chExt cx="914400" cy="30480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73217AB-AB39-953A-5923-4CA3C68A6491}"/>
                </a:ext>
              </a:extLst>
            </p:cNvPr>
            <p:cNvSpPr/>
            <p:nvPr/>
          </p:nvSpPr>
          <p:spPr>
            <a:xfrm>
              <a:off x="3922712" y="2660043"/>
              <a:ext cx="914400" cy="304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ISP</a:t>
              </a:r>
            </a:p>
          </p:txBody>
        </p:sp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A9D299F0-92BF-94D4-A8DC-8D2E70C29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08121" y="2715923"/>
              <a:ext cx="193040" cy="193040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CBC8E96-51FE-9625-6E2F-AC027A577FA2}"/>
              </a:ext>
            </a:extLst>
          </p:cNvPr>
          <p:cNvGrpSpPr/>
          <p:nvPr/>
        </p:nvGrpSpPr>
        <p:grpSpPr>
          <a:xfrm>
            <a:off x="4105960" y="4152900"/>
            <a:ext cx="914400" cy="304800"/>
            <a:chOff x="3922712" y="3726843"/>
            <a:chExt cx="914400" cy="3048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A0FC9FE-4D98-8432-CC09-95CAE38C78CB}"/>
                </a:ext>
              </a:extLst>
            </p:cNvPr>
            <p:cNvSpPr/>
            <p:nvPr/>
          </p:nvSpPr>
          <p:spPr>
            <a:xfrm>
              <a:off x="3922712" y="3726843"/>
              <a:ext cx="914400" cy="304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NSP</a:t>
              </a:r>
            </a:p>
          </p:txBody>
        </p:sp>
        <p:pic>
          <p:nvPicPr>
            <p:cNvPr id="119" name="Graphic 118">
              <a:extLst>
                <a:ext uri="{FF2B5EF4-FFF2-40B4-BE49-F238E27FC236}">
                  <a16:creationId xmlns:a16="http://schemas.microsoft.com/office/drawing/2014/main" id="{4685B344-9A0F-BE20-9BA3-0937C6256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08121" y="3782723"/>
              <a:ext cx="193040" cy="193040"/>
            </a:xfrm>
            <a:prstGeom prst="rect">
              <a:avLst/>
            </a:prstGeom>
          </p:spPr>
        </p:pic>
      </p:grp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BA2D0FF8-E1A9-1A6B-189C-8AB5D2CCC2AB}"/>
              </a:ext>
            </a:extLst>
          </p:cNvPr>
          <p:cNvCxnSpPr>
            <a:cxnSpLocks/>
          </p:cNvCxnSpPr>
          <p:nvPr/>
        </p:nvCxnSpPr>
        <p:spPr>
          <a:xfrm>
            <a:off x="7630005" y="2846640"/>
            <a:ext cx="36085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32858057-EE2D-3000-03A3-287020467984}"/>
              </a:ext>
            </a:extLst>
          </p:cNvPr>
          <p:cNvSpPr txBox="1"/>
          <p:nvPr/>
        </p:nvSpPr>
        <p:spPr>
          <a:xfrm>
            <a:off x="3726938" y="3451832"/>
            <a:ext cx="0" cy="0"/>
          </a:xfrm>
          <a:prstGeom prst="rect">
            <a:avLst/>
          </a:prstGeom>
          <a:noFill/>
        </p:spPr>
        <p:txBody>
          <a:bodyPr wrap="none" lIns="0" tIns="0" rtlCol="0">
            <a:noAutofit/>
          </a:bodyPr>
          <a:lstStyle/>
          <a:p>
            <a:pPr algn="l"/>
            <a:endParaRPr lang="en-US" sz="1600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58824DB-3BD6-7D56-D94E-CFBB79CA947C}"/>
              </a:ext>
            </a:extLst>
          </p:cNvPr>
          <p:cNvCxnSpPr>
            <a:cxnSpLocks/>
            <a:stCxn id="112" idx="3"/>
            <a:endCxn id="115" idx="1"/>
          </p:cNvCxnSpPr>
          <p:nvPr/>
        </p:nvCxnSpPr>
        <p:spPr>
          <a:xfrm flipV="1">
            <a:off x="3294517" y="3241675"/>
            <a:ext cx="811443" cy="224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06A001BC-B159-5DB8-01E3-52BDE7CA486B}"/>
              </a:ext>
            </a:extLst>
          </p:cNvPr>
          <p:cNvSpPr txBox="1"/>
          <p:nvPr/>
        </p:nvSpPr>
        <p:spPr>
          <a:xfrm>
            <a:off x="3399683" y="3943357"/>
            <a:ext cx="516167" cy="307777"/>
          </a:xfrm>
          <a:prstGeom prst="rect">
            <a:avLst/>
          </a:prstGeom>
          <a:noFill/>
        </p:spPr>
        <p:txBody>
          <a:bodyPr wrap="none" lIns="0" tIns="0" rIns="0" bIns="0" rtlCol="0" anchor="b" anchorCtr="1">
            <a:spAutoFit/>
          </a:bodyPr>
          <a:lstStyle/>
          <a:p>
            <a:r>
              <a:rPr lang="en-US" sz="1000" dirty="0"/>
              <a:t>Ethernet </a:t>
            </a:r>
            <a:br>
              <a:rPr lang="en-US" sz="1000" dirty="0"/>
            </a:br>
            <a:r>
              <a:rPr lang="en-US" sz="1000" dirty="0"/>
              <a:t>Services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E4C913D-15A0-2E9F-7C27-1C4B7FB89F2B}"/>
              </a:ext>
            </a:extLst>
          </p:cNvPr>
          <p:cNvSpPr txBox="1"/>
          <p:nvPr/>
        </p:nvSpPr>
        <p:spPr>
          <a:xfrm>
            <a:off x="3399683" y="3042432"/>
            <a:ext cx="431208" cy="153888"/>
          </a:xfrm>
          <a:prstGeom prst="rect">
            <a:avLst/>
          </a:prstGeom>
          <a:noFill/>
        </p:spPr>
        <p:txBody>
          <a:bodyPr wrap="none" lIns="0" tIns="0" rIns="0" bIns="0" rtlCol="0" anchor="b" anchorCtr="1">
            <a:spAutoFit/>
          </a:bodyPr>
          <a:lstStyle/>
          <a:p>
            <a:pPr algn="ctr"/>
            <a:r>
              <a:rPr lang="en-US" sz="1000"/>
              <a:t>Internet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AF0AD16-7D1F-1679-AB92-1AFB0FD660AF}"/>
              </a:ext>
            </a:extLst>
          </p:cNvPr>
          <p:cNvSpPr txBox="1"/>
          <p:nvPr/>
        </p:nvSpPr>
        <p:spPr>
          <a:xfrm>
            <a:off x="3399683" y="3560330"/>
            <a:ext cx="347852" cy="153888"/>
          </a:xfrm>
          <a:prstGeom prst="rect">
            <a:avLst/>
          </a:prstGeom>
          <a:noFill/>
        </p:spPr>
        <p:txBody>
          <a:bodyPr wrap="none" lIns="0" tIns="0" rIns="0" bIns="0" rtlCol="0" anchor="b" anchorCtr="1">
            <a:spAutoFit/>
          </a:bodyPr>
          <a:lstStyle/>
          <a:p>
            <a:pPr algn="ctr"/>
            <a:r>
              <a:rPr lang="en-US" sz="1000"/>
              <a:t>MPLS</a:t>
            </a:r>
          </a:p>
        </p:txBody>
      </p:sp>
      <p:sp>
        <p:nvSpPr>
          <p:cNvPr id="272" name="Title 3">
            <a:extLst>
              <a:ext uri="{FF2B5EF4-FFF2-40B4-BE49-F238E27FC236}">
                <a16:creationId xmlns:a16="http://schemas.microsoft.com/office/drawing/2014/main" id="{2FFD499F-E1C3-7D08-A9EF-CF47C566123A}"/>
              </a:ext>
            </a:extLst>
          </p:cNvPr>
          <p:cNvSpPr txBox="1">
            <a:spLocks/>
          </p:cNvSpPr>
          <p:nvPr/>
        </p:nvSpPr>
        <p:spPr>
          <a:xfrm>
            <a:off x="401502" y="1596703"/>
            <a:ext cx="4246369" cy="3711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Updated alternative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06F1F-760C-2565-E625-FD522BB93484}"/>
              </a:ext>
            </a:extLst>
          </p:cNvPr>
          <p:cNvSpPr txBox="1"/>
          <p:nvPr/>
        </p:nvSpPr>
        <p:spPr>
          <a:xfrm>
            <a:off x="9567589" y="5632136"/>
            <a:ext cx="90409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Equinix Fabric</a:t>
            </a:r>
            <a:r>
              <a:rPr lang="en-US" sz="1000" baseline="30000" dirty="0"/>
              <a:t>®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6D796B-EEB4-D995-E251-978714CD5762}"/>
              </a:ext>
            </a:extLst>
          </p:cNvPr>
          <p:cNvCxnSpPr>
            <a:cxnSpLocks/>
          </p:cNvCxnSpPr>
          <p:nvPr/>
        </p:nvCxnSpPr>
        <p:spPr>
          <a:xfrm>
            <a:off x="9083064" y="5704841"/>
            <a:ext cx="381887" cy="0"/>
          </a:xfrm>
          <a:prstGeom prst="line">
            <a:avLst/>
          </a:prstGeom>
          <a:ln w="19050" cap="rnd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AD1C1F-38DA-9810-C35B-0C54D2CFC6AC}"/>
              </a:ext>
            </a:extLst>
          </p:cNvPr>
          <p:cNvSpPr txBox="1"/>
          <p:nvPr/>
        </p:nvSpPr>
        <p:spPr>
          <a:xfrm>
            <a:off x="9567589" y="5921384"/>
            <a:ext cx="931345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/>
              <a:t>Network Service</a:t>
            </a:r>
            <a:endParaRPr lang="en-US" sz="1000" baseline="300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CA2F0D-BC54-CC9E-9E9B-EF2412C73100}"/>
              </a:ext>
            </a:extLst>
          </p:cNvPr>
          <p:cNvCxnSpPr>
            <a:cxnSpLocks/>
          </p:cNvCxnSpPr>
          <p:nvPr/>
        </p:nvCxnSpPr>
        <p:spPr>
          <a:xfrm>
            <a:off x="9083064" y="5994089"/>
            <a:ext cx="381887" cy="0"/>
          </a:xfrm>
          <a:prstGeom prst="line">
            <a:avLst/>
          </a:prstGeom>
          <a:ln w="19050" cap="flat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9A8D6E67-E6DF-6F9E-2071-3ACAC46A17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2277" y="2291204"/>
            <a:ext cx="125366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77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B6DF6B-1620-189D-16B4-A8097E2C7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686772-DEDA-C7A0-B0EB-21EC6F03A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B48D73-5249-184C-AD54-D193A072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Digital services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BAF43A-F665-872D-784F-9C1BE4D9B8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/>
              <a:t>Original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F2597A-A45D-2708-4426-DBD00FDD5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017" y="1903236"/>
            <a:ext cx="9497965" cy="383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92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46A5ED7-923D-104C-2BAE-58782D51C67D}"/>
              </a:ext>
            </a:extLst>
          </p:cNvPr>
          <p:cNvSpPr/>
          <p:nvPr/>
        </p:nvSpPr>
        <p:spPr>
          <a:xfrm>
            <a:off x="2494355" y="1863902"/>
            <a:ext cx="7436062" cy="32323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898D36-B8D4-A4BC-14D9-F3AACD799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5F96AE-8755-8D30-8749-4D807648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DB8CE1-20F0-496F-82DE-E52235EAE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Digital services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ADAAD8-BB93-8A61-0840-D6999048E084}"/>
              </a:ext>
            </a:extLst>
          </p:cNvPr>
          <p:cNvSpPr/>
          <p:nvPr/>
        </p:nvSpPr>
        <p:spPr>
          <a:xfrm>
            <a:off x="6307269" y="2315397"/>
            <a:ext cx="3485015" cy="10555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37160" tIns="109728" rIns="13716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Paris, FR</a:t>
            </a:r>
            <a:endParaRPr lang="it-IT" sz="1000" baseline="30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53EF41-0F5A-B02F-4CF3-6B13A8207611}"/>
              </a:ext>
            </a:extLst>
          </p:cNvPr>
          <p:cNvSpPr/>
          <p:nvPr/>
        </p:nvSpPr>
        <p:spPr>
          <a:xfrm>
            <a:off x="2646755" y="2315397"/>
            <a:ext cx="3334584" cy="10555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37160" tIns="109728" rIns="13716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Amsterdam, NL</a:t>
            </a:r>
            <a:endParaRPr lang="it-IT" sz="1000" baseline="30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3D703-F4F0-1DA9-D91C-0C54C42F4F36}"/>
              </a:ext>
            </a:extLst>
          </p:cNvPr>
          <p:cNvSpPr/>
          <p:nvPr/>
        </p:nvSpPr>
        <p:spPr>
          <a:xfrm>
            <a:off x="2646755" y="3911366"/>
            <a:ext cx="3336847" cy="7651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37160" tIns="109728" rIns="13716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Seattle, WA</a:t>
            </a:r>
            <a:endParaRPr lang="it-IT" sz="1000" baseline="30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556999-BF6B-B6CE-8624-4268C1F1B4A3}"/>
              </a:ext>
            </a:extLst>
          </p:cNvPr>
          <p:cNvSpPr/>
          <p:nvPr/>
        </p:nvSpPr>
        <p:spPr>
          <a:xfrm>
            <a:off x="6307269" y="3911365"/>
            <a:ext cx="3503631" cy="7651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37160" tIns="109728" rIns="13716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Washington, D.C.</a:t>
            </a:r>
            <a:endParaRPr lang="it-IT" sz="1000" baseline="30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FB318-435E-F1DB-6167-C2468B718D10}"/>
              </a:ext>
            </a:extLst>
          </p:cNvPr>
          <p:cNvSpPr txBox="1"/>
          <p:nvPr/>
        </p:nvSpPr>
        <p:spPr>
          <a:xfrm>
            <a:off x="2966039" y="5217097"/>
            <a:ext cx="90409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Equinix Fabric</a:t>
            </a:r>
            <a:r>
              <a:rPr lang="en-US" sz="1000" baseline="30000" dirty="0"/>
              <a:t>®</a:t>
            </a:r>
            <a:endParaRPr lang="en-US" sz="1000" baseline="30000" dirty="0">
              <a:cs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FFD9CE-1296-E643-FF47-9FAEFC4A02DB}"/>
              </a:ext>
            </a:extLst>
          </p:cNvPr>
          <p:cNvCxnSpPr>
            <a:cxnSpLocks/>
          </p:cNvCxnSpPr>
          <p:nvPr/>
        </p:nvCxnSpPr>
        <p:spPr>
          <a:xfrm>
            <a:off x="2494449" y="5289802"/>
            <a:ext cx="381887" cy="0"/>
          </a:xfrm>
          <a:prstGeom prst="line">
            <a:avLst/>
          </a:prstGeom>
          <a:ln w="19050" cap="flat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42438E8-320F-BBC7-69DD-9BEE1EB79CEA}"/>
              </a:ext>
            </a:extLst>
          </p:cNvPr>
          <p:cNvSpPr txBox="1"/>
          <p:nvPr/>
        </p:nvSpPr>
        <p:spPr>
          <a:xfrm>
            <a:off x="8691368" y="1123025"/>
            <a:ext cx="0" cy="0"/>
          </a:xfrm>
          <a:prstGeom prst="rect">
            <a:avLst/>
          </a:prstGeom>
          <a:noFill/>
        </p:spPr>
        <p:txBody>
          <a:bodyPr wrap="none" lIns="0" tIns="0" rtlCol="0">
            <a:noAutofit/>
          </a:bodyPr>
          <a:lstStyle/>
          <a:p>
            <a:pPr algn="l"/>
            <a:endParaRPr lang="en-US" sz="1600"/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C6990587-F72A-8988-92DA-213014F0EC76}"/>
              </a:ext>
            </a:extLst>
          </p:cNvPr>
          <p:cNvSpPr txBox="1">
            <a:spLocks/>
          </p:cNvSpPr>
          <p:nvPr/>
        </p:nvSpPr>
        <p:spPr>
          <a:xfrm>
            <a:off x="548640" y="1280160"/>
            <a:ext cx="4246369" cy="4018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Updated</a:t>
            </a:r>
          </a:p>
        </p:txBody>
      </p: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1EC95A3C-C455-76DF-940B-875BC318AF84}"/>
              </a:ext>
            </a:extLst>
          </p:cNvPr>
          <p:cNvCxnSpPr>
            <a:cxnSpLocks/>
          </p:cNvCxnSpPr>
          <p:nvPr/>
        </p:nvCxnSpPr>
        <p:spPr>
          <a:xfrm flipV="1">
            <a:off x="1767193" y="3247745"/>
            <a:ext cx="3341106" cy="332572"/>
          </a:xfrm>
          <a:prstGeom prst="bentConnector2">
            <a:avLst/>
          </a:prstGeom>
          <a:ln w="41275" cmpd="dbl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08239C71-A720-5A20-5BF4-3C370004173A}"/>
              </a:ext>
            </a:extLst>
          </p:cNvPr>
          <p:cNvCxnSpPr>
            <a:cxnSpLocks/>
          </p:cNvCxnSpPr>
          <p:nvPr/>
        </p:nvCxnSpPr>
        <p:spPr>
          <a:xfrm>
            <a:off x="2029190" y="3711463"/>
            <a:ext cx="3079109" cy="547027"/>
          </a:xfrm>
          <a:prstGeom prst="bentConnector2">
            <a:avLst/>
          </a:prstGeom>
          <a:ln w="41275" cmpd="dbl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4C0AA31-7339-0FF6-5406-4D65E11DD902}"/>
              </a:ext>
            </a:extLst>
          </p:cNvPr>
          <p:cNvGrpSpPr/>
          <p:nvPr/>
        </p:nvGrpSpPr>
        <p:grpSpPr>
          <a:xfrm>
            <a:off x="895152" y="3484695"/>
            <a:ext cx="1447799" cy="304800"/>
            <a:chOff x="3922711" y="2660043"/>
            <a:chExt cx="1447799" cy="304800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AB7CCEF-FB1C-2E16-49E8-BD8F4773370D}"/>
                </a:ext>
              </a:extLst>
            </p:cNvPr>
            <p:cNvSpPr/>
            <p:nvPr/>
          </p:nvSpPr>
          <p:spPr>
            <a:xfrm>
              <a:off x="3922711" y="2660043"/>
              <a:ext cx="1447799" cy="304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ISPs</a:t>
              </a:r>
            </a:p>
          </p:txBody>
        </p:sp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50FB10E8-1BDF-969E-913F-05A2700A6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08121" y="2715923"/>
              <a:ext cx="193040" cy="193040"/>
            </a:xfrm>
            <a:prstGeom prst="rect">
              <a:avLst/>
            </a:prstGeom>
          </p:spPr>
        </p:pic>
      </p:grp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F417DCFA-1311-3290-5BA1-58DDC81BA59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59291" y="1912100"/>
            <a:ext cx="1" cy="5285330"/>
          </a:xfrm>
          <a:prstGeom prst="bentConnector3">
            <a:avLst>
              <a:gd name="adj1" fmla="val -22860000000"/>
            </a:avLst>
          </a:prstGeom>
          <a:ln w="47625" cmpd="dbl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DED50452-B943-28A1-E0E7-592FA324A2A5}"/>
              </a:ext>
            </a:extLst>
          </p:cNvPr>
          <p:cNvCxnSpPr>
            <a:cxnSpLocks/>
          </p:cNvCxnSpPr>
          <p:nvPr/>
        </p:nvCxnSpPr>
        <p:spPr>
          <a:xfrm>
            <a:off x="7863205" y="4403740"/>
            <a:ext cx="308001" cy="0"/>
          </a:xfrm>
          <a:prstGeom prst="line">
            <a:avLst/>
          </a:prstGeom>
          <a:ln w="47625" cmpd="dbl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98C02B45-4307-FC41-BCA0-65BDCE753A6C}"/>
              </a:ext>
            </a:extLst>
          </p:cNvPr>
          <p:cNvCxnSpPr>
            <a:cxnSpLocks/>
          </p:cNvCxnSpPr>
          <p:nvPr/>
        </p:nvCxnSpPr>
        <p:spPr>
          <a:xfrm>
            <a:off x="7853266" y="3071896"/>
            <a:ext cx="308001" cy="0"/>
          </a:xfrm>
          <a:prstGeom prst="line">
            <a:avLst/>
          </a:prstGeom>
          <a:ln w="47625" cmpd="dbl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8209A5B-20BB-88EA-6220-5486F1D87739}"/>
              </a:ext>
            </a:extLst>
          </p:cNvPr>
          <p:cNvCxnSpPr>
            <a:cxnSpLocks/>
          </p:cNvCxnSpPr>
          <p:nvPr/>
        </p:nvCxnSpPr>
        <p:spPr>
          <a:xfrm>
            <a:off x="5832199" y="3095805"/>
            <a:ext cx="636411" cy="0"/>
          </a:xfrm>
          <a:prstGeom prst="line">
            <a:avLst/>
          </a:prstGeom>
          <a:ln cmpd="sng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59604E84-16E6-295D-4689-3F0BC3DC4858}"/>
              </a:ext>
            </a:extLst>
          </p:cNvPr>
          <p:cNvCxnSpPr>
            <a:cxnSpLocks/>
          </p:cNvCxnSpPr>
          <p:nvPr/>
        </p:nvCxnSpPr>
        <p:spPr>
          <a:xfrm flipV="1">
            <a:off x="5832199" y="4404342"/>
            <a:ext cx="649242" cy="3617"/>
          </a:xfrm>
          <a:prstGeom prst="line">
            <a:avLst/>
          </a:prstGeom>
          <a:ln cmpd="sng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F3484404-FF9C-6A62-343C-AE82E5F1C1B7}"/>
              </a:ext>
            </a:extLst>
          </p:cNvPr>
          <p:cNvCxnSpPr>
            <a:cxnSpLocks/>
          </p:cNvCxnSpPr>
          <p:nvPr/>
        </p:nvCxnSpPr>
        <p:spPr>
          <a:xfrm>
            <a:off x="6142851" y="3086054"/>
            <a:ext cx="0" cy="1317685"/>
          </a:xfrm>
          <a:prstGeom prst="line">
            <a:avLst/>
          </a:prstGeom>
          <a:ln cmpd="sng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DE129AD-4E26-5FED-58BB-5AB8DF7CD34A}"/>
              </a:ext>
            </a:extLst>
          </p:cNvPr>
          <p:cNvGrpSpPr/>
          <p:nvPr/>
        </p:nvGrpSpPr>
        <p:grpSpPr>
          <a:xfrm>
            <a:off x="6468610" y="2943865"/>
            <a:ext cx="1447800" cy="303880"/>
            <a:chOff x="4303712" y="2313700"/>
            <a:chExt cx="1447800" cy="30388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EEFCB47-36F1-59EE-9FA7-12519F14232D}"/>
                </a:ext>
              </a:extLst>
            </p:cNvPr>
            <p:cNvSpPr/>
            <p:nvPr/>
          </p:nvSpPr>
          <p:spPr>
            <a:xfrm>
              <a:off x="4303712" y="2313700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Metal</a:t>
              </a:r>
              <a:endParaRPr lang="en-US" sz="1000" b="1" baseline="30000">
                <a:solidFill>
                  <a:schemeClr val="bg1"/>
                </a:solidFill>
              </a:endParaRPr>
            </a:p>
          </p:txBody>
        </p:sp>
        <p:sp>
          <p:nvSpPr>
            <p:cNvPr id="71" name="Graphic 27">
              <a:extLst>
                <a:ext uri="{FF2B5EF4-FFF2-40B4-BE49-F238E27FC236}">
                  <a16:creationId xmlns:a16="http://schemas.microsoft.com/office/drawing/2014/main" id="{196C0465-07D6-5DC3-1107-4631A42BA11D}"/>
                </a:ext>
              </a:extLst>
            </p:cNvPr>
            <p:cNvSpPr/>
            <p:nvPr/>
          </p:nvSpPr>
          <p:spPr>
            <a:xfrm>
              <a:off x="4391243" y="2358626"/>
              <a:ext cx="188776" cy="214029"/>
            </a:xfrm>
            <a:custGeom>
              <a:avLst/>
              <a:gdLst>
                <a:gd name="connsiteX0" fmla="*/ 229263 w 293529"/>
                <a:gd name="connsiteY0" fmla="*/ 110748 h 332796"/>
                <a:gd name="connsiteX1" fmla="*/ 185247 w 293529"/>
                <a:gd name="connsiteY1" fmla="*/ 90548 h 332796"/>
                <a:gd name="connsiteX2" fmla="*/ 179191 w 293529"/>
                <a:gd name="connsiteY2" fmla="*/ 94849 h 332796"/>
                <a:gd name="connsiteX3" fmla="*/ 185247 w 293529"/>
                <a:gd name="connsiteY3" fmla="*/ 104166 h 332796"/>
                <a:gd name="connsiteX4" fmla="*/ 229263 w 293529"/>
                <a:gd name="connsiteY4" fmla="*/ 120587 h 332796"/>
                <a:gd name="connsiteX5" fmla="*/ 232258 w 293529"/>
                <a:gd name="connsiteY5" fmla="*/ 116873 h 332796"/>
                <a:gd name="connsiteX6" fmla="*/ 229263 w 293529"/>
                <a:gd name="connsiteY6" fmla="*/ 110748 h 332796"/>
                <a:gd name="connsiteX7" fmla="*/ 229263 w 293529"/>
                <a:gd name="connsiteY7" fmla="*/ 161442 h 332796"/>
                <a:gd name="connsiteX8" fmla="*/ 146700 w 293529"/>
                <a:gd name="connsiteY8" fmla="*/ 158184 h 332796"/>
                <a:gd name="connsiteX9" fmla="*/ 137779 w 293529"/>
                <a:gd name="connsiteY9" fmla="*/ 166459 h 332796"/>
                <a:gd name="connsiteX10" fmla="*/ 146700 w 293529"/>
                <a:gd name="connsiteY10" fmla="*/ 174735 h 332796"/>
                <a:gd name="connsiteX11" fmla="*/ 229263 w 293529"/>
                <a:gd name="connsiteY11" fmla="*/ 171411 h 332796"/>
                <a:gd name="connsiteX12" fmla="*/ 232258 w 293529"/>
                <a:gd name="connsiteY12" fmla="*/ 166459 h 332796"/>
                <a:gd name="connsiteX13" fmla="*/ 229263 w 293529"/>
                <a:gd name="connsiteY13" fmla="*/ 161442 h 332796"/>
                <a:gd name="connsiteX14" fmla="*/ 229263 w 293529"/>
                <a:gd name="connsiteY14" fmla="*/ 212202 h 332796"/>
                <a:gd name="connsiteX15" fmla="*/ 199376 w 293529"/>
                <a:gd name="connsiteY15" fmla="*/ 223344 h 332796"/>
                <a:gd name="connsiteX16" fmla="*/ 194297 w 293529"/>
                <a:gd name="connsiteY16" fmla="*/ 231684 h 332796"/>
                <a:gd name="connsiteX17" fmla="*/ 199376 w 293529"/>
                <a:gd name="connsiteY17" fmla="*/ 235855 h 332796"/>
                <a:gd name="connsiteX18" fmla="*/ 229263 w 293529"/>
                <a:gd name="connsiteY18" fmla="*/ 222171 h 332796"/>
                <a:gd name="connsiteX19" fmla="*/ 232258 w 293529"/>
                <a:gd name="connsiteY19" fmla="*/ 215981 h 332796"/>
                <a:gd name="connsiteX20" fmla="*/ 229263 w 293529"/>
                <a:gd name="connsiteY20" fmla="*/ 212202 h 332796"/>
                <a:gd name="connsiteX21" fmla="*/ 278814 w 293529"/>
                <a:gd name="connsiteY21" fmla="*/ 72564 h 332796"/>
                <a:gd name="connsiteX22" fmla="*/ 161546 w 293529"/>
                <a:gd name="connsiteY22" fmla="*/ 4016 h 332796"/>
                <a:gd name="connsiteX23" fmla="*/ 131919 w 293529"/>
                <a:gd name="connsiteY23" fmla="*/ 3950 h 332796"/>
                <a:gd name="connsiteX24" fmla="*/ 14585 w 293529"/>
                <a:gd name="connsiteY24" fmla="*/ 72499 h 332796"/>
                <a:gd name="connsiteX25" fmla="*/ 0 w 293529"/>
                <a:gd name="connsiteY25" fmla="*/ 97846 h 332796"/>
                <a:gd name="connsiteX26" fmla="*/ 0 w 293529"/>
                <a:gd name="connsiteY26" fmla="*/ 234942 h 332796"/>
                <a:gd name="connsiteX27" fmla="*/ 14585 w 293529"/>
                <a:gd name="connsiteY27" fmla="*/ 260290 h 332796"/>
                <a:gd name="connsiteX28" fmla="*/ 131984 w 293529"/>
                <a:gd name="connsiteY28" fmla="*/ 328838 h 332796"/>
                <a:gd name="connsiteX29" fmla="*/ 161546 w 293529"/>
                <a:gd name="connsiteY29" fmla="*/ 328838 h 332796"/>
                <a:gd name="connsiteX30" fmla="*/ 278944 w 293529"/>
                <a:gd name="connsiteY30" fmla="*/ 260290 h 332796"/>
                <a:gd name="connsiteX31" fmla="*/ 293530 w 293529"/>
                <a:gd name="connsiteY31" fmla="*/ 234942 h 332796"/>
                <a:gd name="connsiteX32" fmla="*/ 293530 w 293529"/>
                <a:gd name="connsiteY32" fmla="*/ 97911 h 332796"/>
                <a:gd name="connsiteX33" fmla="*/ 278814 w 293529"/>
                <a:gd name="connsiteY33" fmla="*/ 72564 h 332796"/>
                <a:gd name="connsiteX34" fmla="*/ 247625 w 293529"/>
                <a:gd name="connsiteY34" fmla="*/ 217349 h 332796"/>
                <a:gd name="connsiteX35" fmla="*/ 243328 w 293529"/>
                <a:gd name="connsiteY35" fmla="*/ 227710 h 332796"/>
                <a:gd name="connsiteX36" fmla="*/ 146114 w 293529"/>
                <a:gd name="connsiteY36" fmla="*/ 282965 h 332796"/>
                <a:gd name="connsiteX37" fmla="*/ 71429 w 293529"/>
                <a:gd name="connsiteY37" fmla="*/ 240025 h 332796"/>
                <a:gd name="connsiteX38" fmla="*/ 243262 w 293529"/>
                <a:gd name="connsiteY38" fmla="*/ 196759 h 332796"/>
                <a:gd name="connsiteX39" fmla="*/ 247560 w 293529"/>
                <a:gd name="connsiteY39" fmla="*/ 203535 h 332796"/>
                <a:gd name="connsiteX40" fmla="*/ 247625 w 293529"/>
                <a:gd name="connsiteY40" fmla="*/ 217349 h 332796"/>
                <a:gd name="connsiteX41" fmla="*/ 247625 w 293529"/>
                <a:gd name="connsiteY41" fmla="*/ 217349 h 332796"/>
                <a:gd name="connsiteX42" fmla="*/ 247625 w 293529"/>
                <a:gd name="connsiteY42" fmla="*/ 173692 h 332796"/>
                <a:gd name="connsiteX43" fmla="*/ 243328 w 293529"/>
                <a:gd name="connsiteY43" fmla="*/ 182293 h 332796"/>
                <a:gd name="connsiteX44" fmla="*/ 45384 w 293529"/>
                <a:gd name="connsiteY44" fmla="*/ 213179 h 332796"/>
                <a:gd name="connsiteX45" fmla="*/ 45384 w 293529"/>
                <a:gd name="connsiteY45" fmla="*/ 119740 h 332796"/>
                <a:gd name="connsiteX46" fmla="*/ 243262 w 293529"/>
                <a:gd name="connsiteY46" fmla="*/ 150625 h 332796"/>
                <a:gd name="connsiteX47" fmla="*/ 247560 w 293529"/>
                <a:gd name="connsiteY47" fmla="*/ 159227 h 332796"/>
                <a:gd name="connsiteX48" fmla="*/ 247625 w 293529"/>
                <a:gd name="connsiteY48" fmla="*/ 173692 h 332796"/>
                <a:gd name="connsiteX49" fmla="*/ 247625 w 293529"/>
                <a:gd name="connsiteY49" fmla="*/ 173692 h 332796"/>
                <a:gd name="connsiteX50" fmla="*/ 247625 w 293529"/>
                <a:gd name="connsiteY50" fmla="*/ 129318 h 332796"/>
                <a:gd name="connsiteX51" fmla="*/ 243328 w 293529"/>
                <a:gd name="connsiteY51" fmla="*/ 136095 h 332796"/>
                <a:gd name="connsiteX52" fmla="*/ 71755 w 293529"/>
                <a:gd name="connsiteY52" fmla="*/ 92894 h 332796"/>
                <a:gd name="connsiteX53" fmla="*/ 146700 w 293529"/>
                <a:gd name="connsiteY53" fmla="*/ 50149 h 332796"/>
                <a:gd name="connsiteX54" fmla="*/ 243393 w 293529"/>
                <a:gd name="connsiteY54" fmla="*/ 105079 h 332796"/>
                <a:gd name="connsiteX55" fmla="*/ 247690 w 293529"/>
                <a:gd name="connsiteY55" fmla="*/ 115439 h 332796"/>
                <a:gd name="connsiteX56" fmla="*/ 247690 w 293529"/>
                <a:gd name="connsiteY56" fmla="*/ 129318 h 33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93529" h="332796">
                  <a:moveTo>
                    <a:pt x="229263" y="110748"/>
                  </a:moveTo>
                  <a:lnTo>
                    <a:pt x="185247" y="90548"/>
                  </a:lnTo>
                  <a:cubicBezTo>
                    <a:pt x="181991" y="88984"/>
                    <a:pt x="179191" y="90939"/>
                    <a:pt x="179191" y="94849"/>
                  </a:cubicBezTo>
                  <a:cubicBezTo>
                    <a:pt x="179191" y="98758"/>
                    <a:pt x="181991" y="102994"/>
                    <a:pt x="185247" y="104166"/>
                  </a:cubicBezTo>
                  <a:lnTo>
                    <a:pt x="229263" y="120587"/>
                  </a:lnTo>
                  <a:cubicBezTo>
                    <a:pt x="230956" y="121238"/>
                    <a:pt x="232258" y="119479"/>
                    <a:pt x="232258" y="116873"/>
                  </a:cubicBezTo>
                  <a:cubicBezTo>
                    <a:pt x="232323" y="114266"/>
                    <a:pt x="230956" y="111529"/>
                    <a:pt x="229263" y="110748"/>
                  </a:cubicBezTo>
                  <a:close/>
                  <a:moveTo>
                    <a:pt x="229263" y="161442"/>
                  </a:moveTo>
                  <a:lnTo>
                    <a:pt x="146700" y="158184"/>
                  </a:lnTo>
                  <a:cubicBezTo>
                    <a:pt x="141881" y="157989"/>
                    <a:pt x="137779" y="161703"/>
                    <a:pt x="137779" y="166459"/>
                  </a:cubicBezTo>
                  <a:cubicBezTo>
                    <a:pt x="137779" y="171216"/>
                    <a:pt x="141881" y="174930"/>
                    <a:pt x="146700" y="174735"/>
                  </a:cubicBezTo>
                  <a:lnTo>
                    <a:pt x="229263" y="171411"/>
                  </a:lnTo>
                  <a:cubicBezTo>
                    <a:pt x="230956" y="171346"/>
                    <a:pt x="232258" y="169131"/>
                    <a:pt x="232258" y="166459"/>
                  </a:cubicBezTo>
                  <a:cubicBezTo>
                    <a:pt x="232323" y="163853"/>
                    <a:pt x="230956" y="161507"/>
                    <a:pt x="229263" y="161442"/>
                  </a:cubicBezTo>
                  <a:close/>
                  <a:moveTo>
                    <a:pt x="229263" y="212202"/>
                  </a:moveTo>
                  <a:lnTo>
                    <a:pt x="199376" y="223344"/>
                  </a:lnTo>
                  <a:cubicBezTo>
                    <a:pt x="196641" y="224387"/>
                    <a:pt x="194297" y="228166"/>
                    <a:pt x="194297" y="231684"/>
                  </a:cubicBezTo>
                  <a:cubicBezTo>
                    <a:pt x="194297" y="235203"/>
                    <a:pt x="196576" y="237093"/>
                    <a:pt x="199376" y="235855"/>
                  </a:cubicBezTo>
                  <a:lnTo>
                    <a:pt x="229263" y="222171"/>
                  </a:lnTo>
                  <a:cubicBezTo>
                    <a:pt x="230956" y="221389"/>
                    <a:pt x="232258" y="218652"/>
                    <a:pt x="232258" y="215981"/>
                  </a:cubicBezTo>
                  <a:cubicBezTo>
                    <a:pt x="232258" y="213309"/>
                    <a:pt x="230956" y="211615"/>
                    <a:pt x="229263" y="212202"/>
                  </a:cubicBezTo>
                  <a:close/>
                  <a:moveTo>
                    <a:pt x="278814" y="72564"/>
                  </a:moveTo>
                  <a:lnTo>
                    <a:pt x="161546" y="4016"/>
                  </a:lnTo>
                  <a:cubicBezTo>
                    <a:pt x="152365" y="-1328"/>
                    <a:pt x="141100" y="-1328"/>
                    <a:pt x="131919" y="3950"/>
                  </a:cubicBezTo>
                  <a:lnTo>
                    <a:pt x="14585" y="72499"/>
                  </a:lnTo>
                  <a:cubicBezTo>
                    <a:pt x="5535" y="77711"/>
                    <a:pt x="0" y="87355"/>
                    <a:pt x="0" y="97846"/>
                  </a:cubicBezTo>
                  <a:lnTo>
                    <a:pt x="0" y="234942"/>
                  </a:lnTo>
                  <a:cubicBezTo>
                    <a:pt x="0" y="245368"/>
                    <a:pt x="5600" y="255077"/>
                    <a:pt x="14585" y="260290"/>
                  </a:cubicBezTo>
                  <a:lnTo>
                    <a:pt x="131984" y="328838"/>
                  </a:lnTo>
                  <a:cubicBezTo>
                    <a:pt x="141100" y="334116"/>
                    <a:pt x="152430" y="334116"/>
                    <a:pt x="161546" y="328838"/>
                  </a:cubicBezTo>
                  <a:lnTo>
                    <a:pt x="278944" y="260290"/>
                  </a:lnTo>
                  <a:cubicBezTo>
                    <a:pt x="287995" y="255077"/>
                    <a:pt x="293530" y="245433"/>
                    <a:pt x="293530" y="234942"/>
                  </a:cubicBezTo>
                  <a:lnTo>
                    <a:pt x="293530" y="97911"/>
                  </a:lnTo>
                  <a:cubicBezTo>
                    <a:pt x="293530" y="87485"/>
                    <a:pt x="287930" y="77777"/>
                    <a:pt x="278814" y="72564"/>
                  </a:cubicBezTo>
                  <a:close/>
                  <a:moveTo>
                    <a:pt x="247625" y="217349"/>
                  </a:moveTo>
                  <a:cubicBezTo>
                    <a:pt x="247625" y="221715"/>
                    <a:pt x="245802" y="226341"/>
                    <a:pt x="243328" y="227710"/>
                  </a:cubicBezTo>
                  <a:lnTo>
                    <a:pt x="146114" y="282965"/>
                  </a:lnTo>
                  <a:lnTo>
                    <a:pt x="71429" y="240025"/>
                  </a:lnTo>
                  <a:lnTo>
                    <a:pt x="243262" y="196759"/>
                  </a:lnTo>
                  <a:cubicBezTo>
                    <a:pt x="245672" y="196107"/>
                    <a:pt x="247560" y="199170"/>
                    <a:pt x="247560" y="203535"/>
                  </a:cubicBezTo>
                  <a:lnTo>
                    <a:pt x="247625" y="217349"/>
                  </a:lnTo>
                  <a:lnTo>
                    <a:pt x="247625" y="217349"/>
                  </a:lnTo>
                  <a:close/>
                  <a:moveTo>
                    <a:pt x="247625" y="173692"/>
                  </a:moveTo>
                  <a:cubicBezTo>
                    <a:pt x="247625" y="178058"/>
                    <a:pt x="245802" y="181902"/>
                    <a:pt x="243328" y="182293"/>
                  </a:cubicBezTo>
                  <a:lnTo>
                    <a:pt x="45384" y="213179"/>
                  </a:lnTo>
                  <a:lnTo>
                    <a:pt x="45384" y="119740"/>
                  </a:lnTo>
                  <a:lnTo>
                    <a:pt x="243262" y="150625"/>
                  </a:lnTo>
                  <a:cubicBezTo>
                    <a:pt x="245672" y="151016"/>
                    <a:pt x="247560" y="154861"/>
                    <a:pt x="247560" y="159227"/>
                  </a:cubicBezTo>
                  <a:lnTo>
                    <a:pt x="247625" y="173692"/>
                  </a:lnTo>
                  <a:lnTo>
                    <a:pt x="247625" y="173692"/>
                  </a:lnTo>
                  <a:close/>
                  <a:moveTo>
                    <a:pt x="247625" y="129318"/>
                  </a:moveTo>
                  <a:cubicBezTo>
                    <a:pt x="247625" y="133684"/>
                    <a:pt x="245802" y="136746"/>
                    <a:pt x="243328" y="136095"/>
                  </a:cubicBezTo>
                  <a:lnTo>
                    <a:pt x="71755" y="92894"/>
                  </a:lnTo>
                  <a:lnTo>
                    <a:pt x="146700" y="50149"/>
                  </a:lnTo>
                  <a:lnTo>
                    <a:pt x="243393" y="105079"/>
                  </a:lnTo>
                  <a:cubicBezTo>
                    <a:pt x="245802" y="106447"/>
                    <a:pt x="247690" y="111008"/>
                    <a:pt x="247690" y="115439"/>
                  </a:cubicBezTo>
                  <a:lnTo>
                    <a:pt x="247690" y="129318"/>
                  </a:lnTo>
                  <a:close/>
                </a:path>
              </a:pathLst>
            </a:custGeom>
            <a:solidFill>
              <a:schemeClr val="bg1"/>
            </a:solidFill>
            <a:ln w="6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DF3485D-535F-4ECD-0B89-D16ABD6EC3C6}"/>
              </a:ext>
            </a:extLst>
          </p:cNvPr>
          <p:cNvGrpSpPr/>
          <p:nvPr/>
        </p:nvGrpSpPr>
        <p:grpSpPr>
          <a:xfrm>
            <a:off x="6481441" y="4252402"/>
            <a:ext cx="1447800" cy="303880"/>
            <a:chOff x="4303712" y="2313700"/>
            <a:chExt cx="1447800" cy="303880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51273CE-A827-7473-A48A-773F30E5DD90}"/>
                </a:ext>
              </a:extLst>
            </p:cNvPr>
            <p:cNvSpPr/>
            <p:nvPr/>
          </p:nvSpPr>
          <p:spPr>
            <a:xfrm>
              <a:off x="4303712" y="2313700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Metal</a:t>
              </a:r>
              <a:endParaRPr lang="en-US" sz="1000" b="1" baseline="30000">
                <a:solidFill>
                  <a:schemeClr val="bg1"/>
                </a:solidFill>
              </a:endParaRPr>
            </a:p>
          </p:txBody>
        </p:sp>
        <p:sp>
          <p:nvSpPr>
            <p:cNvPr id="128" name="Graphic 27">
              <a:extLst>
                <a:ext uri="{FF2B5EF4-FFF2-40B4-BE49-F238E27FC236}">
                  <a16:creationId xmlns:a16="http://schemas.microsoft.com/office/drawing/2014/main" id="{2A4EE616-110D-82A2-F45A-837EE5F7E19F}"/>
                </a:ext>
              </a:extLst>
            </p:cNvPr>
            <p:cNvSpPr/>
            <p:nvPr/>
          </p:nvSpPr>
          <p:spPr>
            <a:xfrm>
              <a:off x="4391243" y="2358626"/>
              <a:ext cx="188776" cy="214029"/>
            </a:xfrm>
            <a:custGeom>
              <a:avLst/>
              <a:gdLst>
                <a:gd name="connsiteX0" fmla="*/ 229263 w 293529"/>
                <a:gd name="connsiteY0" fmla="*/ 110748 h 332796"/>
                <a:gd name="connsiteX1" fmla="*/ 185247 w 293529"/>
                <a:gd name="connsiteY1" fmla="*/ 90548 h 332796"/>
                <a:gd name="connsiteX2" fmla="*/ 179191 w 293529"/>
                <a:gd name="connsiteY2" fmla="*/ 94849 h 332796"/>
                <a:gd name="connsiteX3" fmla="*/ 185247 w 293529"/>
                <a:gd name="connsiteY3" fmla="*/ 104166 h 332796"/>
                <a:gd name="connsiteX4" fmla="*/ 229263 w 293529"/>
                <a:gd name="connsiteY4" fmla="*/ 120587 h 332796"/>
                <a:gd name="connsiteX5" fmla="*/ 232258 w 293529"/>
                <a:gd name="connsiteY5" fmla="*/ 116873 h 332796"/>
                <a:gd name="connsiteX6" fmla="*/ 229263 w 293529"/>
                <a:gd name="connsiteY6" fmla="*/ 110748 h 332796"/>
                <a:gd name="connsiteX7" fmla="*/ 229263 w 293529"/>
                <a:gd name="connsiteY7" fmla="*/ 161442 h 332796"/>
                <a:gd name="connsiteX8" fmla="*/ 146700 w 293529"/>
                <a:gd name="connsiteY8" fmla="*/ 158184 h 332796"/>
                <a:gd name="connsiteX9" fmla="*/ 137779 w 293529"/>
                <a:gd name="connsiteY9" fmla="*/ 166459 h 332796"/>
                <a:gd name="connsiteX10" fmla="*/ 146700 w 293529"/>
                <a:gd name="connsiteY10" fmla="*/ 174735 h 332796"/>
                <a:gd name="connsiteX11" fmla="*/ 229263 w 293529"/>
                <a:gd name="connsiteY11" fmla="*/ 171411 h 332796"/>
                <a:gd name="connsiteX12" fmla="*/ 232258 w 293529"/>
                <a:gd name="connsiteY12" fmla="*/ 166459 h 332796"/>
                <a:gd name="connsiteX13" fmla="*/ 229263 w 293529"/>
                <a:gd name="connsiteY13" fmla="*/ 161442 h 332796"/>
                <a:gd name="connsiteX14" fmla="*/ 229263 w 293529"/>
                <a:gd name="connsiteY14" fmla="*/ 212202 h 332796"/>
                <a:gd name="connsiteX15" fmla="*/ 199376 w 293529"/>
                <a:gd name="connsiteY15" fmla="*/ 223344 h 332796"/>
                <a:gd name="connsiteX16" fmla="*/ 194297 w 293529"/>
                <a:gd name="connsiteY16" fmla="*/ 231684 h 332796"/>
                <a:gd name="connsiteX17" fmla="*/ 199376 w 293529"/>
                <a:gd name="connsiteY17" fmla="*/ 235855 h 332796"/>
                <a:gd name="connsiteX18" fmla="*/ 229263 w 293529"/>
                <a:gd name="connsiteY18" fmla="*/ 222171 h 332796"/>
                <a:gd name="connsiteX19" fmla="*/ 232258 w 293529"/>
                <a:gd name="connsiteY19" fmla="*/ 215981 h 332796"/>
                <a:gd name="connsiteX20" fmla="*/ 229263 w 293529"/>
                <a:gd name="connsiteY20" fmla="*/ 212202 h 332796"/>
                <a:gd name="connsiteX21" fmla="*/ 278814 w 293529"/>
                <a:gd name="connsiteY21" fmla="*/ 72564 h 332796"/>
                <a:gd name="connsiteX22" fmla="*/ 161546 w 293529"/>
                <a:gd name="connsiteY22" fmla="*/ 4016 h 332796"/>
                <a:gd name="connsiteX23" fmla="*/ 131919 w 293529"/>
                <a:gd name="connsiteY23" fmla="*/ 3950 h 332796"/>
                <a:gd name="connsiteX24" fmla="*/ 14585 w 293529"/>
                <a:gd name="connsiteY24" fmla="*/ 72499 h 332796"/>
                <a:gd name="connsiteX25" fmla="*/ 0 w 293529"/>
                <a:gd name="connsiteY25" fmla="*/ 97846 h 332796"/>
                <a:gd name="connsiteX26" fmla="*/ 0 w 293529"/>
                <a:gd name="connsiteY26" fmla="*/ 234942 h 332796"/>
                <a:gd name="connsiteX27" fmla="*/ 14585 w 293529"/>
                <a:gd name="connsiteY27" fmla="*/ 260290 h 332796"/>
                <a:gd name="connsiteX28" fmla="*/ 131984 w 293529"/>
                <a:gd name="connsiteY28" fmla="*/ 328838 h 332796"/>
                <a:gd name="connsiteX29" fmla="*/ 161546 w 293529"/>
                <a:gd name="connsiteY29" fmla="*/ 328838 h 332796"/>
                <a:gd name="connsiteX30" fmla="*/ 278944 w 293529"/>
                <a:gd name="connsiteY30" fmla="*/ 260290 h 332796"/>
                <a:gd name="connsiteX31" fmla="*/ 293530 w 293529"/>
                <a:gd name="connsiteY31" fmla="*/ 234942 h 332796"/>
                <a:gd name="connsiteX32" fmla="*/ 293530 w 293529"/>
                <a:gd name="connsiteY32" fmla="*/ 97911 h 332796"/>
                <a:gd name="connsiteX33" fmla="*/ 278814 w 293529"/>
                <a:gd name="connsiteY33" fmla="*/ 72564 h 332796"/>
                <a:gd name="connsiteX34" fmla="*/ 247625 w 293529"/>
                <a:gd name="connsiteY34" fmla="*/ 217349 h 332796"/>
                <a:gd name="connsiteX35" fmla="*/ 243328 w 293529"/>
                <a:gd name="connsiteY35" fmla="*/ 227710 h 332796"/>
                <a:gd name="connsiteX36" fmla="*/ 146114 w 293529"/>
                <a:gd name="connsiteY36" fmla="*/ 282965 h 332796"/>
                <a:gd name="connsiteX37" fmla="*/ 71429 w 293529"/>
                <a:gd name="connsiteY37" fmla="*/ 240025 h 332796"/>
                <a:gd name="connsiteX38" fmla="*/ 243262 w 293529"/>
                <a:gd name="connsiteY38" fmla="*/ 196759 h 332796"/>
                <a:gd name="connsiteX39" fmla="*/ 247560 w 293529"/>
                <a:gd name="connsiteY39" fmla="*/ 203535 h 332796"/>
                <a:gd name="connsiteX40" fmla="*/ 247625 w 293529"/>
                <a:gd name="connsiteY40" fmla="*/ 217349 h 332796"/>
                <a:gd name="connsiteX41" fmla="*/ 247625 w 293529"/>
                <a:gd name="connsiteY41" fmla="*/ 217349 h 332796"/>
                <a:gd name="connsiteX42" fmla="*/ 247625 w 293529"/>
                <a:gd name="connsiteY42" fmla="*/ 173692 h 332796"/>
                <a:gd name="connsiteX43" fmla="*/ 243328 w 293529"/>
                <a:gd name="connsiteY43" fmla="*/ 182293 h 332796"/>
                <a:gd name="connsiteX44" fmla="*/ 45384 w 293529"/>
                <a:gd name="connsiteY44" fmla="*/ 213179 h 332796"/>
                <a:gd name="connsiteX45" fmla="*/ 45384 w 293529"/>
                <a:gd name="connsiteY45" fmla="*/ 119740 h 332796"/>
                <a:gd name="connsiteX46" fmla="*/ 243262 w 293529"/>
                <a:gd name="connsiteY46" fmla="*/ 150625 h 332796"/>
                <a:gd name="connsiteX47" fmla="*/ 247560 w 293529"/>
                <a:gd name="connsiteY47" fmla="*/ 159227 h 332796"/>
                <a:gd name="connsiteX48" fmla="*/ 247625 w 293529"/>
                <a:gd name="connsiteY48" fmla="*/ 173692 h 332796"/>
                <a:gd name="connsiteX49" fmla="*/ 247625 w 293529"/>
                <a:gd name="connsiteY49" fmla="*/ 173692 h 332796"/>
                <a:gd name="connsiteX50" fmla="*/ 247625 w 293529"/>
                <a:gd name="connsiteY50" fmla="*/ 129318 h 332796"/>
                <a:gd name="connsiteX51" fmla="*/ 243328 w 293529"/>
                <a:gd name="connsiteY51" fmla="*/ 136095 h 332796"/>
                <a:gd name="connsiteX52" fmla="*/ 71755 w 293529"/>
                <a:gd name="connsiteY52" fmla="*/ 92894 h 332796"/>
                <a:gd name="connsiteX53" fmla="*/ 146700 w 293529"/>
                <a:gd name="connsiteY53" fmla="*/ 50149 h 332796"/>
                <a:gd name="connsiteX54" fmla="*/ 243393 w 293529"/>
                <a:gd name="connsiteY54" fmla="*/ 105079 h 332796"/>
                <a:gd name="connsiteX55" fmla="*/ 247690 w 293529"/>
                <a:gd name="connsiteY55" fmla="*/ 115439 h 332796"/>
                <a:gd name="connsiteX56" fmla="*/ 247690 w 293529"/>
                <a:gd name="connsiteY56" fmla="*/ 129318 h 33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93529" h="332796">
                  <a:moveTo>
                    <a:pt x="229263" y="110748"/>
                  </a:moveTo>
                  <a:lnTo>
                    <a:pt x="185247" y="90548"/>
                  </a:lnTo>
                  <a:cubicBezTo>
                    <a:pt x="181991" y="88984"/>
                    <a:pt x="179191" y="90939"/>
                    <a:pt x="179191" y="94849"/>
                  </a:cubicBezTo>
                  <a:cubicBezTo>
                    <a:pt x="179191" y="98758"/>
                    <a:pt x="181991" y="102994"/>
                    <a:pt x="185247" y="104166"/>
                  </a:cubicBezTo>
                  <a:lnTo>
                    <a:pt x="229263" y="120587"/>
                  </a:lnTo>
                  <a:cubicBezTo>
                    <a:pt x="230956" y="121238"/>
                    <a:pt x="232258" y="119479"/>
                    <a:pt x="232258" y="116873"/>
                  </a:cubicBezTo>
                  <a:cubicBezTo>
                    <a:pt x="232323" y="114266"/>
                    <a:pt x="230956" y="111529"/>
                    <a:pt x="229263" y="110748"/>
                  </a:cubicBezTo>
                  <a:close/>
                  <a:moveTo>
                    <a:pt x="229263" y="161442"/>
                  </a:moveTo>
                  <a:lnTo>
                    <a:pt x="146700" y="158184"/>
                  </a:lnTo>
                  <a:cubicBezTo>
                    <a:pt x="141881" y="157989"/>
                    <a:pt x="137779" y="161703"/>
                    <a:pt x="137779" y="166459"/>
                  </a:cubicBezTo>
                  <a:cubicBezTo>
                    <a:pt x="137779" y="171216"/>
                    <a:pt x="141881" y="174930"/>
                    <a:pt x="146700" y="174735"/>
                  </a:cubicBezTo>
                  <a:lnTo>
                    <a:pt x="229263" y="171411"/>
                  </a:lnTo>
                  <a:cubicBezTo>
                    <a:pt x="230956" y="171346"/>
                    <a:pt x="232258" y="169131"/>
                    <a:pt x="232258" y="166459"/>
                  </a:cubicBezTo>
                  <a:cubicBezTo>
                    <a:pt x="232323" y="163853"/>
                    <a:pt x="230956" y="161507"/>
                    <a:pt x="229263" y="161442"/>
                  </a:cubicBezTo>
                  <a:close/>
                  <a:moveTo>
                    <a:pt x="229263" y="212202"/>
                  </a:moveTo>
                  <a:lnTo>
                    <a:pt x="199376" y="223344"/>
                  </a:lnTo>
                  <a:cubicBezTo>
                    <a:pt x="196641" y="224387"/>
                    <a:pt x="194297" y="228166"/>
                    <a:pt x="194297" y="231684"/>
                  </a:cubicBezTo>
                  <a:cubicBezTo>
                    <a:pt x="194297" y="235203"/>
                    <a:pt x="196576" y="237093"/>
                    <a:pt x="199376" y="235855"/>
                  </a:cubicBezTo>
                  <a:lnTo>
                    <a:pt x="229263" y="222171"/>
                  </a:lnTo>
                  <a:cubicBezTo>
                    <a:pt x="230956" y="221389"/>
                    <a:pt x="232258" y="218652"/>
                    <a:pt x="232258" y="215981"/>
                  </a:cubicBezTo>
                  <a:cubicBezTo>
                    <a:pt x="232258" y="213309"/>
                    <a:pt x="230956" y="211615"/>
                    <a:pt x="229263" y="212202"/>
                  </a:cubicBezTo>
                  <a:close/>
                  <a:moveTo>
                    <a:pt x="278814" y="72564"/>
                  </a:moveTo>
                  <a:lnTo>
                    <a:pt x="161546" y="4016"/>
                  </a:lnTo>
                  <a:cubicBezTo>
                    <a:pt x="152365" y="-1328"/>
                    <a:pt x="141100" y="-1328"/>
                    <a:pt x="131919" y="3950"/>
                  </a:cubicBezTo>
                  <a:lnTo>
                    <a:pt x="14585" y="72499"/>
                  </a:lnTo>
                  <a:cubicBezTo>
                    <a:pt x="5535" y="77711"/>
                    <a:pt x="0" y="87355"/>
                    <a:pt x="0" y="97846"/>
                  </a:cubicBezTo>
                  <a:lnTo>
                    <a:pt x="0" y="234942"/>
                  </a:lnTo>
                  <a:cubicBezTo>
                    <a:pt x="0" y="245368"/>
                    <a:pt x="5600" y="255077"/>
                    <a:pt x="14585" y="260290"/>
                  </a:cubicBezTo>
                  <a:lnTo>
                    <a:pt x="131984" y="328838"/>
                  </a:lnTo>
                  <a:cubicBezTo>
                    <a:pt x="141100" y="334116"/>
                    <a:pt x="152430" y="334116"/>
                    <a:pt x="161546" y="328838"/>
                  </a:cubicBezTo>
                  <a:lnTo>
                    <a:pt x="278944" y="260290"/>
                  </a:lnTo>
                  <a:cubicBezTo>
                    <a:pt x="287995" y="255077"/>
                    <a:pt x="293530" y="245433"/>
                    <a:pt x="293530" y="234942"/>
                  </a:cubicBezTo>
                  <a:lnTo>
                    <a:pt x="293530" y="97911"/>
                  </a:lnTo>
                  <a:cubicBezTo>
                    <a:pt x="293530" y="87485"/>
                    <a:pt x="287930" y="77777"/>
                    <a:pt x="278814" y="72564"/>
                  </a:cubicBezTo>
                  <a:close/>
                  <a:moveTo>
                    <a:pt x="247625" y="217349"/>
                  </a:moveTo>
                  <a:cubicBezTo>
                    <a:pt x="247625" y="221715"/>
                    <a:pt x="245802" y="226341"/>
                    <a:pt x="243328" y="227710"/>
                  </a:cubicBezTo>
                  <a:lnTo>
                    <a:pt x="146114" y="282965"/>
                  </a:lnTo>
                  <a:lnTo>
                    <a:pt x="71429" y="240025"/>
                  </a:lnTo>
                  <a:lnTo>
                    <a:pt x="243262" y="196759"/>
                  </a:lnTo>
                  <a:cubicBezTo>
                    <a:pt x="245672" y="196107"/>
                    <a:pt x="247560" y="199170"/>
                    <a:pt x="247560" y="203535"/>
                  </a:cubicBezTo>
                  <a:lnTo>
                    <a:pt x="247625" y="217349"/>
                  </a:lnTo>
                  <a:lnTo>
                    <a:pt x="247625" y="217349"/>
                  </a:lnTo>
                  <a:close/>
                  <a:moveTo>
                    <a:pt x="247625" y="173692"/>
                  </a:moveTo>
                  <a:cubicBezTo>
                    <a:pt x="247625" y="178058"/>
                    <a:pt x="245802" y="181902"/>
                    <a:pt x="243328" y="182293"/>
                  </a:cubicBezTo>
                  <a:lnTo>
                    <a:pt x="45384" y="213179"/>
                  </a:lnTo>
                  <a:lnTo>
                    <a:pt x="45384" y="119740"/>
                  </a:lnTo>
                  <a:lnTo>
                    <a:pt x="243262" y="150625"/>
                  </a:lnTo>
                  <a:cubicBezTo>
                    <a:pt x="245672" y="151016"/>
                    <a:pt x="247560" y="154861"/>
                    <a:pt x="247560" y="159227"/>
                  </a:cubicBezTo>
                  <a:lnTo>
                    <a:pt x="247625" y="173692"/>
                  </a:lnTo>
                  <a:lnTo>
                    <a:pt x="247625" y="173692"/>
                  </a:lnTo>
                  <a:close/>
                  <a:moveTo>
                    <a:pt x="247625" y="129318"/>
                  </a:moveTo>
                  <a:cubicBezTo>
                    <a:pt x="247625" y="133684"/>
                    <a:pt x="245802" y="136746"/>
                    <a:pt x="243328" y="136095"/>
                  </a:cubicBezTo>
                  <a:lnTo>
                    <a:pt x="71755" y="92894"/>
                  </a:lnTo>
                  <a:lnTo>
                    <a:pt x="146700" y="50149"/>
                  </a:lnTo>
                  <a:lnTo>
                    <a:pt x="243393" y="105079"/>
                  </a:lnTo>
                  <a:cubicBezTo>
                    <a:pt x="245802" y="106447"/>
                    <a:pt x="247690" y="111008"/>
                    <a:pt x="247690" y="115439"/>
                  </a:cubicBezTo>
                  <a:lnTo>
                    <a:pt x="247690" y="129318"/>
                  </a:lnTo>
                  <a:close/>
                </a:path>
              </a:pathLst>
            </a:custGeom>
            <a:solidFill>
              <a:schemeClr val="bg1"/>
            </a:solidFill>
            <a:ln w="6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0509E7D-C7C9-3948-F710-F9908B1544F4}"/>
              </a:ext>
            </a:extLst>
          </p:cNvPr>
          <p:cNvGrpSpPr/>
          <p:nvPr/>
        </p:nvGrpSpPr>
        <p:grpSpPr>
          <a:xfrm>
            <a:off x="8080198" y="2943865"/>
            <a:ext cx="1447800" cy="303880"/>
            <a:chOff x="5370512" y="3608180"/>
            <a:chExt cx="1447800" cy="30388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0663624-E6B7-AFFE-C23C-4A610475F370}"/>
                </a:ext>
              </a:extLst>
            </p:cNvPr>
            <p:cNvSpPr/>
            <p:nvPr/>
          </p:nvSpPr>
          <p:spPr>
            <a:xfrm>
              <a:off x="5370512" y="3608180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Fabric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46" name="Graphic 58">
              <a:extLst>
                <a:ext uri="{FF2B5EF4-FFF2-40B4-BE49-F238E27FC236}">
                  <a16:creationId xmlns:a16="http://schemas.microsoft.com/office/drawing/2014/main" id="{912C4A48-37DD-CB3A-5461-CECB7D7EC6CD}"/>
                </a:ext>
              </a:extLst>
            </p:cNvPr>
            <p:cNvSpPr/>
            <p:nvPr/>
          </p:nvSpPr>
          <p:spPr>
            <a:xfrm>
              <a:off x="5458043" y="3653106"/>
              <a:ext cx="188853" cy="214029"/>
            </a:xfrm>
            <a:custGeom>
              <a:avLst/>
              <a:gdLst>
                <a:gd name="connsiteX0" fmla="*/ 382270 w 402347"/>
                <a:gd name="connsiteY0" fmla="*/ 99443 h 455983"/>
                <a:gd name="connsiteX1" fmla="*/ 221474 w 402347"/>
                <a:gd name="connsiteY1" fmla="*/ 5503 h 455983"/>
                <a:gd name="connsiteX2" fmla="*/ 180873 w 402347"/>
                <a:gd name="connsiteY2" fmla="*/ 5414 h 455983"/>
                <a:gd name="connsiteX3" fmla="*/ 19988 w 402347"/>
                <a:gd name="connsiteY3" fmla="*/ 99354 h 455983"/>
                <a:gd name="connsiteX4" fmla="*/ 0 w 402347"/>
                <a:gd name="connsiteY4" fmla="*/ 134090 h 455983"/>
                <a:gd name="connsiteX5" fmla="*/ 0 w 402347"/>
                <a:gd name="connsiteY5" fmla="*/ 321882 h 455983"/>
                <a:gd name="connsiteX6" fmla="*/ 19988 w 402347"/>
                <a:gd name="connsiteY6" fmla="*/ 356618 h 455983"/>
                <a:gd name="connsiteX7" fmla="*/ 180873 w 402347"/>
                <a:gd name="connsiteY7" fmla="*/ 450559 h 455983"/>
                <a:gd name="connsiteX8" fmla="*/ 221385 w 402347"/>
                <a:gd name="connsiteY8" fmla="*/ 450559 h 455983"/>
                <a:gd name="connsiteX9" fmla="*/ 382359 w 402347"/>
                <a:gd name="connsiteY9" fmla="*/ 356708 h 455983"/>
                <a:gd name="connsiteX10" fmla="*/ 402347 w 402347"/>
                <a:gd name="connsiteY10" fmla="*/ 321971 h 455983"/>
                <a:gd name="connsiteX11" fmla="*/ 402347 w 402347"/>
                <a:gd name="connsiteY11" fmla="*/ 134180 h 455983"/>
                <a:gd name="connsiteX12" fmla="*/ 382270 w 402347"/>
                <a:gd name="connsiteY12" fmla="*/ 99443 h 455983"/>
                <a:gd name="connsiteX13" fmla="*/ 106008 w 402347"/>
                <a:gd name="connsiteY13" fmla="*/ 280002 h 455983"/>
                <a:gd name="connsiteX14" fmla="*/ 116359 w 402347"/>
                <a:gd name="connsiteY14" fmla="*/ 285627 h 455983"/>
                <a:gd name="connsiteX15" fmla="*/ 157495 w 402347"/>
                <a:gd name="connsiteY15" fmla="*/ 263660 h 455983"/>
                <a:gd name="connsiteX16" fmla="*/ 157316 w 402347"/>
                <a:gd name="connsiteY16" fmla="*/ 258660 h 455983"/>
                <a:gd name="connsiteX17" fmla="*/ 159011 w 402347"/>
                <a:gd name="connsiteY17" fmla="*/ 250891 h 455983"/>
                <a:gd name="connsiteX18" fmla="*/ 101814 w 402347"/>
                <a:gd name="connsiteY18" fmla="*/ 200527 h 455983"/>
                <a:gd name="connsiteX19" fmla="*/ 99315 w 402347"/>
                <a:gd name="connsiteY19" fmla="*/ 201956 h 455983"/>
                <a:gd name="connsiteX20" fmla="*/ 106008 w 402347"/>
                <a:gd name="connsiteY20" fmla="*/ 280002 h 455983"/>
                <a:gd name="connsiteX21" fmla="*/ 226560 w 402347"/>
                <a:gd name="connsiteY21" fmla="*/ 159987 h 455983"/>
                <a:gd name="connsiteX22" fmla="*/ 227096 w 402347"/>
                <a:gd name="connsiteY22" fmla="*/ 159987 h 455983"/>
                <a:gd name="connsiteX23" fmla="*/ 227185 w 402347"/>
                <a:gd name="connsiteY23" fmla="*/ 159987 h 455983"/>
                <a:gd name="connsiteX24" fmla="*/ 248154 w 402347"/>
                <a:gd name="connsiteY24" fmla="*/ 172042 h 455983"/>
                <a:gd name="connsiteX25" fmla="*/ 287952 w 402347"/>
                <a:gd name="connsiteY25" fmla="*/ 163112 h 455983"/>
                <a:gd name="connsiteX26" fmla="*/ 287952 w 402347"/>
                <a:gd name="connsiteY26" fmla="*/ 163112 h 455983"/>
                <a:gd name="connsiteX27" fmla="*/ 217458 w 402347"/>
                <a:gd name="connsiteY27" fmla="*/ 123375 h 455983"/>
                <a:gd name="connsiteX28" fmla="*/ 214871 w 402347"/>
                <a:gd name="connsiteY28" fmla="*/ 125429 h 455983"/>
                <a:gd name="connsiteX29" fmla="*/ 226560 w 402347"/>
                <a:gd name="connsiteY29" fmla="*/ 159987 h 455983"/>
                <a:gd name="connsiteX30" fmla="*/ 118589 w 402347"/>
                <a:gd name="connsiteY30" fmla="*/ 189276 h 455983"/>
                <a:gd name="connsiteX31" fmla="*/ 171861 w 402347"/>
                <a:gd name="connsiteY31" fmla="*/ 236157 h 455983"/>
                <a:gd name="connsiteX32" fmla="*/ 186049 w 402347"/>
                <a:gd name="connsiteY32" fmla="*/ 233210 h 455983"/>
                <a:gd name="connsiteX33" fmla="*/ 186316 w 402347"/>
                <a:gd name="connsiteY33" fmla="*/ 233210 h 455983"/>
                <a:gd name="connsiteX34" fmla="*/ 188369 w 402347"/>
                <a:gd name="connsiteY34" fmla="*/ 233389 h 455983"/>
                <a:gd name="connsiteX35" fmla="*/ 204520 w 402347"/>
                <a:gd name="connsiteY35" fmla="*/ 204546 h 455983"/>
                <a:gd name="connsiteX36" fmla="*/ 199434 w 402347"/>
                <a:gd name="connsiteY36" fmla="*/ 195080 h 455983"/>
                <a:gd name="connsiteX37" fmla="*/ 118589 w 402347"/>
                <a:gd name="connsiteY37" fmla="*/ 189276 h 455983"/>
                <a:gd name="connsiteX38" fmla="*/ 120374 w 402347"/>
                <a:gd name="connsiteY38" fmla="*/ 169988 h 455983"/>
                <a:gd name="connsiteX39" fmla="*/ 200951 w 402347"/>
                <a:gd name="connsiteY39" fmla="*/ 175703 h 455983"/>
                <a:gd name="connsiteX40" fmla="*/ 208178 w 402347"/>
                <a:gd name="connsiteY40" fmla="*/ 166327 h 455983"/>
                <a:gd name="connsiteX41" fmla="*/ 195954 w 402347"/>
                <a:gd name="connsiteY41" fmla="*/ 130161 h 455983"/>
                <a:gd name="connsiteX42" fmla="*/ 183550 w 402347"/>
                <a:gd name="connsiteY42" fmla="*/ 125250 h 455983"/>
                <a:gd name="connsiteX43" fmla="*/ 120374 w 402347"/>
                <a:gd name="connsiteY43" fmla="*/ 169988 h 455983"/>
                <a:gd name="connsiteX44" fmla="*/ 125460 w 402347"/>
                <a:gd name="connsiteY44" fmla="*/ 306880 h 455983"/>
                <a:gd name="connsiteX45" fmla="*/ 197024 w 402347"/>
                <a:gd name="connsiteY45" fmla="*/ 336348 h 455983"/>
                <a:gd name="connsiteX46" fmla="*/ 199344 w 402347"/>
                <a:gd name="connsiteY46" fmla="*/ 334115 h 455983"/>
                <a:gd name="connsiteX47" fmla="*/ 183372 w 402347"/>
                <a:gd name="connsiteY47" fmla="*/ 287413 h 455983"/>
                <a:gd name="connsiteX48" fmla="*/ 182836 w 402347"/>
                <a:gd name="connsiteY48" fmla="*/ 287413 h 455983"/>
                <a:gd name="connsiteX49" fmla="*/ 182747 w 402347"/>
                <a:gd name="connsiteY49" fmla="*/ 287413 h 455983"/>
                <a:gd name="connsiteX50" fmla="*/ 166507 w 402347"/>
                <a:gd name="connsiteY50" fmla="*/ 280895 h 455983"/>
                <a:gd name="connsiteX51" fmla="*/ 125282 w 402347"/>
                <a:gd name="connsiteY51" fmla="*/ 302772 h 455983"/>
                <a:gd name="connsiteX52" fmla="*/ 125460 w 402347"/>
                <a:gd name="connsiteY52" fmla="*/ 306880 h 455983"/>
                <a:gd name="connsiteX53" fmla="*/ 218529 w 402347"/>
                <a:gd name="connsiteY53" fmla="*/ 327954 h 455983"/>
                <a:gd name="connsiteX54" fmla="*/ 231825 w 402347"/>
                <a:gd name="connsiteY54" fmla="*/ 332419 h 455983"/>
                <a:gd name="connsiteX55" fmla="*/ 285989 w 402347"/>
                <a:gd name="connsiteY55" fmla="*/ 293664 h 455983"/>
                <a:gd name="connsiteX56" fmla="*/ 207018 w 402347"/>
                <a:gd name="connsiteY56" fmla="*/ 275537 h 455983"/>
                <a:gd name="connsiteX57" fmla="*/ 201843 w 402347"/>
                <a:gd name="connsiteY57" fmla="*/ 281252 h 455983"/>
                <a:gd name="connsiteX58" fmla="*/ 217815 w 402347"/>
                <a:gd name="connsiteY58" fmla="*/ 327865 h 455983"/>
                <a:gd name="connsiteX59" fmla="*/ 218529 w 402347"/>
                <a:gd name="connsiteY59" fmla="*/ 327954 h 455983"/>
                <a:gd name="connsiteX60" fmla="*/ 249404 w 402347"/>
                <a:gd name="connsiteY60" fmla="*/ 200170 h 455983"/>
                <a:gd name="connsiteX61" fmla="*/ 302586 w 402347"/>
                <a:gd name="connsiteY61" fmla="*/ 262142 h 455983"/>
                <a:gd name="connsiteX62" fmla="*/ 304370 w 402347"/>
                <a:gd name="connsiteY62" fmla="*/ 261339 h 455983"/>
                <a:gd name="connsiteX63" fmla="*/ 304817 w 402347"/>
                <a:gd name="connsiteY63" fmla="*/ 192401 h 455983"/>
                <a:gd name="connsiteX64" fmla="*/ 292235 w 402347"/>
                <a:gd name="connsiteY64" fmla="*/ 182132 h 455983"/>
                <a:gd name="connsiteX65" fmla="*/ 252437 w 402347"/>
                <a:gd name="connsiteY65" fmla="*/ 191062 h 455983"/>
                <a:gd name="connsiteX66" fmla="*/ 249404 w 402347"/>
                <a:gd name="connsiteY66" fmla="*/ 200170 h 455983"/>
                <a:gd name="connsiteX67" fmla="*/ 217012 w 402347"/>
                <a:gd name="connsiteY67" fmla="*/ 382247 h 455983"/>
                <a:gd name="connsiteX68" fmla="*/ 215228 w 402347"/>
                <a:gd name="connsiteY68" fmla="*/ 382157 h 455983"/>
                <a:gd name="connsiteX69" fmla="*/ 189707 w 402347"/>
                <a:gd name="connsiteY69" fmla="*/ 354207 h 455983"/>
                <a:gd name="connsiteX70" fmla="*/ 118143 w 402347"/>
                <a:gd name="connsiteY70" fmla="*/ 324739 h 455983"/>
                <a:gd name="connsiteX71" fmla="*/ 96817 w 402347"/>
                <a:gd name="connsiteY71" fmla="*/ 333223 h 455983"/>
                <a:gd name="connsiteX72" fmla="*/ 78167 w 402347"/>
                <a:gd name="connsiteY72" fmla="*/ 324114 h 455983"/>
                <a:gd name="connsiteX73" fmla="*/ 71386 w 402347"/>
                <a:gd name="connsiteY73" fmla="*/ 304290 h 455983"/>
                <a:gd name="connsiteX74" fmla="*/ 86644 w 402347"/>
                <a:gd name="connsiteY74" fmla="*/ 281430 h 455983"/>
                <a:gd name="connsiteX75" fmla="*/ 79952 w 402347"/>
                <a:gd name="connsiteY75" fmla="*/ 203385 h 455983"/>
                <a:gd name="connsiteX76" fmla="*/ 60232 w 402347"/>
                <a:gd name="connsiteY76" fmla="*/ 175524 h 455983"/>
                <a:gd name="connsiteX77" fmla="*/ 69333 w 402347"/>
                <a:gd name="connsiteY77" fmla="*/ 156861 h 455983"/>
                <a:gd name="connsiteX78" fmla="*/ 89143 w 402347"/>
                <a:gd name="connsiteY78" fmla="*/ 150075 h 455983"/>
                <a:gd name="connsiteX79" fmla="*/ 103063 w 402347"/>
                <a:gd name="connsiteY79" fmla="*/ 154986 h 455983"/>
                <a:gd name="connsiteX80" fmla="*/ 172842 w 402347"/>
                <a:gd name="connsiteY80" fmla="*/ 107926 h 455983"/>
                <a:gd name="connsiteX81" fmla="*/ 172396 w 402347"/>
                <a:gd name="connsiteY81" fmla="*/ 101229 h 455983"/>
                <a:gd name="connsiteX82" fmla="*/ 181498 w 402347"/>
                <a:gd name="connsiteY82" fmla="*/ 82566 h 455983"/>
                <a:gd name="connsiteX83" fmla="*/ 201307 w 402347"/>
                <a:gd name="connsiteY83" fmla="*/ 75780 h 455983"/>
                <a:gd name="connsiteX84" fmla="*/ 219957 w 402347"/>
                <a:gd name="connsiteY84" fmla="*/ 84888 h 455983"/>
                <a:gd name="connsiteX85" fmla="*/ 226739 w 402347"/>
                <a:gd name="connsiteY85" fmla="*/ 104712 h 455983"/>
                <a:gd name="connsiteX86" fmla="*/ 226560 w 402347"/>
                <a:gd name="connsiteY86" fmla="*/ 106141 h 455983"/>
                <a:gd name="connsiteX87" fmla="*/ 297589 w 402347"/>
                <a:gd name="connsiteY87" fmla="*/ 146146 h 455983"/>
                <a:gd name="connsiteX88" fmla="*/ 316595 w 402347"/>
                <a:gd name="connsiteY88" fmla="*/ 139984 h 455983"/>
                <a:gd name="connsiteX89" fmla="*/ 341759 w 402347"/>
                <a:gd name="connsiteY89" fmla="*/ 168648 h 455983"/>
                <a:gd name="connsiteX90" fmla="*/ 341759 w 402347"/>
                <a:gd name="connsiteY90" fmla="*/ 168648 h 455983"/>
                <a:gd name="connsiteX91" fmla="*/ 324269 w 402347"/>
                <a:gd name="connsiteY91" fmla="*/ 192491 h 455983"/>
                <a:gd name="connsiteX92" fmla="*/ 323823 w 402347"/>
                <a:gd name="connsiteY92" fmla="*/ 261428 h 455983"/>
                <a:gd name="connsiteX93" fmla="*/ 339796 w 402347"/>
                <a:gd name="connsiteY93" fmla="*/ 286967 h 455983"/>
                <a:gd name="connsiteX94" fmla="*/ 312491 w 402347"/>
                <a:gd name="connsiteY94" fmla="*/ 311255 h 455983"/>
                <a:gd name="connsiteX95" fmla="*/ 300266 w 402347"/>
                <a:gd name="connsiteY95" fmla="*/ 307326 h 455983"/>
                <a:gd name="connsiteX96" fmla="*/ 243247 w 402347"/>
                <a:gd name="connsiteY96" fmla="*/ 348135 h 455983"/>
                <a:gd name="connsiteX97" fmla="*/ 244050 w 402347"/>
                <a:gd name="connsiteY97" fmla="*/ 356708 h 455983"/>
                <a:gd name="connsiteX98" fmla="*/ 234948 w 402347"/>
                <a:gd name="connsiteY98" fmla="*/ 375371 h 455983"/>
                <a:gd name="connsiteX99" fmla="*/ 217012 w 402347"/>
                <a:gd name="connsiteY99" fmla="*/ 382247 h 455983"/>
                <a:gd name="connsiteX100" fmla="*/ 211391 w 402347"/>
                <a:gd name="connsiteY100" fmla="*/ 256516 h 455983"/>
                <a:gd name="connsiteX101" fmla="*/ 286970 w 402347"/>
                <a:gd name="connsiteY101" fmla="*/ 273751 h 455983"/>
                <a:gd name="connsiteX102" fmla="*/ 234680 w 402347"/>
                <a:gd name="connsiteY102" fmla="*/ 212850 h 455983"/>
                <a:gd name="connsiteX103" fmla="*/ 223883 w 402347"/>
                <a:gd name="connsiteY103" fmla="*/ 214458 h 455983"/>
                <a:gd name="connsiteX104" fmla="*/ 223615 w 402347"/>
                <a:gd name="connsiteY104" fmla="*/ 214458 h 455983"/>
                <a:gd name="connsiteX105" fmla="*/ 221563 w 402347"/>
                <a:gd name="connsiteY105" fmla="*/ 214279 h 455983"/>
                <a:gd name="connsiteX106" fmla="*/ 205412 w 402347"/>
                <a:gd name="connsiteY106" fmla="*/ 243122 h 455983"/>
                <a:gd name="connsiteX107" fmla="*/ 211391 w 402347"/>
                <a:gd name="connsiteY107" fmla="*/ 256516 h 45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2347" h="455983">
                  <a:moveTo>
                    <a:pt x="382270" y="99443"/>
                  </a:moveTo>
                  <a:lnTo>
                    <a:pt x="221474" y="5503"/>
                  </a:lnTo>
                  <a:cubicBezTo>
                    <a:pt x="208892" y="-1819"/>
                    <a:pt x="193455" y="-1819"/>
                    <a:pt x="180873" y="5414"/>
                  </a:cubicBezTo>
                  <a:lnTo>
                    <a:pt x="19988" y="99354"/>
                  </a:lnTo>
                  <a:cubicBezTo>
                    <a:pt x="7674" y="106498"/>
                    <a:pt x="0" y="119803"/>
                    <a:pt x="0" y="134090"/>
                  </a:cubicBezTo>
                  <a:lnTo>
                    <a:pt x="0" y="321882"/>
                  </a:lnTo>
                  <a:cubicBezTo>
                    <a:pt x="0" y="336259"/>
                    <a:pt x="7585" y="349475"/>
                    <a:pt x="19988" y="356618"/>
                  </a:cubicBezTo>
                  <a:lnTo>
                    <a:pt x="180873" y="450559"/>
                  </a:lnTo>
                  <a:cubicBezTo>
                    <a:pt x="193366" y="457792"/>
                    <a:pt x="208892" y="457792"/>
                    <a:pt x="221385" y="450559"/>
                  </a:cubicBezTo>
                  <a:lnTo>
                    <a:pt x="382359" y="356708"/>
                  </a:lnTo>
                  <a:cubicBezTo>
                    <a:pt x="394673" y="349564"/>
                    <a:pt x="402347" y="336259"/>
                    <a:pt x="402347" y="321971"/>
                  </a:cubicBezTo>
                  <a:lnTo>
                    <a:pt x="402347" y="134180"/>
                  </a:lnTo>
                  <a:cubicBezTo>
                    <a:pt x="402258" y="119892"/>
                    <a:pt x="394584" y="106587"/>
                    <a:pt x="382270" y="99443"/>
                  </a:cubicBezTo>
                  <a:close/>
                  <a:moveTo>
                    <a:pt x="106008" y="280002"/>
                  </a:moveTo>
                  <a:cubicBezTo>
                    <a:pt x="109845" y="281073"/>
                    <a:pt x="113325" y="282948"/>
                    <a:pt x="116359" y="285627"/>
                  </a:cubicBezTo>
                  <a:lnTo>
                    <a:pt x="157495" y="263660"/>
                  </a:lnTo>
                  <a:cubicBezTo>
                    <a:pt x="157227" y="262142"/>
                    <a:pt x="157138" y="260446"/>
                    <a:pt x="157316" y="258660"/>
                  </a:cubicBezTo>
                  <a:cubicBezTo>
                    <a:pt x="157495" y="255981"/>
                    <a:pt x="158030" y="253302"/>
                    <a:pt x="159011" y="250891"/>
                  </a:cubicBezTo>
                  <a:lnTo>
                    <a:pt x="101814" y="200527"/>
                  </a:lnTo>
                  <a:cubicBezTo>
                    <a:pt x="101100" y="200974"/>
                    <a:pt x="100208" y="201510"/>
                    <a:pt x="99315" y="201956"/>
                  </a:cubicBezTo>
                  <a:lnTo>
                    <a:pt x="106008" y="280002"/>
                  </a:lnTo>
                  <a:close/>
                  <a:moveTo>
                    <a:pt x="226560" y="159987"/>
                  </a:moveTo>
                  <a:cubicBezTo>
                    <a:pt x="226739" y="159987"/>
                    <a:pt x="226917" y="159987"/>
                    <a:pt x="227096" y="159987"/>
                  </a:cubicBezTo>
                  <a:lnTo>
                    <a:pt x="227185" y="159987"/>
                  </a:lnTo>
                  <a:cubicBezTo>
                    <a:pt x="235662" y="160433"/>
                    <a:pt x="243425" y="164987"/>
                    <a:pt x="248154" y="172042"/>
                  </a:cubicBezTo>
                  <a:lnTo>
                    <a:pt x="287952" y="163112"/>
                  </a:lnTo>
                  <a:cubicBezTo>
                    <a:pt x="287952" y="163112"/>
                    <a:pt x="287952" y="163112"/>
                    <a:pt x="287952" y="163112"/>
                  </a:cubicBezTo>
                  <a:lnTo>
                    <a:pt x="217458" y="123375"/>
                  </a:lnTo>
                  <a:cubicBezTo>
                    <a:pt x="216655" y="124089"/>
                    <a:pt x="215763" y="124804"/>
                    <a:pt x="214871" y="125429"/>
                  </a:cubicBezTo>
                  <a:lnTo>
                    <a:pt x="226560" y="159987"/>
                  </a:lnTo>
                  <a:close/>
                  <a:moveTo>
                    <a:pt x="118589" y="189276"/>
                  </a:moveTo>
                  <a:lnTo>
                    <a:pt x="171861" y="236157"/>
                  </a:lnTo>
                  <a:cubicBezTo>
                    <a:pt x="176233" y="233924"/>
                    <a:pt x="181141" y="232942"/>
                    <a:pt x="186049" y="233210"/>
                  </a:cubicBezTo>
                  <a:lnTo>
                    <a:pt x="186316" y="233210"/>
                  </a:lnTo>
                  <a:cubicBezTo>
                    <a:pt x="186941" y="233299"/>
                    <a:pt x="187655" y="233299"/>
                    <a:pt x="188369" y="233389"/>
                  </a:cubicBezTo>
                  <a:lnTo>
                    <a:pt x="204520" y="204546"/>
                  </a:lnTo>
                  <a:cubicBezTo>
                    <a:pt x="202111" y="201688"/>
                    <a:pt x="200415" y="198474"/>
                    <a:pt x="199434" y="195080"/>
                  </a:cubicBezTo>
                  <a:lnTo>
                    <a:pt x="118589" y="189276"/>
                  </a:lnTo>
                  <a:close/>
                  <a:moveTo>
                    <a:pt x="120374" y="169988"/>
                  </a:moveTo>
                  <a:lnTo>
                    <a:pt x="200951" y="175703"/>
                  </a:lnTo>
                  <a:cubicBezTo>
                    <a:pt x="202557" y="172042"/>
                    <a:pt x="205055" y="168827"/>
                    <a:pt x="208178" y="166327"/>
                  </a:cubicBezTo>
                  <a:lnTo>
                    <a:pt x="195954" y="130161"/>
                  </a:lnTo>
                  <a:cubicBezTo>
                    <a:pt x="191403" y="129536"/>
                    <a:pt x="187298" y="127929"/>
                    <a:pt x="183550" y="125250"/>
                  </a:cubicBezTo>
                  <a:lnTo>
                    <a:pt x="120374" y="169988"/>
                  </a:lnTo>
                  <a:close/>
                  <a:moveTo>
                    <a:pt x="125460" y="306880"/>
                  </a:moveTo>
                  <a:lnTo>
                    <a:pt x="197024" y="336348"/>
                  </a:lnTo>
                  <a:cubicBezTo>
                    <a:pt x="197827" y="335455"/>
                    <a:pt x="198541" y="334741"/>
                    <a:pt x="199344" y="334115"/>
                  </a:cubicBezTo>
                  <a:lnTo>
                    <a:pt x="183372" y="287413"/>
                  </a:lnTo>
                  <a:cubicBezTo>
                    <a:pt x="183193" y="287413"/>
                    <a:pt x="183015" y="287413"/>
                    <a:pt x="182836" y="287413"/>
                  </a:cubicBezTo>
                  <a:lnTo>
                    <a:pt x="182747" y="287413"/>
                  </a:lnTo>
                  <a:cubicBezTo>
                    <a:pt x="176769" y="287056"/>
                    <a:pt x="171058" y="284734"/>
                    <a:pt x="166507" y="280895"/>
                  </a:cubicBezTo>
                  <a:lnTo>
                    <a:pt x="125282" y="302772"/>
                  </a:lnTo>
                  <a:cubicBezTo>
                    <a:pt x="125460" y="304112"/>
                    <a:pt x="125549" y="305451"/>
                    <a:pt x="125460" y="306880"/>
                  </a:cubicBezTo>
                  <a:close/>
                  <a:moveTo>
                    <a:pt x="218529" y="327954"/>
                  </a:moveTo>
                  <a:cubicBezTo>
                    <a:pt x="223259" y="328311"/>
                    <a:pt x="227809" y="329829"/>
                    <a:pt x="231825" y="332419"/>
                  </a:cubicBezTo>
                  <a:lnTo>
                    <a:pt x="285989" y="293664"/>
                  </a:lnTo>
                  <a:lnTo>
                    <a:pt x="207018" y="275537"/>
                  </a:lnTo>
                  <a:cubicBezTo>
                    <a:pt x="205501" y="277769"/>
                    <a:pt x="203717" y="279644"/>
                    <a:pt x="201843" y="281252"/>
                  </a:cubicBezTo>
                  <a:lnTo>
                    <a:pt x="217815" y="327865"/>
                  </a:lnTo>
                  <a:cubicBezTo>
                    <a:pt x="218083" y="327865"/>
                    <a:pt x="218262" y="327865"/>
                    <a:pt x="218529" y="327954"/>
                  </a:cubicBezTo>
                  <a:close/>
                  <a:moveTo>
                    <a:pt x="249404" y="200170"/>
                  </a:moveTo>
                  <a:lnTo>
                    <a:pt x="302586" y="262142"/>
                  </a:lnTo>
                  <a:cubicBezTo>
                    <a:pt x="303121" y="261874"/>
                    <a:pt x="303746" y="261606"/>
                    <a:pt x="304370" y="261339"/>
                  </a:cubicBezTo>
                  <a:lnTo>
                    <a:pt x="304817" y="192401"/>
                  </a:lnTo>
                  <a:cubicBezTo>
                    <a:pt x="299820" y="190437"/>
                    <a:pt x="295358" y="186865"/>
                    <a:pt x="292235" y="182132"/>
                  </a:cubicBezTo>
                  <a:lnTo>
                    <a:pt x="252437" y="191062"/>
                  </a:lnTo>
                  <a:cubicBezTo>
                    <a:pt x="251902" y="194187"/>
                    <a:pt x="250920" y="197223"/>
                    <a:pt x="249404" y="200170"/>
                  </a:cubicBezTo>
                  <a:close/>
                  <a:moveTo>
                    <a:pt x="217012" y="382247"/>
                  </a:moveTo>
                  <a:cubicBezTo>
                    <a:pt x="216388" y="382247"/>
                    <a:pt x="215852" y="382247"/>
                    <a:pt x="215228" y="382157"/>
                  </a:cubicBezTo>
                  <a:cubicBezTo>
                    <a:pt x="200594" y="381175"/>
                    <a:pt x="189350" y="368763"/>
                    <a:pt x="189707" y="354207"/>
                  </a:cubicBezTo>
                  <a:lnTo>
                    <a:pt x="118143" y="324739"/>
                  </a:lnTo>
                  <a:cubicBezTo>
                    <a:pt x="112522" y="330633"/>
                    <a:pt x="104848" y="333758"/>
                    <a:pt x="96817" y="333223"/>
                  </a:cubicBezTo>
                  <a:cubicBezTo>
                    <a:pt x="89589" y="332776"/>
                    <a:pt x="82986" y="329561"/>
                    <a:pt x="78167" y="324114"/>
                  </a:cubicBezTo>
                  <a:cubicBezTo>
                    <a:pt x="73349" y="318667"/>
                    <a:pt x="70939" y="311613"/>
                    <a:pt x="71386" y="304290"/>
                  </a:cubicBezTo>
                  <a:cubicBezTo>
                    <a:pt x="71921" y="294468"/>
                    <a:pt x="77810" y="285806"/>
                    <a:pt x="86644" y="281430"/>
                  </a:cubicBezTo>
                  <a:lnTo>
                    <a:pt x="79952" y="203385"/>
                  </a:lnTo>
                  <a:cubicBezTo>
                    <a:pt x="67727" y="199902"/>
                    <a:pt x="59518" y="188383"/>
                    <a:pt x="60232" y="175524"/>
                  </a:cubicBezTo>
                  <a:cubicBezTo>
                    <a:pt x="60678" y="168291"/>
                    <a:pt x="63890" y="161683"/>
                    <a:pt x="69333" y="156861"/>
                  </a:cubicBezTo>
                  <a:cubicBezTo>
                    <a:pt x="74776" y="152039"/>
                    <a:pt x="81826" y="149628"/>
                    <a:pt x="89143" y="150075"/>
                  </a:cubicBezTo>
                  <a:cubicBezTo>
                    <a:pt x="94229" y="150432"/>
                    <a:pt x="99048" y="152039"/>
                    <a:pt x="103063" y="154986"/>
                  </a:cubicBezTo>
                  <a:lnTo>
                    <a:pt x="172842" y="107926"/>
                  </a:lnTo>
                  <a:cubicBezTo>
                    <a:pt x="172396" y="105605"/>
                    <a:pt x="172307" y="103372"/>
                    <a:pt x="172396" y="101229"/>
                  </a:cubicBezTo>
                  <a:cubicBezTo>
                    <a:pt x="172842" y="93996"/>
                    <a:pt x="176055" y="87388"/>
                    <a:pt x="181498" y="82566"/>
                  </a:cubicBezTo>
                  <a:cubicBezTo>
                    <a:pt x="186941" y="77744"/>
                    <a:pt x="193990" y="75333"/>
                    <a:pt x="201307" y="75780"/>
                  </a:cubicBezTo>
                  <a:cubicBezTo>
                    <a:pt x="208535" y="76226"/>
                    <a:pt x="215138" y="79441"/>
                    <a:pt x="219957" y="84888"/>
                  </a:cubicBezTo>
                  <a:cubicBezTo>
                    <a:pt x="224775" y="90335"/>
                    <a:pt x="227185" y="97389"/>
                    <a:pt x="226739" y="104712"/>
                  </a:cubicBezTo>
                  <a:lnTo>
                    <a:pt x="226560" y="106141"/>
                  </a:lnTo>
                  <a:lnTo>
                    <a:pt x="297589" y="146146"/>
                  </a:lnTo>
                  <a:cubicBezTo>
                    <a:pt x="302943" y="141681"/>
                    <a:pt x="309724" y="139538"/>
                    <a:pt x="316595" y="139984"/>
                  </a:cubicBezTo>
                  <a:cubicBezTo>
                    <a:pt x="331319" y="140877"/>
                    <a:pt x="342651" y="153736"/>
                    <a:pt x="341759" y="168648"/>
                  </a:cubicBezTo>
                  <a:lnTo>
                    <a:pt x="341759" y="168648"/>
                  </a:lnTo>
                  <a:cubicBezTo>
                    <a:pt x="341134" y="179453"/>
                    <a:pt x="334263" y="188651"/>
                    <a:pt x="324269" y="192491"/>
                  </a:cubicBezTo>
                  <a:lnTo>
                    <a:pt x="323823" y="261428"/>
                  </a:lnTo>
                  <a:cubicBezTo>
                    <a:pt x="333995" y="265625"/>
                    <a:pt x="340420" y="275805"/>
                    <a:pt x="339796" y="286967"/>
                  </a:cubicBezTo>
                  <a:cubicBezTo>
                    <a:pt x="338903" y="301165"/>
                    <a:pt x="326678" y="312059"/>
                    <a:pt x="312491" y="311255"/>
                  </a:cubicBezTo>
                  <a:cubicBezTo>
                    <a:pt x="308207" y="310988"/>
                    <a:pt x="304014" y="309648"/>
                    <a:pt x="300266" y="307326"/>
                  </a:cubicBezTo>
                  <a:lnTo>
                    <a:pt x="243247" y="348135"/>
                  </a:lnTo>
                  <a:cubicBezTo>
                    <a:pt x="243960" y="350814"/>
                    <a:pt x="244228" y="353672"/>
                    <a:pt x="244050" y="356708"/>
                  </a:cubicBezTo>
                  <a:cubicBezTo>
                    <a:pt x="243603" y="363941"/>
                    <a:pt x="240391" y="370549"/>
                    <a:pt x="234948" y="375371"/>
                  </a:cubicBezTo>
                  <a:cubicBezTo>
                    <a:pt x="230040" y="379835"/>
                    <a:pt x="223705" y="382247"/>
                    <a:pt x="217012" y="382247"/>
                  </a:cubicBezTo>
                  <a:close/>
                  <a:moveTo>
                    <a:pt x="211391" y="256516"/>
                  </a:moveTo>
                  <a:lnTo>
                    <a:pt x="286970" y="273751"/>
                  </a:lnTo>
                  <a:lnTo>
                    <a:pt x="234680" y="212850"/>
                  </a:lnTo>
                  <a:cubicBezTo>
                    <a:pt x="231379" y="214011"/>
                    <a:pt x="227720" y="214636"/>
                    <a:pt x="223883" y="214458"/>
                  </a:cubicBezTo>
                  <a:lnTo>
                    <a:pt x="223615" y="214458"/>
                  </a:lnTo>
                  <a:cubicBezTo>
                    <a:pt x="222902" y="214368"/>
                    <a:pt x="222277" y="214368"/>
                    <a:pt x="221563" y="214279"/>
                  </a:cubicBezTo>
                  <a:lnTo>
                    <a:pt x="205412" y="243122"/>
                  </a:lnTo>
                  <a:cubicBezTo>
                    <a:pt x="208624" y="246962"/>
                    <a:pt x="210677" y="251516"/>
                    <a:pt x="211391" y="256516"/>
                  </a:cubicBezTo>
                  <a:close/>
                </a:path>
              </a:pathLst>
            </a:custGeom>
            <a:solidFill>
              <a:schemeClr val="bg1"/>
            </a:solidFill>
            <a:ln w="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E40793E-3FB7-0336-9EE0-02490707481A}"/>
              </a:ext>
            </a:extLst>
          </p:cNvPr>
          <p:cNvGrpSpPr/>
          <p:nvPr/>
        </p:nvGrpSpPr>
        <p:grpSpPr>
          <a:xfrm>
            <a:off x="8078056" y="4251799"/>
            <a:ext cx="1447800" cy="303880"/>
            <a:chOff x="5370512" y="3608180"/>
            <a:chExt cx="1447800" cy="30388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F544BD3F-F353-E30C-5A39-9448D85A89E7}"/>
                </a:ext>
              </a:extLst>
            </p:cNvPr>
            <p:cNvSpPr/>
            <p:nvPr/>
          </p:nvSpPr>
          <p:spPr>
            <a:xfrm>
              <a:off x="5370512" y="3608180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Fabric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52" name="Graphic 58">
              <a:extLst>
                <a:ext uri="{FF2B5EF4-FFF2-40B4-BE49-F238E27FC236}">
                  <a16:creationId xmlns:a16="http://schemas.microsoft.com/office/drawing/2014/main" id="{2C1FC472-1157-15AE-6B80-6A39740E8507}"/>
                </a:ext>
              </a:extLst>
            </p:cNvPr>
            <p:cNvSpPr/>
            <p:nvPr/>
          </p:nvSpPr>
          <p:spPr>
            <a:xfrm>
              <a:off x="5458043" y="3653106"/>
              <a:ext cx="188853" cy="214029"/>
            </a:xfrm>
            <a:custGeom>
              <a:avLst/>
              <a:gdLst>
                <a:gd name="connsiteX0" fmla="*/ 382270 w 402347"/>
                <a:gd name="connsiteY0" fmla="*/ 99443 h 455983"/>
                <a:gd name="connsiteX1" fmla="*/ 221474 w 402347"/>
                <a:gd name="connsiteY1" fmla="*/ 5503 h 455983"/>
                <a:gd name="connsiteX2" fmla="*/ 180873 w 402347"/>
                <a:gd name="connsiteY2" fmla="*/ 5414 h 455983"/>
                <a:gd name="connsiteX3" fmla="*/ 19988 w 402347"/>
                <a:gd name="connsiteY3" fmla="*/ 99354 h 455983"/>
                <a:gd name="connsiteX4" fmla="*/ 0 w 402347"/>
                <a:gd name="connsiteY4" fmla="*/ 134090 h 455983"/>
                <a:gd name="connsiteX5" fmla="*/ 0 w 402347"/>
                <a:gd name="connsiteY5" fmla="*/ 321882 h 455983"/>
                <a:gd name="connsiteX6" fmla="*/ 19988 w 402347"/>
                <a:gd name="connsiteY6" fmla="*/ 356618 h 455983"/>
                <a:gd name="connsiteX7" fmla="*/ 180873 w 402347"/>
                <a:gd name="connsiteY7" fmla="*/ 450559 h 455983"/>
                <a:gd name="connsiteX8" fmla="*/ 221385 w 402347"/>
                <a:gd name="connsiteY8" fmla="*/ 450559 h 455983"/>
                <a:gd name="connsiteX9" fmla="*/ 382359 w 402347"/>
                <a:gd name="connsiteY9" fmla="*/ 356708 h 455983"/>
                <a:gd name="connsiteX10" fmla="*/ 402347 w 402347"/>
                <a:gd name="connsiteY10" fmla="*/ 321971 h 455983"/>
                <a:gd name="connsiteX11" fmla="*/ 402347 w 402347"/>
                <a:gd name="connsiteY11" fmla="*/ 134180 h 455983"/>
                <a:gd name="connsiteX12" fmla="*/ 382270 w 402347"/>
                <a:gd name="connsiteY12" fmla="*/ 99443 h 455983"/>
                <a:gd name="connsiteX13" fmla="*/ 106008 w 402347"/>
                <a:gd name="connsiteY13" fmla="*/ 280002 h 455983"/>
                <a:gd name="connsiteX14" fmla="*/ 116359 w 402347"/>
                <a:gd name="connsiteY14" fmla="*/ 285627 h 455983"/>
                <a:gd name="connsiteX15" fmla="*/ 157495 w 402347"/>
                <a:gd name="connsiteY15" fmla="*/ 263660 h 455983"/>
                <a:gd name="connsiteX16" fmla="*/ 157316 w 402347"/>
                <a:gd name="connsiteY16" fmla="*/ 258660 h 455983"/>
                <a:gd name="connsiteX17" fmla="*/ 159011 w 402347"/>
                <a:gd name="connsiteY17" fmla="*/ 250891 h 455983"/>
                <a:gd name="connsiteX18" fmla="*/ 101814 w 402347"/>
                <a:gd name="connsiteY18" fmla="*/ 200527 h 455983"/>
                <a:gd name="connsiteX19" fmla="*/ 99315 w 402347"/>
                <a:gd name="connsiteY19" fmla="*/ 201956 h 455983"/>
                <a:gd name="connsiteX20" fmla="*/ 106008 w 402347"/>
                <a:gd name="connsiteY20" fmla="*/ 280002 h 455983"/>
                <a:gd name="connsiteX21" fmla="*/ 226560 w 402347"/>
                <a:gd name="connsiteY21" fmla="*/ 159987 h 455983"/>
                <a:gd name="connsiteX22" fmla="*/ 227096 w 402347"/>
                <a:gd name="connsiteY22" fmla="*/ 159987 h 455983"/>
                <a:gd name="connsiteX23" fmla="*/ 227185 w 402347"/>
                <a:gd name="connsiteY23" fmla="*/ 159987 h 455983"/>
                <a:gd name="connsiteX24" fmla="*/ 248154 w 402347"/>
                <a:gd name="connsiteY24" fmla="*/ 172042 h 455983"/>
                <a:gd name="connsiteX25" fmla="*/ 287952 w 402347"/>
                <a:gd name="connsiteY25" fmla="*/ 163112 h 455983"/>
                <a:gd name="connsiteX26" fmla="*/ 287952 w 402347"/>
                <a:gd name="connsiteY26" fmla="*/ 163112 h 455983"/>
                <a:gd name="connsiteX27" fmla="*/ 217458 w 402347"/>
                <a:gd name="connsiteY27" fmla="*/ 123375 h 455983"/>
                <a:gd name="connsiteX28" fmla="*/ 214871 w 402347"/>
                <a:gd name="connsiteY28" fmla="*/ 125429 h 455983"/>
                <a:gd name="connsiteX29" fmla="*/ 226560 w 402347"/>
                <a:gd name="connsiteY29" fmla="*/ 159987 h 455983"/>
                <a:gd name="connsiteX30" fmla="*/ 118589 w 402347"/>
                <a:gd name="connsiteY30" fmla="*/ 189276 h 455983"/>
                <a:gd name="connsiteX31" fmla="*/ 171861 w 402347"/>
                <a:gd name="connsiteY31" fmla="*/ 236157 h 455983"/>
                <a:gd name="connsiteX32" fmla="*/ 186049 w 402347"/>
                <a:gd name="connsiteY32" fmla="*/ 233210 h 455983"/>
                <a:gd name="connsiteX33" fmla="*/ 186316 w 402347"/>
                <a:gd name="connsiteY33" fmla="*/ 233210 h 455983"/>
                <a:gd name="connsiteX34" fmla="*/ 188369 w 402347"/>
                <a:gd name="connsiteY34" fmla="*/ 233389 h 455983"/>
                <a:gd name="connsiteX35" fmla="*/ 204520 w 402347"/>
                <a:gd name="connsiteY35" fmla="*/ 204546 h 455983"/>
                <a:gd name="connsiteX36" fmla="*/ 199434 w 402347"/>
                <a:gd name="connsiteY36" fmla="*/ 195080 h 455983"/>
                <a:gd name="connsiteX37" fmla="*/ 118589 w 402347"/>
                <a:gd name="connsiteY37" fmla="*/ 189276 h 455983"/>
                <a:gd name="connsiteX38" fmla="*/ 120374 w 402347"/>
                <a:gd name="connsiteY38" fmla="*/ 169988 h 455983"/>
                <a:gd name="connsiteX39" fmla="*/ 200951 w 402347"/>
                <a:gd name="connsiteY39" fmla="*/ 175703 h 455983"/>
                <a:gd name="connsiteX40" fmla="*/ 208178 w 402347"/>
                <a:gd name="connsiteY40" fmla="*/ 166327 h 455983"/>
                <a:gd name="connsiteX41" fmla="*/ 195954 w 402347"/>
                <a:gd name="connsiteY41" fmla="*/ 130161 h 455983"/>
                <a:gd name="connsiteX42" fmla="*/ 183550 w 402347"/>
                <a:gd name="connsiteY42" fmla="*/ 125250 h 455983"/>
                <a:gd name="connsiteX43" fmla="*/ 120374 w 402347"/>
                <a:gd name="connsiteY43" fmla="*/ 169988 h 455983"/>
                <a:gd name="connsiteX44" fmla="*/ 125460 w 402347"/>
                <a:gd name="connsiteY44" fmla="*/ 306880 h 455983"/>
                <a:gd name="connsiteX45" fmla="*/ 197024 w 402347"/>
                <a:gd name="connsiteY45" fmla="*/ 336348 h 455983"/>
                <a:gd name="connsiteX46" fmla="*/ 199344 w 402347"/>
                <a:gd name="connsiteY46" fmla="*/ 334115 h 455983"/>
                <a:gd name="connsiteX47" fmla="*/ 183372 w 402347"/>
                <a:gd name="connsiteY47" fmla="*/ 287413 h 455983"/>
                <a:gd name="connsiteX48" fmla="*/ 182836 w 402347"/>
                <a:gd name="connsiteY48" fmla="*/ 287413 h 455983"/>
                <a:gd name="connsiteX49" fmla="*/ 182747 w 402347"/>
                <a:gd name="connsiteY49" fmla="*/ 287413 h 455983"/>
                <a:gd name="connsiteX50" fmla="*/ 166507 w 402347"/>
                <a:gd name="connsiteY50" fmla="*/ 280895 h 455983"/>
                <a:gd name="connsiteX51" fmla="*/ 125282 w 402347"/>
                <a:gd name="connsiteY51" fmla="*/ 302772 h 455983"/>
                <a:gd name="connsiteX52" fmla="*/ 125460 w 402347"/>
                <a:gd name="connsiteY52" fmla="*/ 306880 h 455983"/>
                <a:gd name="connsiteX53" fmla="*/ 218529 w 402347"/>
                <a:gd name="connsiteY53" fmla="*/ 327954 h 455983"/>
                <a:gd name="connsiteX54" fmla="*/ 231825 w 402347"/>
                <a:gd name="connsiteY54" fmla="*/ 332419 h 455983"/>
                <a:gd name="connsiteX55" fmla="*/ 285989 w 402347"/>
                <a:gd name="connsiteY55" fmla="*/ 293664 h 455983"/>
                <a:gd name="connsiteX56" fmla="*/ 207018 w 402347"/>
                <a:gd name="connsiteY56" fmla="*/ 275537 h 455983"/>
                <a:gd name="connsiteX57" fmla="*/ 201843 w 402347"/>
                <a:gd name="connsiteY57" fmla="*/ 281252 h 455983"/>
                <a:gd name="connsiteX58" fmla="*/ 217815 w 402347"/>
                <a:gd name="connsiteY58" fmla="*/ 327865 h 455983"/>
                <a:gd name="connsiteX59" fmla="*/ 218529 w 402347"/>
                <a:gd name="connsiteY59" fmla="*/ 327954 h 455983"/>
                <a:gd name="connsiteX60" fmla="*/ 249404 w 402347"/>
                <a:gd name="connsiteY60" fmla="*/ 200170 h 455983"/>
                <a:gd name="connsiteX61" fmla="*/ 302586 w 402347"/>
                <a:gd name="connsiteY61" fmla="*/ 262142 h 455983"/>
                <a:gd name="connsiteX62" fmla="*/ 304370 w 402347"/>
                <a:gd name="connsiteY62" fmla="*/ 261339 h 455983"/>
                <a:gd name="connsiteX63" fmla="*/ 304817 w 402347"/>
                <a:gd name="connsiteY63" fmla="*/ 192401 h 455983"/>
                <a:gd name="connsiteX64" fmla="*/ 292235 w 402347"/>
                <a:gd name="connsiteY64" fmla="*/ 182132 h 455983"/>
                <a:gd name="connsiteX65" fmla="*/ 252437 w 402347"/>
                <a:gd name="connsiteY65" fmla="*/ 191062 h 455983"/>
                <a:gd name="connsiteX66" fmla="*/ 249404 w 402347"/>
                <a:gd name="connsiteY66" fmla="*/ 200170 h 455983"/>
                <a:gd name="connsiteX67" fmla="*/ 217012 w 402347"/>
                <a:gd name="connsiteY67" fmla="*/ 382247 h 455983"/>
                <a:gd name="connsiteX68" fmla="*/ 215228 w 402347"/>
                <a:gd name="connsiteY68" fmla="*/ 382157 h 455983"/>
                <a:gd name="connsiteX69" fmla="*/ 189707 w 402347"/>
                <a:gd name="connsiteY69" fmla="*/ 354207 h 455983"/>
                <a:gd name="connsiteX70" fmla="*/ 118143 w 402347"/>
                <a:gd name="connsiteY70" fmla="*/ 324739 h 455983"/>
                <a:gd name="connsiteX71" fmla="*/ 96817 w 402347"/>
                <a:gd name="connsiteY71" fmla="*/ 333223 h 455983"/>
                <a:gd name="connsiteX72" fmla="*/ 78167 w 402347"/>
                <a:gd name="connsiteY72" fmla="*/ 324114 h 455983"/>
                <a:gd name="connsiteX73" fmla="*/ 71386 w 402347"/>
                <a:gd name="connsiteY73" fmla="*/ 304290 h 455983"/>
                <a:gd name="connsiteX74" fmla="*/ 86644 w 402347"/>
                <a:gd name="connsiteY74" fmla="*/ 281430 h 455983"/>
                <a:gd name="connsiteX75" fmla="*/ 79952 w 402347"/>
                <a:gd name="connsiteY75" fmla="*/ 203385 h 455983"/>
                <a:gd name="connsiteX76" fmla="*/ 60232 w 402347"/>
                <a:gd name="connsiteY76" fmla="*/ 175524 h 455983"/>
                <a:gd name="connsiteX77" fmla="*/ 69333 w 402347"/>
                <a:gd name="connsiteY77" fmla="*/ 156861 h 455983"/>
                <a:gd name="connsiteX78" fmla="*/ 89143 w 402347"/>
                <a:gd name="connsiteY78" fmla="*/ 150075 h 455983"/>
                <a:gd name="connsiteX79" fmla="*/ 103063 w 402347"/>
                <a:gd name="connsiteY79" fmla="*/ 154986 h 455983"/>
                <a:gd name="connsiteX80" fmla="*/ 172842 w 402347"/>
                <a:gd name="connsiteY80" fmla="*/ 107926 h 455983"/>
                <a:gd name="connsiteX81" fmla="*/ 172396 w 402347"/>
                <a:gd name="connsiteY81" fmla="*/ 101229 h 455983"/>
                <a:gd name="connsiteX82" fmla="*/ 181498 w 402347"/>
                <a:gd name="connsiteY82" fmla="*/ 82566 h 455983"/>
                <a:gd name="connsiteX83" fmla="*/ 201307 w 402347"/>
                <a:gd name="connsiteY83" fmla="*/ 75780 h 455983"/>
                <a:gd name="connsiteX84" fmla="*/ 219957 w 402347"/>
                <a:gd name="connsiteY84" fmla="*/ 84888 h 455983"/>
                <a:gd name="connsiteX85" fmla="*/ 226739 w 402347"/>
                <a:gd name="connsiteY85" fmla="*/ 104712 h 455983"/>
                <a:gd name="connsiteX86" fmla="*/ 226560 w 402347"/>
                <a:gd name="connsiteY86" fmla="*/ 106141 h 455983"/>
                <a:gd name="connsiteX87" fmla="*/ 297589 w 402347"/>
                <a:gd name="connsiteY87" fmla="*/ 146146 h 455983"/>
                <a:gd name="connsiteX88" fmla="*/ 316595 w 402347"/>
                <a:gd name="connsiteY88" fmla="*/ 139984 h 455983"/>
                <a:gd name="connsiteX89" fmla="*/ 341759 w 402347"/>
                <a:gd name="connsiteY89" fmla="*/ 168648 h 455983"/>
                <a:gd name="connsiteX90" fmla="*/ 341759 w 402347"/>
                <a:gd name="connsiteY90" fmla="*/ 168648 h 455983"/>
                <a:gd name="connsiteX91" fmla="*/ 324269 w 402347"/>
                <a:gd name="connsiteY91" fmla="*/ 192491 h 455983"/>
                <a:gd name="connsiteX92" fmla="*/ 323823 w 402347"/>
                <a:gd name="connsiteY92" fmla="*/ 261428 h 455983"/>
                <a:gd name="connsiteX93" fmla="*/ 339796 w 402347"/>
                <a:gd name="connsiteY93" fmla="*/ 286967 h 455983"/>
                <a:gd name="connsiteX94" fmla="*/ 312491 w 402347"/>
                <a:gd name="connsiteY94" fmla="*/ 311255 h 455983"/>
                <a:gd name="connsiteX95" fmla="*/ 300266 w 402347"/>
                <a:gd name="connsiteY95" fmla="*/ 307326 h 455983"/>
                <a:gd name="connsiteX96" fmla="*/ 243247 w 402347"/>
                <a:gd name="connsiteY96" fmla="*/ 348135 h 455983"/>
                <a:gd name="connsiteX97" fmla="*/ 244050 w 402347"/>
                <a:gd name="connsiteY97" fmla="*/ 356708 h 455983"/>
                <a:gd name="connsiteX98" fmla="*/ 234948 w 402347"/>
                <a:gd name="connsiteY98" fmla="*/ 375371 h 455983"/>
                <a:gd name="connsiteX99" fmla="*/ 217012 w 402347"/>
                <a:gd name="connsiteY99" fmla="*/ 382247 h 455983"/>
                <a:gd name="connsiteX100" fmla="*/ 211391 w 402347"/>
                <a:gd name="connsiteY100" fmla="*/ 256516 h 455983"/>
                <a:gd name="connsiteX101" fmla="*/ 286970 w 402347"/>
                <a:gd name="connsiteY101" fmla="*/ 273751 h 455983"/>
                <a:gd name="connsiteX102" fmla="*/ 234680 w 402347"/>
                <a:gd name="connsiteY102" fmla="*/ 212850 h 455983"/>
                <a:gd name="connsiteX103" fmla="*/ 223883 w 402347"/>
                <a:gd name="connsiteY103" fmla="*/ 214458 h 455983"/>
                <a:gd name="connsiteX104" fmla="*/ 223615 w 402347"/>
                <a:gd name="connsiteY104" fmla="*/ 214458 h 455983"/>
                <a:gd name="connsiteX105" fmla="*/ 221563 w 402347"/>
                <a:gd name="connsiteY105" fmla="*/ 214279 h 455983"/>
                <a:gd name="connsiteX106" fmla="*/ 205412 w 402347"/>
                <a:gd name="connsiteY106" fmla="*/ 243122 h 455983"/>
                <a:gd name="connsiteX107" fmla="*/ 211391 w 402347"/>
                <a:gd name="connsiteY107" fmla="*/ 256516 h 45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2347" h="455983">
                  <a:moveTo>
                    <a:pt x="382270" y="99443"/>
                  </a:moveTo>
                  <a:lnTo>
                    <a:pt x="221474" y="5503"/>
                  </a:lnTo>
                  <a:cubicBezTo>
                    <a:pt x="208892" y="-1819"/>
                    <a:pt x="193455" y="-1819"/>
                    <a:pt x="180873" y="5414"/>
                  </a:cubicBezTo>
                  <a:lnTo>
                    <a:pt x="19988" y="99354"/>
                  </a:lnTo>
                  <a:cubicBezTo>
                    <a:pt x="7674" y="106498"/>
                    <a:pt x="0" y="119803"/>
                    <a:pt x="0" y="134090"/>
                  </a:cubicBezTo>
                  <a:lnTo>
                    <a:pt x="0" y="321882"/>
                  </a:lnTo>
                  <a:cubicBezTo>
                    <a:pt x="0" y="336259"/>
                    <a:pt x="7585" y="349475"/>
                    <a:pt x="19988" y="356618"/>
                  </a:cubicBezTo>
                  <a:lnTo>
                    <a:pt x="180873" y="450559"/>
                  </a:lnTo>
                  <a:cubicBezTo>
                    <a:pt x="193366" y="457792"/>
                    <a:pt x="208892" y="457792"/>
                    <a:pt x="221385" y="450559"/>
                  </a:cubicBezTo>
                  <a:lnTo>
                    <a:pt x="382359" y="356708"/>
                  </a:lnTo>
                  <a:cubicBezTo>
                    <a:pt x="394673" y="349564"/>
                    <a:pt x="402347" y="336259"/>
                    <a:pt x="402347" y="321971"/>
                  </a:cubicBezTo>
                  <a:lnTo>
                    <a:pt x="402347" y="134180"/>
                  </a:lnTo>
                  <a:cubicBezTo>
                    <a:pt x="402258" y="119892"/>
                    <a:pt x="394584" y="106587"/>
                    <a:pt x="382270" y="99443"/>
                  </a:cubicBezTo>
                  <a:close/>
                  <a:moveTo>
                    <a:pt x="106008" y="280002"/>
                  </a:moveTo>
                  <a:cubicBezTo>
                    <a:pt x="109845" y="281073"/>
                    <a:pt x="113325" y="282948"/>
                    <a:pt x="116359" y="285627"/>
                  </a:cubicBezTo>
                  <a:lnTo>
                    <a:pt x="157495" y="263660"/>
                  </a:lnTo>
                  <a:cubicBezTo>
                    <a:pt x="157227" y="262142"/>
                    <a:pt x="157138" y="260446"/>
                    <a:pt x="157316" y="258660"/>
                  </a:cubicBezTo>
                  <a:cubicBezTo>
                    <a:pt x="157495" y="255981"/>
                    <a:pt x="158030" y="253302"/>
                    <a:pt x="159011" y="250891"/>
                  </a:cubicBezTo>
                  <a:lnTo>
                    <a:pt x="101814" y="200527"/>
                  </a:lnTo>
                  <a:cubicBezTo>
                    <a:pt x="101100" y="200974"/>
                    <a:pt x="100208" y="201510"/>
                    <a:pt x="99315" y="201956"/>
                  </a:cubicBezTo>
                  <a:lnTo>
                    <a:pt x="106008" y="280002"/>
                  </a:lnTo>
                  <a:close/>
                  <a:moveTo>
                    <a:pt x="226560" y="159987"/>
                  </a:moveTo>
                  <a:cubicBezTo>
                    <a:pt x="226739" y="159987"/>
                    <a:pt x="226917" y="159987"/>
                    <a:pt x="227096" y="159987"/>
                  </a:cubicBezTo>
                  <a:lnTo>
                    <a:pt x="227185" y="159987"/>
                  </a:lnTo>
                  <a:cubicBezTo>
                    <a:pt x="235662" y="160433"/>
                    <a:pt x="243425" y="164987"/>
                    <a:pt x="248154" y="172042"/>
                  </a:cubicBezTo>
                  <a:lnTo>
                    <a:pt x="287952" y="163112"/>
                  </a:lnTo>
                  <a:cubicBezTo>
                    <a:pt x="287952" y="163112"/>
                    <a:pt x="287952" y="163112"/>
                    <a:pt x="287952" y="163112"/>
                  </a:cubicBezTo>
                  <a:lnTo>
                    <a:pt x="217458" y="123375"/>
                  </a:lnTo>
                  <a:cubicBezTo>
                    <a:pt x="216655" y="124089"/>
                    <a:pt x="215763" y="124804"/>
                    <a:pt x="214871" y="125429"/>
                  </a:cubicBezTo>
                  <a:lnTo>
                    <a:pt x="226560" y="159987"/>
                  </a:lnTo>
                  <a:close/>
                  <a:moveTo>
                    <a:pt x="118589" y="189276"/>
                  </a:moveTo>
                  <a:lnTo>
                    <a:pt x="171861" y="236157"/>
                  </a:lnTo>
                  <a:cubicBezTo>
                    <a:pt x="176233" y="233924"/>
                    <a:pt x="181141" y="232942"/>
                    <a:pt x="186049" y="233210"/>
                  </a:cubicBezTo>
                  <a:lnTo>
                    <a:pt x="186316" y="233210"/>
                  </a:lnTo>
                  <a:cubicBezTo>
                    <a:pt x="186941" y="233299"/>
                    <a:pt x="187655" y="233299"/>
                    <a:pt x="188369" y="233389"/>
                  </a:cubicBezTo>
                  <a:lnTo>
                    <a:pt x="204520" y="204546"/>
                  </a:lnTo>
                  <a:cubicBezTo>
                    <a:pt x="202111" y="201688"/>
                    <a:pt x="200415" y="198474"/>
                    <a:pt x="199434" y="195080"/>
                  </a:cubicBezTo>
                  <a:lnTo>
                    <a:pt x="118589" y="189276"/>
                  </a:lnTo>
                  <a:close/>
                  <a:moveTo>
                    <a:pt x="120374" y="169988"/>
                  </a:moveTo>
                  <a:lnTo>
                    <a:pt x="200951" y="175703"/>
                  </a:lnTo>
                  <a:cubicBezTo>
                    <a:pt x="202557" y="172042"/>
                    <a:pt x="205055" y="168827"/>
                    <a:pt x="208178" y="166327"/>
                  </a:cubicBezTo>
                  <a:lnTo>
                    <a:pt x="195954" y="130161"/>
                  </a:lnTo>
                  <a:cubicBezTo>
                    <a:pt x="191403" y="129536"/>
                    <a:pt x="187298" y="127929"/>
                    <a:pt x="183550" y="125250"/>
                  </a:cubicBezTo>
                  <a:lnTo>
                    <a:pt x="120374" y="169988"/>
                  </a:lnTo>
                  <a:close/>
                  <a:moveTo>
                    <a:pt x="125460" y="306880"/>
                  </a:moveTo>
                  <a:lnTo>
                    <a:pt x="197024" y="336348"/>
                  </a:lnTo>
                  <a:cubicBezTo>
                    <a:pt x="197827" y="335455"/>
                    <a:pt x="198541" y="334741"/>
                    <a:pt x="199344" y="334115"/>
                  </a:cubicBezTo>
                  <a:lnTo>
                    <a:pt x="183372" y="287413"/>
                  </a:lnTo>
                  <a:cubicBezTo>
                    <a:pt x="183193" y="287413"/>
                    <a:pt x="183015" y="287413"/>
                    <a:pt x="182836" y="287413"/>
                  </a:cubicBezTo>
                  <a:lnTo>
                    <a:pt x="182747" y="287413"/>
                  </a:lnTo>
                  <a:cubicBezTo>
                    <a:pt x="176769" y="287056"/>
                    <a:pt x="171058" y="284734"/>
                    <a:pt x="166507" y="280895"/>
                  </a:cubicBezTo>
                  <a:lnTo>
                    <a:pt x="125282" y="302772"/>
                  </a:lnTo>
                  <a:cubicBezTo>
                    <a:pt x="125460" y="304112"/>
                    <a:pt x="125549" y="305451"/>
                    <a:pt x="125460" y="306880"/>
                  </a:cubicBezTo>
                  <a:close/>
                  <a:moveTo>
                    <a:pt x="218529" y="327954"/>
                  </a:moveTo>
                  <a:cubicBezTo>
                    <a:pt x="223259" y="328311"/>
                    <a:pt x="227809" y="329829"/>
                    <a:pt x="231825" y="332419"/>
                  </a:cubicBezTo>
                  <a:lnTo>
                    <a:pt x="285989" y="293664"/>
                  </a:lnTo>
                  <a:lnTo>
                    <a:pt x="207018" y="275537"/>
                  </a:lnTo>
                  <a:cubicBezTo>
                    <a:pt x="205501" y="277769"/>
                    <a:pt x="203717" y="279644"/>
                    <a:pt x="201843" y="281252"/>
                  </a:cubicBezTo>
                  <a:lnTo>
                    <a:pt x="217815" y="327865"/>
                  </a:lnTo>
                  <a:cubicBezTo>
                    <a:pt x="218083" y="327865"/>
                    <a:pt x="218262" y="327865"/>
                    <a:pt x="218529" y="327954"/>
                  </a:cubicBezTo>
                  <a:close/>
                  <a:moveTo>
                    <a:pt x="249404" y="200170"/>
                  </a:moveTo>
                  <a:lnTo>
                    <a:pt x="302586" y="262142"/>
                  </a:lnTo>
                  <a:cubicBezTo>
                    <a:pt x="303121" y="261874"/>
                    <a:pt x="303746" y="261606"/>
                    <a:pt x="304370" y="261339"/>
                  </a:cubicBezTo>
                  <a:lnTo>
                    <a:pt x="304817" y="192401"/>
                  </a:lnTo>
                  <a:cubicBezTo>
                    <a:pt x="299820" y="190437"/>
                    <a:pt x="295358" y="186865"/>
                    <a:pt x="292235" y="182132"/>
                  </a:cubicBezTo>
                  <a:lnTo>
                    <a:pt x="252437" y="191062"/>
                  </a:lnTo>
                  <a:cubicBezTo>
                    <a:pt x="251902" y="194187"/>
                    <a:pt x="250920" y="197223"/>
                    <a:pt x="249404" y="200170"/>
                  </a:cubicBezTo>
                  <a:close/>
                  <a:moveTo>
                    <a:pt x="217012" y="382247"/>
                  </a:moveTo>
                  <a:cubicBezTo>
                    <a:pt x="216388" y="382247"/>
                    <a:pt x="215852" y="382247"/>
                    <a:pt x="215228" y="382157"/>
                  </a:cubicBezTo>
                  <a:cubicBezTo>
                    <a:pt x="200594" y="381175"/>
                    <a:pt x="189350" y="368763"/>
                    <a:pt x="189707" y="354207"/>
                  </a:cubicBezTo>
                  <a:lnTo>
                    <a:pt x="118143" y="324739"/>
                  </a:lnTo>
                  <a:cubicBezTo>
                    <a:pt x="112522" y="330633"/>
                    <a:pt x="104848" y="333758"/>
                    <a:pt x="96817" y="333223"/>
                  </a:cubicBezTo>
                  <a:cubicBezTo>
                    <a:pt x="89589" y="332776"/>
                    <a:pt x="82986" y="329561"/>
                    <a:pt x="78167" y="324114"/>
                  </a:cubicBezTo>
                  <a:cubicBezTo>
                    <a:pt x="73349" y="318667"/>
                    <a:pt x="70939" y="311613"/>
                    <a:pt x="71386" y="304290"/>
                  </a:cubicBezTo>
                  <a:cubicBezTo>
                    <a:pt x="71921" y="294468"/>
                    <a:pt x="77810" y="285806"/>
                    <a:pt x="86644" y="281430"/>
                  </a:cubicBezTo>
                  <a:lnTo>
                    <a:pt x="79952" y="203385"/>
                  </a:lnTo>
                  <a:cubicBezTo>
                    <a:pt x="67727" y="199902"/>
                    <a:pt x="59518" y="188383"/>
                    <a:pt x="60232" y="175524"/>
                  </a:cubicBezTo>
                  <a:cubicBezTo>
                    <a:pt x="60678" y="168291"/>
                    <a:pt x="63890" y="161683"/>
                    <a:pt x="69333" y="156861"/>
                  </a:cubicBezTo>
                  <a:cubicBezTo>
                    <a:pt x="74776" y="152039"/>
                    <a:pt x="81826" y="149628"/>
                    <a:pt x="89143" y="150075"/>
                  </a:cubicBezTo>
                  <a:cubicBezTo>
                    <a:pt x="94229" y="150432"/>
                    <a:pt x="99048" y="152039"/>
                    <a:pt x="103063" y="154986"/>
                  </a:cubicBezTo>
                  <a:lnTo>
                    <a:pt x="172842" y="107926"/>
                  </a:lnTo>
                  <a:cubicBezTo>
                    <a:pt x="172396" y="105605"/>
                    <a:pt x="172307" y="103372"/>
                    <a:pt x="172396" y="101229"/>
                  </a:cubicBezTo>
                  <a:cubicBezTo>
                    <a:pt x="172842" y="93996"/>
                    <a:pt x="176055" y="87388"/>
                    <a:pt x="181498" y="82566"/>
                  </a:cubicBezTo>
                  <a:cubicBezTo>
                    <a:pt x="186941" y="77744"/>
                    <a:pt x="193990" y="75333"/>
                    <a:pt x="201307" y="75780"/>
                  </a:cubicBezTo>
                  <a:cubicBezTo>
                    <a:pt x="208535" y="76226"/>
                    <a:pt x="215138" y="79441"/>
                    <a:pt x="219957" y="84888"/>
                  </a:cubicBezTo>
                  <a:cubicBezTo>
                    <a:pt x="224775" y="90335"/>
                    <a:pt x="227185" y="97389"/>
                    <a:pt x="226739" y="104712"/>
                  </a:cubicBezTo>
                  <a:lnTo>
                    <a:pt x="226560" y="106141"/>
                  </a:lnTo>
                  <a:lnTo>
                    <a:pt x="297589" y="146146"/>
                  </a:lnTo>
                  <a:cubicBezTo>
                    <a:pt x="302943" y="141681"/>
                    <a:pt x="309724" y="139538"/>
                    <a:pt x="316595" y="139984"/>
                  </a:cubicBezTo>
                  <a:cubicBezTo>
                    <a:pt x="331319" y="140877"/>
                    <a:pt x="342651" y="153736"/>
                    <a:pt x="341759" y="168648"/>
                  </a:cubicBezTo>
                  <a:lnTo>
                    <a:pt x="341759" y="168648"/>
                  </a:lnTo>
                  <a:cubicBezTo>
                    <a:pt x="341134" y="179453"/>
                    <a:pt x="334263" y="188651"/>
                    <a:pt x="324269" y="192491"/>
                  </a:cubicBezTo>
                  <a:lnTo>
                    <a:pt x="323823" y="261428"/>
                  </a:lnTo>
                  <a:cubicBezTo>
                    <a:pt x="333995" y="265625"/>
                    <a:pt x="340420" y="275805"/>
                    <a:pt x="339796" y="286967"/>
                  </a:cubicBezTo>
                  <a:cubicBezTo>
                    <a:pt x="338903" y="301165"/>
                    <a:pt x="326678" y="312059"/>
                    <a:pt x="312491" y="311255"/>
                  </a:cubicBezTo>
                  <a:cubicBezTo>
                    <a:pt x="308207" y="310988"/>
                    <a:pt x="304014" y="309648"/>
                    <a:pt x="300266" y="307326"/>
                  </a:cubicBezTo>
                  <a:lnTo>
                    <a:pt x="243247" y="348135"/>
                  </a:lnTo>
                  <a:cubicBezTo>
                    <a:pt x="243960" y="350814"/>
                    <a:pt x="244228" y="353672"/>
                    <a:pt x="244050" y="356708"/>
                  </a:cubicBezTo>
                  <a:cubicBezTo>
                    <a:pt x="243603" y="363941"/>
                    <a:pt x="240391" y="370549"/>
                    <a:pt x="234948" y="375371"/>
                  </a:cubicBezTo>
                  <a:cubicBezTo>
                    <a:pt x="230040" y="379835"/>
                    <a:pt x="223705" y="382247"/>
                    <a:pt x="217012" y="382247"/>
                  </a:cubicBezTo>
                  <a:close/>
                  <a:moveTo>
                    <a:pt x="211391" y="256516"/>
                  </a:moveTo>
                  <a:lnTo>
                    <a:pt x="286970" y="273751"/>
                  </a:lnTo>
                  <a:lnTo>
                    <a:pt x="234680" y="212850"/>
                  </a:lnTo>
                  <a:cubicBezTo>
                    <a:pt x="231379" y="214011"/>
                    <a:pt x="227720" y="214636"/>
                    <a:pt x="223883" y="214458"/>
                  </a:cubicBezTo>
                  <a:lnTo>
                    <a:pt x="223615" y="214458"/>
                  </a:lnTo>
                  <a:cubicBezTo>
                    <a:pt x="222902" y="214368"/>
                    <a:pt x="222277" y="214368"/>
                    <a:pt x="221563" y="214279"/>
                  </a:cubicBezTo>
                  <a:lnTo>
                    <a:pt x="205412" y="243122"/>
                  </a:lnTo>
                  <a:cubicBezTo>
                    <a:pt x="208624" y="246962"/>
                    <a:pt x="210677" y="251516"/>
                    <a:pt x="211391" y="256516"/>
                  </a:cubicBezTo>
                  <a:close/>
                </a:path>
              </a:pathLst>
            </a:custGeom>
            <a:solidFill>
              <a:schemeClr val="bg1"/>
            </a:solidFill>
            <a:ln w="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E865806-30BC-F5DD-F646-BC3AA10E5493}"/>
              </a:ext>
            </a:extLst>
          </p:cNvPr>
          <p:cNvCxnSpPr>
            <a:cxnSpLocks/>
          </p:cNvCxnSpPr>
          <p:nvPr/>
        </p:nvCxnSpPr>
        <p:spPr>
          <a:xfrm>
            <a:off x="4185726" y="4403740"/>
            <a:ext cx="308001" cy="0"/>
          </a:xfrm>
          <a:prstGeom prst="line">
            <a:avLst/>
          </a:prstGeom>
          <a:ln w="47625" cmpd="dbl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CCC03F37-C7D7-F559-AF07-6EF9E65DDB53}"/>
              </a:ext>
            </a:extLst>
          </p:cNvPr>
          <p:cNvCxnSpPr>
            <a:cxnSpLocks/>
          </p:cNvCxnSpPr>
          <p:nvPr/>
        </p:nvCxnSpPr>
        <p:spPr>
          <a:xfrm>
            <a:off x="4175787" y="3071896"/>
            <a:ext cx="308001" cy="0"/>
          </a:xfrm>
          <a:prstGeom prst="line">
            <a:avLst/>
          </a:prstGeom>
          <a:ln w="47625" cmpd="dbl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D188659-C54D-940A-1F27-A7675B520E12}"/>
              </a:ext>
            </a:extLst>
          </p:cNvPr>
          <p:cNvGrpSpPr/>
          <p:nvPr/>
        </p:nvGrpSpPr>
        <p:grpSpPr>
          <a:xfrm>
            <a:off x="4384399" y="2943865"/>
            <a:ext cx="1447800" cy="303880"/>
            <a:chOff x="4303712" y="2313700"/>
            <a:chExt cx="1447800" cy="30388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F308CAB-E5E3-491B-4FC1-B4B10E4EA0E7}"/>
                </a:ext>
              </a:extLst>
            </p:cNvPr>
            <p:cNvSpPr/>
            <p:nvPr/>
          </p:nvSpPr>
          <p:spPr>
            <a:xfrm>
              <a:off x="4303712" y="2313700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Metal</a:t>
              </a:r>
              <a:r>
                <a:rPr lang="en-US" sz="1000" b="1" baseline="3000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61" name="Graphic 27">
              <a:extLst>
                <a:ext uri="{FF2B5EF4-FFF2-40B4-BE49-F238E27FC236}">
                  <a16:creationId xmlns:a16="http://schemas.microsoft.com/office/drawing/2014/main" id="{67040D9D-80E8-593C-81FF-15D5E0CBED9B}"/>
                </a:ext>
              </a:extLst>
            </p:cNvPr>
            <p:cNvSpPr/>
            <p:nvPr/>
          </p:nvSpPr>
          <p:spPr>
            <a:xfrm>
              <a:off x="4391243" y="2358626"/>
              <a:ext cx="188776" cy="214029"/>
            </a:xfrm>
            <a:custGeom>
              <a:avLst/>
              <a:gdLst>
                <a:gd name="connsiteX0" fmla="*/ 229263 w 293529"/>
                <a:gd name="connsiteY0" fmla="*/ 110748 h 332796"/>
                <a:gd name="connsiteX1" fmla="*/ 185247 w 293529"/>
                <a:gd name="connsiteY1" fmla="*/ 90548 h 332796"/>
                <a:gd name="connsiteX2" fmla="*/ 179191 w 293529"/>
                <a:gd name="connsiteY2" fmla="*/ 94849 h 332796"/>
                <a:gd name="connsiteX3" fmla="*/ 185247 w 293529"/>
                <a:gd name="connsiteY3" fmla="*/ 104166 h 332796"/>
                <a:gd name="connsiteX4" fmla="*/ 229263 w 293529"/>
                <a:gd name="connsiteY4" fmla="*/ 120587 h 332796"/>
                <a:gd name="connsiteX5" fmla="*/ 232258 w 293529"/>
                <a:gd name="connsiteY5" fmla="*/ 116873 h 332796"/>
                <a:gd name="connsiteX6" fmla="*/ 229263 w 293529"/>
                <a:gd name="connsiteY6" fmla="*/ 110748 h 332796"/>
                <a:gd name="connsiteX7" fmla="*/ 229263 w 293529"/>
                <a:gd name="connsiteY7" fmla="*/ 161442 h 332796"/>
                <a:gd name="connsiteX8" fmla="*/ 146700 w 293529"/>
                <a:gd name="connsiteY8" fmla="*/ 158184 h 332796"/>
                <a:gd name="connsiteX9" fmla="*/ 137779 w 293529"/>
                <a:gd name="connsiteY9" fmla="*/ 166459 h 332796"/>
                <a:gd name="connsiteX10" fmla="*/ 146700 w 293529"/>
                <a:gd name="connsiteY10" fmla="*/ 174735 h 332796"/>
                <a:gd name="connsiteX11" fmla="*/ 229263 w 293529"/>
                <a:gd name="connsiteY11" fmla="*/ 171411 h 332796"/>
                <a:gd name="connsiteX12" fmla="*/ 232258 w 293529"/>
                <a:gd name="connsiteY12" fmla="*/ 166459 h 332796"/>
                <a:gd name="connsiteX13" fmla="*/ 229263 w 293529"/>
                <a:gd name="connsiteY13" fmla="*/ 161442 h 332796"/>
                <a:gd name="connsiteX14" fmla="*/ 229263 w 293529"/>
                <a:gd name="connsiteY14" fmla="*/ 212202 h 332796"/>
                <a:gd name="connsiteX15" fmla="*/ 199376 w 293529"/>
                <a:gd name="connsiteY15" fmla="*/ 223344 h 332796"/>
                <a:gd name="connsiteX16" fmla="*/ 194297 w 293529"/>
                <a:gd name="connsiteY16" fmla="*/ 231684 h 332796"/>
                <a:gd name="connsiteX17" fmla="*/ 199376 w 293529"/>
                <a:gd name="connsiteY17" fmla="*/ 235855 h 332796"/>
                <a:gd name="connsiteX18" fmla="*/ 229263 w 293529"/>
                <a:gd name="connsiteY18" fmla="*/ 222171 h 332796"/>
                <a:gd name="connsiteX19" fmla="*/ 232258 w 293529"/>
                <a:gd name="connsiteY19" fmla="*/ 215981 h 332796"/>
                <a:gd name="connsiteX20" fmla="*/ 229263 w 293529"/>
                <a:gd name="connsiteY20" fmla="*/ 212202 h 332796"/>
                <a:gd name="connsiteX21" fmla="*/ 278814 w 293529"/>
                <a:gd name="connsiteY21" fmla="*/ 72564 h 332796"/>
                <a:gd name="connsiteX22" fmla="*/ 161546 w 293529"/>
                <a:gd name="connsiteY22" fmla="*/ 4016 h 332796"/>
                <a:gd name="connsiteX23" fmla="*/ 131919 w 293529"/>
                <a:gd name="connsiteY23" fmla="*/ 3950 h 332796"/>
                <a:gd name="connsiteX24" fmla="*/ 14585 w 293529"/>
                <a:gd name="connsiteY24" fmla="*/ 72499 h 332796"/>
                <a:gd name="connsiteX25" fmla="*/ 0 w 293529"/>
                <a:gd name="connsiteY25" fmla="*/ 97846 h 332796"/>
                <a:gd name="connsiteX26" fmla="*/ 0 w 293529"/>
                <a:gd name="connsiteY26" fmla="*/ 234942 h 332796"/>
                <a:gd name="connsiteX27" fmla="*/ 14585 w 293529"/>
                <a:gd name="connsiteY27" fmla="*/ 260290 h 332796"/>
                <a:gd name="connsiteX28" fmla="*/ 131984 w 293529"/>
                <a:gd name="connsiteY28" fmla="*/ 328838 h 332796"/>
                <a:gd name="connsiteX29" fmla="*/ 161546 w 293529"/>
                <a:gd name="connsiteY29" fmla="*/ 328838 h 332796"/>
                <a:gd name="connsiteX30" fmla="*/ 278944 w 293529"/>
                <a:gd name="connsiteY30" fmla="*/ 260290 h 332796"/>
                <a:gd name="connsiteX31" fmla="*/ 293530 w 293529"/>
                <a:gd name="connsiteY31" fmla="*/ 234942 h 332796"/>
                <a:gd name="connsiteX32" fmla="*/ 293530 w 293529"/>
                <a:gd name="connsiteY32" fmla="*/ 97911 h 332796"/>
                <a:gd name="connsiteX33" fmla="*/ 278814 w 293529"/>
                <a:gd name="connsiteY33" fmla="*/ 72564 h 332796"/>
                <a:gd name="connsiteX34" fmla="*/ 247625 w 293529"/>
                <a:gd name="connsiteY34" fmla="*/ 217349 h 332796"/>
                <a:gd name="connsiteX35" fmla="*/ 243328 w 293529"/>
                <a:gd name="connsiteY35" fmla="*/ 227710 h 332796"/>
                <a:gd name="connsiteX36" fmla="*/ 146114 w 293529"/>
                <a:gd name="connsiteY36" fmla="*/ 282965 h 332796"/>
                <a:gd name="connsiteX37" fmla="*/ 71429 w 293529"/>
                <a:gd name="connsiteY37" fmla="*/ 240025 h 332796"/>
                <a:gd name="connsiteX38" fmla="*/ 243262 w 293529"/>
                <a:gd name="connsiteY38" fmla="*/ 196759 h 332796"/>
                <a:gd name="connsiteX39" fmla="*/ 247560 w 293529"/>
                <a:gd name="connsiteY39" fmla="*/ 203535 h 332796"/>
                <a:gd name="connsiteX40" fmla="*/ 247625 w 293529"/>
                <a:gd name="connsiteY40" fmla="*/ 217349 h 332796"/>
                <a:gd name="connsiteX41" fmla="*/ 247625 w 293529"/>
                <a:gd name="connsiteY41" fmla="*/ 217349 h 332796"/>
                <a:gd name="connsiteX42" fmla="*/ 247625 w 293529"/>
                <a:gd name="connsiteY42" fmla="*/ 173692 h 332796"/>
                <a:gd name="connsiteX43" fmla="*/ 243328 w 293529"/>
                <a:gd name="connsiteY43" fmla="*/ 182293 h 332796"/>
                <a:gd name="connsiteX44" fmla="*/ 45384 w 293529"/>
                <a:gd name="connsiteY44" fmla="*/ 213179 h 332796"/>
                <a:gd name="connsiteX45" fmla="*/ 45384 w 293529"/>
                <a:gd name="connsiteY45" fmla="*/ 119740 h 332796"/>
                <a:gd name="connsiteX46" fmla="*/ 243262 w 293529"/>
                <a:gd name="connsiteY46" fmla="*/ 150625 h 332796"/>
                <a:gd name="connsiteX47" fmla="*/ 247560 w 293529"/>
                <a:gd name="connsiteY47" fmla="*/ 159227 h 332796"/>
                <a:gd name="connsiteX48" fmla="*/ 247625 w 293529"/>
                <a:gd name="connsiteY48" fmla="*/ 173692 h 332796"/>
                <a:gd name="connsiteX49" fmla="*/ 247625 w 293529"/>
                <a:gd name="connsiteY49" fmla="*/ 173692 h 332796"/>
                <a:gd name="connsiteX50" fmla="*/ 247625 w 293529"/>
                <a:gd name="connsiteY50" fmla="*/ 129318 h 332796"/>
                <a:gd name="connsiteX51" fmla="*/ 243328 w 293529"/>
                <a:gd name="connsiteY51" fmla="*/ 136095 h 332796"/>
                <a:gd name="connsiteX52" fmla="*/ 71755 w 293529"/>
                <a:gd name="connsiteY52" fmla="*/ 92894 h 332796"/>
                <a:gd name="connsiteX53" fmla="*/ 146700 w 293529"/>
                <a:gd name="connsiteY53" fmla="*/ 50149 h 332796"/>
                <a:gd name="connsiteX54" fmla="*/ 243393 w 293529"/>
                <a:gd name="connsiteY54" fmla="*/ 105079 h 332796"/>
                <a:gd name="connsiteX55" fmla="*/ 247690 w 293529"/>
                <a:gd name="connsiteY55" fmla="*/ 115439 h 332796"/>
                <a:gd name="connsiteX56" fmla="*/ 247690 w 293529"/>
                <a:gd name="connsiteY56" fmla="*/ 129318 h 33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93529" h="332796">
                  <a:moveTo>
                    <a:pt x="229263" y="110748"/>
                  </a:moveTo>
                  <a:lnTo>
                    <a:pt x="185247" y="90548"/>
                  </a:lnTo>
                  <a:cubicBezTo>
                    <a:pt x="181991" y="88984"/>
                    <a:pt x="179191" y="90939"/>
                    <a:pt x="179191" y="94849"/>
                  </a:cubicBezTo>
                  <a:cubicBezTo>
                    <a:pt x="179191" y="98758"/>
                    <a:pt x="181991" y="102994"/>
                    <a:pt x="185247" y="104166"/>
                  </a:cubicBezTo>
                  <a:lnTo>
                    <a:pt x="229263" y="120587"/>
                  </a:lnTo>
                  <a:cubicBezTo>
                    <a:pt x="230956" y="121238"/>
                    <a:pt x="232258" y="119479"/>
                    <a:pt x="232258" y="116873"/>
                  </a:cubicBezTo>
                  <a:cubicBezTo>
                    <a:pt x="232323" y="114266"/>
                    <a:pt x="230956" y="111529"/>
                    <a:pt x="229263" y="110748"/>
                  </a:cubicBezTo>
                  <a:close/>
                  <a:moveTo>
                    <a:pt x="229263" y="161442"/>
                  </a:moveTo>
                  <a:lnTo>
                    <a:pt x="146700" y="158184"/>
                  </a:lnTo>
                  <a:cubicBezTo>
                    <a:pt x="141881" y="157989"/>
                    <a:pt x="137779" y="161703"/>
                    <a:pt x="137779" y="166459"/>
                  </a:cubicBezTo>
                  <a:cubicBezTo>
                    <a:pt x="137779" y="171216"/>
                    <a:pt x="141881" y="174930"/>
                    <a:pt x="146700" y="174735"/>
                  </a:cubicBezTo>
                  <a:lnTo>
                    <a:pt x="229263" y="171411"/>
                  </a:lnTo>
                  <a:cubicBezTo>
                    <a:pt x="230956" y="171346"/>
                    <a:pt x="232258" y="169131"/>
                    <a:pt x="232258" y="166459"/>
                  </a:cubicBezTo>
                  <a:cubicBezTo>
                    <a:pt x="232323" y="163853"/>
                    <a:pt x="230956" y="161507"/>
                    <a:pt x="229263" y="161442"/>
                  </a:cubicBezTo>
                  <a:close/>
                  <a:moveTo>
                    <a:pt x="229263" y="212202"/>
                  </a:moveTo>
                  <a:lnTo>
                    <a:pt x="199376" y="223344"/>
                  </a:lnTo>
                  <a:cubicBezTo>
                    <a:pt x="196641" y="224387"/>
                    <a:pt x="194297" y="228166"/>
                    <a:pt x="194297" y="231684"/>
                  </a:cubicBezTo>
                  <a:cubicBezTo>
                    <a:pt x="194297" y="235203"/>
                    <a:pt x="196576" y="237093"/>
                    <a:pt x="199376" y="235855"/>
                  </a:cubicBezTo>
                  <a:lnTo>
                    <a:pt x="229263" y="222171"/>
                  </a:lnTo>
                  <a:cubicBezTo>
                    <a:pt x="230956" y="221389"/>
                    <a:pt x="232258" y="218652"/>
                    <a:pt x="232258" y="215981"/>
                  </a:cubicBezTo>
                  <a:cubicBezTo>
                    <a:pt x="232258" y="213309"/>
                    <a:pt x="230956" y="211615"/>
                    <a:pt x="229263" y="212202"/>
                  </a:cubicBezTo>
                  <a:close/>
                  <a:moveTo>
                    <a:pt x="278814" y="72564"/>
                  </a:moveTo>
                  <a:lnTo>
                    <a:pt x="161546" y="4016"/>
                  </a:lnTo>
                  <a:cubicBezTo>
                    <a:pt x="152365" y="-1328"/>
                    <a:pt x="141100" y="-1328"/>
                    <a:pt x="131919" y="3950"/>
                  </a:cubicBezTo>
                  <a:lnTo>
                    <a:pt x="14585" y="72499"/>
                  </a:lnTo>
                  <a:cubicBezTo>
                    <a:pt x="5535" y="77711"/>
                    <a:pt x="0" y="87355"/>
                    <a:pt x="0" y="97846"/>
                  </a:cubicBezTo>
                  <a:lnTo>
                    <a:pt x="0" y="234942"/>
                  </a:lnTo>
                  <a:cubicBezTo>
                    <a:pt x="0" y="245368"/>
                    <a:pt x="5600" y="255077"/>
                    <a:pt x="14585" y="260290"/>
                  </a:cubicBezTo>
                  <a:lnTo>
                    <a:pt x="131984" y="328838"/>
                  </a:lnTo>
                  <a:cubicBezTo>
                    <a:pt x="141100" y="334116"/>
                    <a:pt x="152430" y="334116"/>
                    <a:pt x="161546" y="328838"/>
                  </a:cubicBezTo>
                  <a:lnTo>
                    <a:pt x="278944" y="260290"/>
                  </a:lnTo>
                  <a:cubicBezTo>
                    <a:pt x="287995" y="255077"/>
                    <a:pt x="293530" y="245433"/>
                    <a:pt x="293530" y="234942"/>
                  </a:cubicBezTo>
                  <a:lnTo>
                    <a:pt x="293530" y="97911"/>
                  </a:lnTo>
                  <a:cubicBezTo>
                    <a:pt x="293530" y="87485"/>
                    <a:pt x="287930" y="77777"/>
                    <a:pt x="278814" y="72564"/>
                  </a:cubicBezTo>
                  <a:close/>
                  <a:moveTo>
                    <a:pt x="247625" y="217349"/>
                  </a:moveTo>
                  <a:cubicBezTo>
                    <a:pt x="247625" y="221715"/>
                    <a:pt x="245802" y="226341"/>
                    <a:pt x="243328" y="227710"/>
                  </a:cubicBezTo>
                  <a:lnTo>
                    <a:pt x="146114" y="282965"/>
                  </a:lnTo>
                  <a:lnTo>
                    <a:pt x="71429" y="240025"/>
                  </a:lnTo>
                  <a:lnTo>
                    <a:pt x="243262" y="196759"/>
                  </a:lnTo>
                  <a:cubicBezTo>
                    <a:pt x="245672" y="196107"/>
                    <a:pt x="247560" y="199170"/>
                    <a:pt x="247560" y="203535"/>
                  </a:cubicBezTo>
                  <a:lnTo>
                    <a:pt x="247625" y="217349"/>
                  </a:lnTo>
                  <a:lnTo>
                    <a:pt x="247625" y="217349"/>
                  </a:lnTo>
                  <a:close/>
                  <a:moveTo>
                    <a:pt x="247625" y="173692"/>
                  </a:moveTo>
                  <a:cubicBezTo>
                    <a:pt x="247625" y="178058"/>
                    <a:pt x="245802" y="181902"/>
                    <a:pt x="243328" y="182293"/>
                  </a:cubicBezTo>
                  <a:lnTo>
                    <a:pt x="45384" y="213179"/>
                  </a:lnTo>
                  <a:lnTo>
                    <a:pt x="45384" y="119740"/>
                  </a:lnTo>
                  <a:lnTo>
                    <a:pt x="243262" y="150625"/>
                  </a:lnTo>
                  <a:cubicBezTo>
                    <a:pt x="245672" y="151016"/>
                    <a:pt x="247560" y="154861"/>
                    <a:pt x="247560" y="159227"/>
                  </a:cubicBezTo>
                  <a:lnTo>
                    <a:pt x="247625" y="173692"/>
                  </a:lnTo>
                  <a:lnTo>
                    <a:pt x="247625" y="173692"/>
                  </a:lnTo>
                  <a:close/>
                  <a:moveTo>
                    <a:pt x="247625" y="129318"/>
                  </a:moveTo>
                  <a:cubicBezTo>
                    <a:pt x="247625" y="133684"/>
                    <a:pt x="245802" y="136746"/>
                    <a:pt x="243328" y="136095"/>
                  </a:cubicBezTo>
                  <a:lnTo>
                    <a:pt x="71755" y="92894"/>
                  </a:lnTo>
                  <a:lnTo>
                    <a:pt x="146700" y="50149"/>
                  </a:lnTo>
                  <a:lnTo>
                    <a:pt x="243393" y="105079"/>
                  </a:lnTo>
                  <a:cubicBezTo>
                    <a:pt x="245802" y="106447"/>
                    <a:pt x="247690" y="111008"/>
                    <a:pt x="247690" y="115439"/>
                  </a:cubicBezTo>
                  <a:lnTo>
                    <a:pt x="247690" y="129318"/>
                  </a:lnTo>
                  <a:close/>
                </a:path>
              </a:pathLst>
            </a:custGeom>
            <a:solidFill>
              <a:schemeClr val="bg1"/>
            </a:solidFill>
            <a:ln w="6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34FBB7B-F824-C101-29EF-3F9977F62F06}"/>
              </a:ext>
            </a:extLst>
          </p:cNvPr>
          <p:cNvGrpSpPr/>
          <p:nvPr/>
        </p:nvGrpSpPr>
        <p:grpSpPr>
          <a:xfrm>
            <a:off x="4384399" y="4258490"/>
            <a:ext cx="1447800" cy="303880"/>
            <a:chOff x="4303712" y="2313700"/>
            <a:chExt cx="1447800" cy="30388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36194D6-2747-8132-0C27-64A795288D94}"/>
                </a:ext>
              </a:extLst>
            </p:cNvPr>
            <p:cNvSpPr/>
            <p:nvPr/>
          </p:nvSpPr>
          <p:spPr>
            <a:xfrm>
              <a:off x="4303712" y="2313700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Metal</a:t>
              </a:r>
              <a:r>
                <a:rPr lang="en-US" sz="1000" b="1" baseline="3000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81" name="Graphic 27">
              <a:extLst>
                <a:ext uri="{FF2B5EF4-FFF2-40B4-BE49-F238E27FC236}">
                  <a16:creationId xmlns:a16="http://schemas.microsoft.com/office/drawing/2014/main" id="{02FD19A4-EC9C-EE3B-F880-935A860340BB}"/>
                </a:ext>
              </a:extLst>
            </p:cNvPr>
            <p:cNvSpPr/>
            <p:nvPr/>
          </p:nvSpPr>
          <p:spPr>
            <a:xfrm>
              <a:off x="4391243" y="2358626"/>
              <a:ext cx="188776" cy="214029"/>
            </a:xfrm>
            <a:custGeom>
              <a:avLst/>
              <a:gdLst>
                <a:gd name="connsiteX0" fmla="*/ 229263 w 293529"/>
                <a:gd name="connsiteY0" fmla="*/ 110748 h 332796"/>
                <a:gd name="connsiteX1" fmla="*/ 185247 w 293529"/>
                <a:gd name="connsiteY1" fmla="*/ 90548 h 332796"/>
                <a:gd name="connsiteX2" fmla="*/ 179191 w 293529"/>
                <a:gd name="connsiteY2" fmla="*/ 94849 h 332796"/>
                <a:gd name="connsiteX3" fmla="*/ 185247 w 293529"/>
                <a:gd name="connsiteY3" fmla="*/ 104166 h 332796"/>
                <a:gd name="connsiteX4" fmla="*/ 229263 w 293529"/>
                <a:gd name="connsiteY4" fmla="*/ 120587 h 332796"/>
                <a:gd name="connsiteX5" fmla="*/ 232258 w 293529"/>
                <a:gd name="connsiteY5" fmla="*/ 116873 h 332796"/>
                <a:gd name="connsiteX6" fmla="*/ 229263 w 293529"/>
                <a:gd name="connsiteY6" fmla="*/ 110748 h 332796"/>
                <a:gd name="connsiteX7" fmla="*/ 229263 w 293529"/>
                <a:gd name="connsiteY7" fmla="*/ 161442 h 332796"/>
                <a:gd name="connsiteX8" fmla="*/ 146700 w 293529"/>
                <a:gd name="connsiteY8" fmla="*/ 158184 h 332796"/>
                <a:gd name="connsiteX9" fmla="*/ 137779 w 293529"/>
                <a:gd name="connsiteY9" fmla="*/ 166459 h 332796"/>
                <a:gd name="connsiteX10" fmla="*/ 146700 w 293529"/>
                <a:gd name="connsiteY10" fmla="*/ 174735 h 332796"/>
                <a:gd name="connsiteX11" fmla="*/ 229263 w 293529"/>
                <a:gd name="connsiteY11" fmla="*/ 171411 h 332796"/>
                <a:gd name="connsiteX12" fmla="*/ 232258 w 293529"/>
                <a:gd name="connsiteY12" fmla="*/ 166459 h 332796"/>
                <a:gd name="connsiteX13" fmla="*/ 229263 w 293529"/>
                <a:gd name="connsiteY13" fmla="*/ 161442 h 332796"/>
                <a:gd name="connsiteX14" fmla="*/ 229263 w 293529"/>
                <a:gd name="connsiteY14" fmla="*/ 212202 h 332796"/>
                <a:gd name="connsiteX15" fmla="*/ 199376 w 293529"/>
                <a:gd name="connsiteY15" fmla="*/ 223344 h 332796"/>
                <a:gd name="connsiteX16" fmla="*/ 194297 w 293529"/>
                <a:gd name="connsiteY16" fmla="*/ 231684 h 332796"/>
                <a:gd name="connsiteX17" fmla="*/ 199376 w 293529"/>
                <a:gd name="connsiteY17" fmla="*/ 235855 h 332796"/>
                <a:gd name="connsiteX18" fmla="*/ 229263 w 293529"/>
                <a:gd name="connsiteY18" fmla="*/ 222171 h 332796"/>
                <a:gd name="connsiteX19" fmla="*/ 232258 w 293529"/>
                <a:gd name="connsiteY19" fmla="*/ 215981 h 332796"/>
                <a:gd name="connsiteX20" fmla="*/ 229263 w 293529"/>
                <a:gd name="connsiteY20" fmla="*/ 212202 h 332796"/>
                <a:gd name="connsiteX21" fmla="*/ 278814 w 293529"/>
                <a:gd name="connsiteY21" fmla="*/ 72564 h 332796"/>
                <a:gd name="connsiteX22" fmla="*/ 161546 w 293529"/>
                <a:gd name="connsiteY22" fmla="*/ 4016 h 332796"/>
                <a:gd name="connsiteX23" fmla="*/ 131919 w 293529"/>
                <a:gd name="connsiteY23" fmla="*/ 3950 h 332796"/>
                <a:gd name="connsiteX24" fmla="*/ 14585 w 293529"/>
                <a:gd name="connsiteY24" fmla="*/ 72499 h 332796"/>
                <a:gd name="connsiteX25" fmla="*/ 0 w 293529"/>
                <a:gd name="connsiteY25" fmla="*/ 97846 h 332796"/>
                <a:gd name="connsiteX26" fmla="*/ 0 w 293529"/>
                <a:gd name="connsiteY26" fmla="*/ 234942 h 332796"/>
                <a:gd name="connsiteX27" fmla="*/ 14585 w 293529"/>
                <a:gd name="connsiteY27" fmla="*/ 260290 h 332796"/>
                <a:gd name="connsiteX28" fmla="*/ 131984 w 293529"/>
                <a:gd name="connsiteY28" fmla="*/ 328838 h 332796"/>
                <a:gd name="connsiteX29" fmla="*/ 161546 w 293529"/>
                <a:gd name="connsiteY29" fmla="*/ 328838 h 332796"/>
                <a:gd name="connsiteX30" fmla="*/ 278944 w 293529"/>
                <a:gd name="connsiteY30" fmla="*/ 260290 h 332796"/>
                <a:gd name="connsiteX31" fmla="*/ 293530 w 293529"/>
                <a:gd name="connsiteY31" fmla="*/ 234942 h 332796"/>
                <a:gd name="connsiteX32" fmla="*/ 293530 w 293529"/>
                <a:gd name="connsiteY32" fmla="*/ 97911 h 332796"/>
                <a:gd name="connsiteX33" fmla="*/ 278814 w 293529"/>
                <a:gd name="connsiteY33" fmla="*/ 72564 h 332796"/>
                <a:gd name="connsiteX34" fmla="*/ 247625 w 293529"/>
                <a:gd name="connsiteY34" fmla="*/ 217349 h 332796"/>
                <a:gd name="connsiteX35" fmla="*/ 243328 w 293529"/>
                <a:gd name="connsiteY35" fmla="*/ 227710 h 332796"/>
                <a:gd name="connsiteX36" fmla="*/ 146114 w 293529"/>
                <a:gd name="connsiteY36" fmla="*/ 282965 h 332796"/>
                <a:gd name="connsiteX37" fmla="*/ 71429 w 293529"/>
                <a:gd name="connsiteY37" fmla="*/ 240025 h 332796"/>
                <a:gd name="connsiteX38" fmla="*/ 243262 w 293529"/>
                <a:gd name="connsiteY38" fmla="*/ 196759 h 332796"/>
                <a:gd name="connsiteX39" fmla="*/ 247560 w 293529"/>
                <a:gd name="connsiteY39" fmla="*/ 203535 h 332796"/>
                <a:gd name="connsiteX40" fmla="*/ 247625 w 293529"/>
                <a:gd name="connsiteY40" fmla="*/ 217349 h 332796"/>
                <a:gd name="connsiteX41" fmla="*/ 247625 w 293529"/>
                <a:gd name="connsiteY41" fmla="*/ 217349 h 332796"/>
                <a:gd name="connsiteX42" fmla="*/ 247625 w 293529"/>
                <a:gd name="connsiteY42" fmla="*/ 173692 h 332796"/>
                <a:gd name="connsiteX43" fmla="*/ 243328 w 293529"/>
                <a:gd name="connsiteY43" fmla="*/ 182293 h 332796"/>
                <a:gd name="connsiteX44" fmla="*/ 45384 w 293529"/>
                <a:gd name="connsiteY44" fmla="*/ 213179 h 332796"/>
                <a:gd name="connsiteX45" fmla="*/ 45384 w 293529"/>
                <a:gd name="connsiteY45" fmla="*/ 119740 h 332796"/>
                <a:gd name="connsiteX46" fmla="*/ 243262 w 293529"/>
                <a:gd name="connsiteY46" fmla="*/ 150625 h 332796"/>
                <a:gd name="connsiteX47" fmla="*/ 247560 w 293529"/>
                <a:gd name="connsiteY47" fmla="*/ 159227 h 332796"/>
                <a:gd name="connsiteX48" fmla="*/ 247625 w 293529"/>
                <a:gd name="connsiteY48" fmla="*/ 173692 h 332796"/>
                <a:gd name="connsiteX49" fmla="*/ 247625 w 293529"/>
                <a:gd name="connsiteY49" fmla="*/ 173692 h 332796"/>
                <a:gd name="connsiteX50" fmla="*/ 247625 w 293529"/>
                <a:gd name="connsiteY50" fmla="*/ 129318 h 332796"/>
                <a:gd name="connsiteX51" fmla="*/ 243328 w 293529"/>
                <a:gd name="connsiteY51" fmla="*/ 136095 h 332796"/>
                <a:gd name="connsiteX52" fmla="*/ 71755 w 293529"/>
                <a:gd name="connsiteY52" fmla="*/ 92894 h 332796"/>
                <a:gd name="connsiteX53" fmla="*/ 146700 w 293529"/>
                <a:gd name="connsiteY53" fmla="*/ 50149 h 332796"/>
                <a:gd name="connsiteX54" fmla="*/ 243393 w 293529"/>
                <a:gd name="connsiteY54" fmla="*/ 105079 h 332796"/>
                <a:gd name="connsiteX55" fmla="*/ 247690 w 293529"/>
                <a:gd name="connsiteY55" fmla="*/ 115439 h 332796"/>
                <a:gd name="connsiteX56" fmla="*/ 247690 w 293529"/>
                <a:gd name="connsiteY56" fmla="*/ 129318 h 33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93529" h="332796">
                  <a:moveTo>
                    <a:pt x="229263" y="110748"/>
                  </a:moveTo>
                  <a:lnTo>
                    <a:pt x="185247" y="90548"/>
                  </a:lnTo>
                  <a:cubicBezTo>
                    <a:pt x="181991" y="88984"/>
                    <a:pt x="179191" y="90939"/>
                    <a:pt x="179191" y="94849"/>
                  </a:cubicBezTo>
                  <a:cubicBezTo>
                    <a:pt x="179191" y="98758"/>
                    <a:pt x="181991" y="102994"/>
                    <a:pt x="185247" y="104166"/>
                  </a:cubicBezTo>
                  <a:lnTo>
                    <a:pt x="229263" y="120587"/>
                  </a:lnTo>
                  <a:cubicBezTo>
                    <a:pt x="230956" y="121238"/>
                    <a:pt x="232258" y="119479"/>
                    <a:pt x="232258" y="116873"/>
                  </a:cubicBezTo>
                  <a:cubicBezTo>
                    <a:pt x="232323" y="114266"/>
                    <a:pt x="230956" y="111529"/>
                    <a:pt x="229263" y="110748"/>
                  </a:cubicBezTo>
                  <a:close/>
                  <a:moveTo>
                    <a:pt x="229263" y="161442"/>
                  </a:moveTo>
                  <a:lnTo>
                    <a:pt x="146700" y="158184"/>
                  </a:lnTo>
                  <a:cubicBezTo>
                    <a:pt x="141881" y="157989"/>
                    <a:pt x="137779" y="161703"/>
                    <a:pt x="137779" y="166459"/>
                  </a:cubicBezTo>
                  <a:cubicBezTo>
                    <a:pt x="137779" y="171216"/>
                    <a:pt x="141881" y="174930"/>
                    <a:pt x="146700" y="174735"/>
                  </a:cubicBezTo>
                  <a:lnTo>
                    <a:pt x="229263" y="171411"/>
                  </a:lnTo>
                  <a:cubicBezTo>
                    <a:pt x="230956" y="171346"/>
                    <a:pt x="232258" y="169131"/>
                    <a:pt x="232258" y="166459"/>
                  </a:cubicBezTo>
                  <a:cubicBezTo>
                    <a:pt x="232323" y="163853"/>
                    <a:pt x="230956" y="161507"/>
                    <a:pt x="229263" y="161442"/>
                  </a:cubicBezTo>
                  <a:close/>
                  <a:moveTo>
                    <a:pt x="229263" y="212202"/>
                  </a:moveTo>
                  <a:lnTo>
                    <a:pt x="199376" y="223344"/>
                  </a:lnTo>
                  <a:cubicBezTo>
                    <a:pt x="196641" y="224387"/>
                    <a:pt x="194297" y="228166"/>
                    <a:pt x="194297" y="231684"/>
                  </a:cubicBezTo>
                  <a:cubicBezTo>
                    <a:pt x="194297" y="235203"/>
                    <a:pt x="196576" y="237093"/>
                    <a:pt x="199376" y="235855"/>
                  </a:cubicBezTo>
                  <a:lnTo>
                    <a:pt x="229263" y="222171"/>
                  </a:lnTo>
                  <a:cubicBezTo>
                    <a:pt x="230956" y="221389"/>
                    <a:pt x="232258" y="218652"/>
                    <a:pt x="232258" y="215981"/>
                  </a:cubicBezTo>
                  <a:cubicBezTo>
                    <a:pt x="232258" y="213309"/>
                    <a:pt x="230956" y="211615"/>
                    <a:pt x="229263" y="212202"/>
                  </a:cubicBezTo>
                  <a:close/>
                  <a:moveTo>
                    <a:pt x="278814" y="72564"/>
                  </a:moveTo>
                  <a:lnTo>
                    <a:pt x="161546" y="4016"/>
                  </a:lnTo>
                  <a:cubicBezTo>
                    <a:pt x="152365" y="-1328"/>
                    <a:pt x="141100" y="-1328"/>
                    <a:pt x="131919" y="3950"/>
                  </a:cubicBezTo>
                  <a:lnTo>
                    <a:pt x="14585" y="72499"/>
                  </a:lnTo>
                  <a:cubicBezTo>
                    <a:pt x="5535" y="77711"/>
                    <a:pt x="0" y="87355"/>
                    <a:pt x="0" y="97846"/>
                  </a:cubicBezTo>
                  <a:lnTo>
                    <a:pt x="0" y="234942"/>
                  </a:lnTo>
                  <a:cubicBezTo>
                    <a:pt x="0" y="245368"/>
                    <a:pt x="5600" y="255077"/>
                    <a:pt x="14585" y="260290"/>
                  </a:cubicBezTo>
                  <a:lnTo>
                    <a:pt x="131984" y="328838"/>
                  </a:lnTo>
                  <a:cubicBezTo>
                    <a:pt x="141100" y="334116"/>
                    <a:pt x="152430" y="334116"/>
                    <a:pt x="161546" y="328838"/>
                  </a:cubicBezTo>
                  <a:lnTo>
                    <a:pt x="278944" y="260290"/>
                  </a:lnTo>
                  <a:cubicBezTo>
                    <a:pt x="287995" y="255077"/>
                    <a:pt x="293530" y="245433"/>
                    <a:pt x="293530" y="234942"/>
                  </a:cubicBezTo>
                  <a:lnTo>
                    <a:pt x="293530" y="97911"/>
                  </a:lnTo>
                  <a:cubicBezTo>
                    <a:pt x="293530" y="87485"/>
                    <a:pt x="287930" y="77777"/>
                    <a:pt x="278814" y="72564"/>
                  </a:cubicBezTo>
                  <a:close/>
                  <a:moveTo>
                    <a:pt x="247625" y="217349"/>
                  </a:moveTo>
                  <a:cubicBezTo>
                    <a:pt x="247625" y="221715"/>
                    <a:pt x="245802" y="226341"/>
                    <a:pt x="243328" y="227710"/>
                  </a:cubicBezTo>
                  <a:lnTo>
                    <a:pt x="146114" y="282965"/>
                  </a:lnTo>
                  <a:lnTo>
                    <a:pt x="71429" y="240025"/>
                  </a:lnTo>
                  <a:lnTo>
                    <a:pt x="243262" y="196759"/>
                  </a:lnTo>
                  <a:cubicBezTo>
                    <a:pt x="245672" y="196107"/>
                    <a:pt x="247560" y="199170"/>
                    <a:pt x="247560" y="203535"/>
                  </a:cubicBezTo>
                  <a:lnTo>
                    <a:pt x="247625" y="217349"/>
                  </a:lnTo>
                  <a:lnTo>
                    <a:pt x="247625" y="217349"/>
                  </a:lnTo>
                  <a:close/>
                  <a:moveTo>
                    <a:pt x="247625" y="173692"/>
                  </a:moveTo>
                  <a:cubicBezTo>
                    <a:pt x="247625" y="178058"/>
                    <a:pt x="245802" y="181902"/>
                    <a:pt x="243328" y="182293"/>
                  </a:cubicBezTo>
                  <a:lnTo>
                    <a:pt x="45384" y="213179"/>
                  </a:lnTo>
                  <a:lnTo>
                    <a:pt x="45384" y="119740"/>
                  </a:lnTo>
                  <a:lnTo>
                    <a:pt x="243262" y="150625"/>
                  </a:lnTo>
                  <a:cubicBezTo>
                    <a:pt x="245672" y="151016"/>
                    <a:pt x="247560" y="154861"/>
                    <a:pt x="247560" y="159227"/>
                  </a:cubicBezTo>
                  <a:lnTo>
                    <a:pt x="247625" y="173692"/>
                  </a:lnTo>
                  <a:lnTo>
                    <a:pt x="247625" y="173692"/>
                  </a:lnTo>
                  <a:close/>
                  <a:moveTo>
                    <a:pt x="247625" y="129318"/>
                  </a:moveTo>
                  <a:cubicBezTo>
                    <a:pt x="247625" y="133684"/>
                    <a:pt x="245802" y="136746"/>
                    <a:pt x="243328" y="136095"/>
                  </a:cubicBezTo>
                  <a:lnTo>
                    <a:pt x="71755" y="92894"/>
                  </a:lnTo>
                  <a:lnTo>
                    <a:pt x="146700" y="50149"/>
                  </a:lnTo>
                  <a:lnTo>
                    <a:pt x="243393" y="105079"/>
                  </a:lnTo>
                  <a:cubicBezTo>
                    <a:pt x="245802" y="106447"/>
                    <a:pt x="247690" y="111008"/>
                    <a:pt x="247690" y="115439"/>
                  </a:cubicBezTo>
                  <a:lnTo>
                    <a:pt x="247690" y="129318"/>
                  </a:lnTo>
                  <a:close/>
                </a:path>
              </a:pathLst>
            </a:custGeom>
            <a:solidFill>
              <a:schemeClr val="bg1"/>
            </a:solidFill>
            <a:ln w="6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7159D23-4C54-B903-786D-D86A04240066}"/>
              </a:ext>
            </a:extLst>
          </p:cNvPr>
          <p:cNvGrpSpPr/>
          <p:nvPr/>
        </p:nvGrpSpPr>
        <p:grpSpPr>
          <a:xfrm>
            <a:off x="2792726" y="4251800"/>
            <a:ext cx="1447800" cy="303880"/>
            <a:chOff x="5370512" y="3608180"/>
            <a:chExt cx="1447800" cy="30388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3F6490A1-3164-6BB2-74CE-A4B5CBDC0A4B}"/>
                </a:ext>
              </a:extLst>
            </p:cNvPr>
            <p:cNvSpPr/>
            <p:nvPr/>
          </p:nvSpPr>
          <p:spPr>
            <a:xfrm>
              <a:off x="5370512" y="3608180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 Fabric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49" name="Graphic 58">
              <a:extLst>
                <a:ext uri="{FF2B5EF4-FFF2-40B4-BE49-F238E27FC236}">
                  <a16:creationId xmlns:a16="http://schemas.microsoft.com/office/drawing/2014/main" id="{1A19C545-CDA4-8E6C-148E-E22121E0F067}"/>
                </a:ext>
              </a:extLst>
            </p:cNvPr>
            <p:cNvSpPr/>
            <p:nvPr/>
          </p:nvSpPr>
          <p:spPr>
            <a:xfrm>
              <a:off x="5458043" y="3653106"/>
              <a:ext cx="188853" cy="214029"/>
            </a:xfrm>
            <a:custGeom>
              <a:avLst/>
              <a:gdLst>
                <a:gd name="connsiteX0" fmla="*/ 382270 w 402347"/>
                <a:gd name="connsiteY0" fmla="*/ 99443 h 455983"/>
                <a:gd name="connsiteX1" fmla="*/ 221474 w 402347"/>
                <a:gd name="connsiteY1" fmla="*/ 5503 h 455983"/>
                <a:gd name="connsiteX2" fmla="*/ 180873 w 402347"/>
                <a:gd name="connsiteY2" fmla="*/ 5414 h 455983"/>
                <a:gd name="connsiteX3" fmla="*/ 19988 w 402347"/>
                <a:gd name="connsiteY3" fmla="*/ 99354 h 455983"/>
                <a:gd name="connsiteX4" fmla="*/ 0 w 402347"/>
                <a:gd name="connsiteY4" fmla="*/ 134090 h 455983"/>
                <a:gd name="connsiteX5" fmla="*/ 0 w 402347"/>
                <a:gd name="connsiteY5" fmla="*/ 321882 h 455983"/>
                <a:gd name="connsiteX6" fmla="*/ 19988 w 402347"/>
                <a:gd name="connsiteY6" fmla="*/ 356618 h 455983"/>
                <a:gd name="connsiteX7" fmla="*/ 180873 w 402347"/>
                <a:gd name="connsiteY7" fmla="*/ 450559 h 455983"/>
                <a:gd name="connsiteX8" fmla="*/ 221385 w 402347"/>
                <a:gd name="connsiteY8" fmla="*/ 450559 h 455983"/>
                <a:gd name="connsiteX9" fmla="*/ 382359 w 402347"/>
                <a:gd name="connsiteY9" fmla="*/ 356708 h 455983"/>
                <a:gd name="connsiteX10" fmla="*/ 402347 w 402347"/>
                <a:gd name="connsiteY10" fmla="*/ 321971 h 455983"/>
                <a:gd name="connsiteX11" fmla="*/ 402347 w 402347"/>
                <a:gd name="connsiteY11" fmla="*/ 134180 h 455983"/>
                <a:gd name="connsiteX12" fmla="*/ 382270 w 402347"/>
                <a:gd name="connsiteY12" fmla="*/ 99443 h 455983"/>
                <a:gd name="connsiteX13" fmla="*/ 106008 w 402347"/>
                <a:gd name="connsiteY13" fmla="*/ 280002 h 455983"/>
                <a:gd name="connsiteX14" fmla="*/ 116359 w 402347"/>
                <a:gd name="connsiteY14" fmla="*/ 285627 h 455983"/>
                <a:gd name="connsiteX15" fmla="*/ 157495 w 402347"/>
                <a:gd name="connsiteY15" fmla="*/ 263660 h 455983"/>
                <a:gd name="connsiteX16" fmla="*/ 157316 w 402347"/>
                <a:gd name="connsiteY16" fmla="*/ 258660 h 455983"/>
                <a:gd name="connsiteX17" fmla="*/ 159011 w 402347"/>
                <a:gd name="connsiteY17" fmla="*/ 250891 h 455983"/>
                <a:gd name="connsiteX18" fmla="*/ 101814 w 402347"/>
                <a:gd name="connsiteY18" fmla="*/ 200527 h 455983"/>
                <a:gd name="connsiteX19" fmla="*/ 99315 w 402347"/>
                <a:gd name="connsiteY19" fmla="*/ 201956 h 455983"/>
                <a:gd name="connsiteX20" fmla="*/ 106008 w 402347"/>
                <a:gd name="connsiteY20" fmla="*/ 280002 h 455983"/>
                <a:gd name="connsiteX21" fmla="*/ 226560 w 402347"/>
                <a:gd name="connsiteY21" fmla="*/ 159987 h 455983"/>
                <a:gd name="connsiteX22" fmla="*/ 227096 w 402347"/>
                <a:gd name="connsiteY22" fmla="*/ 159987 h 455983"/>
                <a:gd name="connsiteX23" fmla="*/ 227185 w 402347"/>
                <a:gd name="connsiteY23" fmla="*/ 159987 h 455983"/>
                <a:gd name="connsiteX24" fmla="*/ 248154 w 402347"/>
                <a:gd name="connsiteY24" fmla="*/ 172042 h 455983"/>
                <a:gd name="connsiteX25" fmla="*/ 287952 w 402347"/>
                <a:gd name="connsiteY25" fmla="*/ 163112 h 455983"/>
                <a:gd name="connsiteX26" fmla="*/ 287952 w 402347"/>
                <a:gd name="connsiteY26" fmla="*/ 163112 h 455983"/>
                <a:gd name="connsiteX27" fmla="*/ 217458 w 402347"/>
                <a:gd name="connsiteY27" fmla="*/ 123375 h 455983"/>
                <a:gd name="connsiteX28" fmla="*/ 214871 w 402347"/>
                <a:gd name="connsiteY28" fmla="*/ 125429 h 455983"/>
                <a:gd name="connsiteX29" fmla="*/ 226560 w 402347"/>
                <a:gd name="connsiteY29" fmla="*/ 159987 h 455983"/>
                <a:gd name="connsiteX30" fmla="*/ 118589 w 402347"/>
                <a:gd name="connsiteY30" fmla="*/ 189276 h 455983"/>
                <a:gd name="connsiteX31" fmla="*/ 171861 w 402347"/>
                <a:gd name="connsiteY31" fmla="*/ 236157 h 455983"/>
                <a:gd name="connsiteX32" fmla="*/ 186049 w 402347"/>
                <a:gd name="connsiteY32" fmla="*/ 233210 h 455983"/>
                <a:gd name="connsiteX33" fmla="*/ 186316 w 402347"/>
                <a:gd name="connsiteY33" fmla="*/ 233210 h 455983"/>
                <a:gd name="connsiteX34" fmla="*/ 188369 w 402347"/>
                <a:gd name="connsiteY34" fmla="*/ 233389 h 455983"/>
                <a:gd name="connsiteX35" fmla="*/ 204520 w 402347"/>
                <a:gd name="connsiteY35" fmla="*/ 204546 h 455983"/>
                <a:gd name="connsiteX36" fmla="*/ 199434 w 402347"/>
                <a:gd name="connsiteY36" fmla="*/ 195080 h 455983"/>
                <a:gd name="connsiteX37" fmla="*/ 118589 w 402347"/>
                <a:gd name="connsiteY37" fmla="*/ 189276 h 455983"/>
                <a:gd name="connsiteX38" fmla="*/ 120374 w 402347"/>
                <a:gd name="connsiteY38" fmla="*/ 169988 h 455983"/>
                <a:gd name="connsiteX39" fmla="*/ 200951 w 402347"/>
                <a:gd name="connsiteY39" fmla="*/ 175703 h 455983"/>
                <a:gd name="connsiteX40" fmla="*/ 208178 w 402347"/>
                <a:gd name="connsiteY40" fmla="*/ 166327 h 455983"/>
                <a:gd name="connsiteX41" fmla="*/ 195954 w 402347"/>
                <a:gd name="connsiteY41" fmla="*/ 130161 h 455983"/>
                <a:gd name="connsiteX42" fmla="*/ 183550 w 402347"/>
                <a:gd name="connsiteY42" fmla="*/ 125250 h 455983"/>
                <a:gd name="connsiteX43" fmla="*/ 120374 w 402347"/>
                <a:gd name="connsiteY43" fmla="*/ 169988 h 455983"/>
                <a:gd name="connsiteX44" fmla="*/ 125460 w 402347"/>
                <a:gd name="connsiteY44" fmla="*/ 306880 h 455983"/>
                <a:gd name="connsiteX45" fmla="*/ 197024 w 402347"/>
                <a:gd name="connsiteY45" fmla="*/ 336348 h 455983"/>
                <a:gd name="connsiteX46" fmla="*/ 199344 w 402347"/>
                <a:gd name="connsiteY46" fmla="*/ 334115 h 455983"/>
                <a:gd name="connsiteX47" fmla="*/ 183372 w 402347"/>
                <a:gd name="connsiteY47" fmla="*/ 287413 h 455983"/>
                <a:gd name="connsiteX48" fmla="*/ 182836 w 402347"/>
                <a:gd name="connsiteY48" fmla="*/ 287413 h 455983"/>
                <a:gd name="connsiteX49" fmla="*/ 182747 w 402347"/>
                <a:gd name="connsiteY49" fmla="*/ 287413 h 455983"/>
                <a:gd name="connsiteX50" fmla="*/ 166507 w 402347"/>
                <a:gd name="connsiteY50" fmla="*/ 280895 h 455983"/>
                <a:gd name="connsiteX51" fmla="*/ 125282 w 402347"/>
                <a:gd name="connsiteY51" fmla="*/ 302772 h 455983"/>
                <a:gd name="connsiteX52" fmla="*/ 125460 w 402347"/>
                <a:gd name="connsiteY52" fmla="*/ 306880 h 455983"/>
                <a:gd name="connsiteX53" fmla="*/ 218529 w 402347"/>
                <a:gd name="connsiteY53" fmla="*/ 327954 h 455983"/>
                <a:gd name="connsiteX54" fmla="*/ 231825 w 402347"/>
                <a:gd name="connsiteY54" fmla="*/ 332419 h 455983"/>
                <a:gd name="connsiteX55" fmla="*/ 285989 w 402347"/>
                <a:gd name="connsiteY55" fmla="*/ 293664 h 455983"/>
                <a:gd name="connsiteX56" fmla="*/ 207018 w 402347"/>
                <a:gd name="connsiteY56" fmla="*/ 275537 h 455983"/>
                <a:gd name="connsiteX57" fmla="*/ 201843 w 402347"/>
                <a:gd name="connsiteY57" fmla="*/ 281252 h 455983"/>
                <a:gd name="connsiteX58" fmla="*/ 217815 w 402347"/>
                <a:gd name="connsiteY58" fmla="*/ 327865 h 455983"/>
                <a:gd name="connsiteX59" fmla="*/ 218529 w 402347"/>
                <a:gd name="connsiteY59" fmla="*/ 327954 h 455983"/>
                <a:gd name="connsiteX60" fmla="*/ 249404 w 402347"/>
                <a:gd name="connsiteY60" fmla="*/ 200170 h 455983"/>
                <a:gd name="connsiteX61" fmla="*/ 302586 w 402347"/>
                <a:gd name="connsiteY61" fmla="*/ 262142 h 455983"/>
                <a:gd name="connsiteX62" fmla="*/ 304370 w 402347"/>
                <a:gd name="connsiteY62" fmla="*/ 261339 h 455983"/>
                <a:gd name="connsiteX63" fmla="*/ 304817 w 402347"/>
                <a:gd name="connsiteY63" fmla="*/ 192401 h 455983"/>
                <a:gd name="connsiteX64" fmla="*/ 292235 w 402347"/>
                <a:gd name="connsiteY64" fmla="*/ 182132 h 455983"/>
                <a:gd name="connsiteX65" fmla="*/ 252437 w 402347"/>
                <a:gd name="connsiteY65" fmla="*/ 191062 h 455983"/>
                <a:gd name="connsiteX66" fmla="*/ 249404 w 402347"/>
                <a:gd name="connsiteY66" fmla="*/ 200170 h 455983"/>
                <a:gd name="connsiteX67" fmla="*/ 217012 w 402347"/>
                <a:gd name="connsiteY67" fmla="*/ 382247 h 455983"/>
                <a:gd name="connsiteX68" fmla="*/ 215228 w 402347"/>
                <a:gd name="connsiteY68" fmla="*/ 382157 h 455983"/>
                <a:gd name="connsiteX69" fmla="*/ 189707 w 402347"/>
                <a:gd name="connsiteY69" fmla="*/ 354207 h 455983"/>
                <a:gd name="connsiteX70" fmla="*/ 118143 w 402347"/>
                <a:gd name="connsiteY70" fmla="*/ 324739 h 455983"/>
                <a:gd name="connsiteX71" fmla="*/ 96817 w 402347"/>
                <a:gd name="connsiteY71" fmla="*/ 333223 h 455983"/>
                <a:gd name="connsiteX72" fmla="*/ 78167 w 402347"/>
                <a:gd name="connsiteY72" fmla="*/ 324114 h 455983"/>
                <a:gd name="connsiteX73" fmla="*/ 71386 w 402347"/>
                <a:gd name="connsiteY73" fmla="*/ 304290 h 455983"/>
                <a:gd name="connsiteX74" fmla="*/ 86644 w 402347"/>
                <a:gd name="connsiteY74" fmla="*/ 281430 h 455983"/>
                <a:gd name="connsiteX75" fmla="*/ 79952 w 402347"/>
                <a:gd name="connsiteY75" fmla="*/ 203385 h 455983"/>
                <a:gd name="connsiteX76" fmla="*/ 60232 w 402347"/>
                <a:gd name="connsiteY76" fmla="*/ 175524 h 455983"/>
                <a:gd name="connsiteX77" fmla="*/ 69333 w 402347"/>
                <a:gd name="connsiteY77" fmla="*/ 156861 h 455983"/>
                <a:gd name="connsiteX78" fmla="*/ 89143 w 402347"/>
                <a:gd name="connsiteY78" fmla="*/ 150075 h 455983"/>
                <a:gd name="connsiteX79" fmla="*/ 103063 w 402347"/>
                <a:gd name="connsiteY79" fmla="*/ 154986 h 455983"/>
                <a:gd name="connsiteX80" fmla="*/ 172842 w 402347"/>
                <a:gd name="connsiteY80" fmla="*/ 107926 h 455983"/>
                <a:gd name="connsiteX81" fmla="*/ 172396 w 402347"/>
                <a:gd name="connsiteY81" fmla="*/ 101229 h 455983"/>
                <a:gd name="connsiteX82" fmla="*/ 181498 w 402347"/>
                <a:gd name="connsiteY82" fmla="*/ 82566 h 455983"/>
                <a:gd name="connsiteX83" fmla="*/ 201307 w 402347"/>
                <a:gd name="connsiteY83" fmla="*/ 75780 h 455983"/>
                <a:gd name="connsiteX84" fmla="*/ 219957 w 402347"/>
                <a:gd name="connsiteY84" fmla="*/ 84888 h 455983"/>
                <a:gd name="connsiteX85" fmla="*/ 226739 w 402347"/>
                <a:gd name="connsiteY85" fmla="*/ 104712 h 455983"/>
                <a:gd name="connsiteX86" fmla="*/ 226560 w 402347"/>
                <a:gd name="connsiteY86" fmla="*/ 106141 h 455983"/>
                <a:gd name="connsiteX87" fmla="*/ 297589 w 402347"/>
                <a:gd name="connsiteY87" fmla="*/ 146146 h 455983"/>
                <a:gd name="connsiteX88" fmla="*/ 316595 w 402347"/>
                <a:gd name="connsiteY88" fmla="*/ 139984 h 455983"/>
                <a:gd name="connsiteX89" fmla="*/ 341759 w 402347"/>
                <a:gd name="connsiteY89" fmla="*/ 168648 h 455983"/>
                <a:gd name="connsiteX90" fmla="*/ 341759 w 402347"/>
                <a:gd name="connsiteY90" fmla="*/ 168648 h 455983"/>
                <a:gd name="connsiteX91" fmla="*/ 324269 w 402347"/>
                <a:gd name="connsiteY91" fmla="*/ 192491 h 455983"/>
                <a:gd name="connsiteX92" fmla="*/ 323823 w 402347"/>
                <a:gd name="connsiteY92" fmla="*/ 261428 h 455983"/>
                <a:gd name="connsiteX93" fmla="*/ 339796 w 402347"/>
                <a:gd name="connsiteY93" fmla="*/ 286967 h 455983"/>
                <a:gd name="connsiteX94" fmla="*/ 312491 w 402347"/>
                <a:gd name="connsiteY94" fmla="*/ 311255 h 455983"/>
                <a:gd name="connsiteX95" fmla="*/ 300266 w 402347"/>
                <a:gd name="connsiteY95" fmla="*/ 307326 h 455983"/>
                <a:gd name="connsiteX96" fmla="*/ 243247 w 402347"/>
                <a:gd name="connsiteY96" fmla="*/ 348135 h 455983"/>
                <a:gd name="connsiteX97" fmla="*/ 244050 w 402347"/>
                <a:gd name="connsiteY97" fmla="*/ 356708 h 455983"/>
                <a:gd name="connsiteX98" fmla="*/ 234948 w 402347"/>
                <a:gd name="connsiteY98" fmla="*/ 375371 h 455983"/>
                <a:gd name="connsiteX99" fmla="*/ 217012 w 402347"/>
                <a:gd name="connsiteY99" fmla="*/ 382247 h 455983"/>
                <a:gd name="connsiteX100" fmla="*/ 211391 w 402347"/>
                <a:gd name="connsiteY100" fmla="*/ 256516 h 455983"/>
                <a:gd name="connsiteX101" fmla="*/ 286970 w 402347"/>
                <a:gd name="connsiteY101" fmla="*/ 273751 h 455983"/>
                <a:gd name="connsiteX102" fmla="*/ 234680 w 402347"/>
                <a:gd name="connsiteY102" fmla="*/ 212850 h 455983"/>
                <a:gd name="connsiteX103" fmla="*/ 223883 w 402347"/>
                <a:gd name="connsiteY103" fmla="*/ 214458 h 455983"/>
                <a:gd name="connsiteX104" fmla="*/ 223615 w 402347"/>
                <a:gd name="connsiteY104" fmla="*/ 214458 h 455983"/>
                <a:gd name="connsiteX105" fmla="*/ 221563 w 402347"/>
                <a:gd name="connsiteY105" fmla="*/ 214279 h 455983"/>
                <a:gd name="connsiteX106" fmla="*/ 205412 w 402347"/>
                <a:gd name="connsiteY106" fmla="*/ 243122 h 455983"/>
                <a:gd name="connsiteX107" fmla="*/ 211391 w 402347"/>
                <a:gd name="connsiteY107" fmla="*/ 256516 h 45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2347" h="455983">
                  <a:moveTo>
                    <a:pt x="382270" y="99443"/>
                  </a:moveTo>
                  <a:lnTo>
                    <a:pt x="221474" y="5503"/>
                  </a:lnTo>
                  <a:cubicBezTo>
                    <a:pt x="208892" y="-1819"/>
                    <a:pt x="193455" y="-1819"/>
                    <a:pt x="180873" y="5414"/>
                  </a:cubicBezTo>
                  <a:lnTo>
                    <a:pt x="19988" y="99354"/>
                  </a:lnTo>
                  <a:cubicBezTo>
                    <a:pt x="7674" y="106498"/>
                    <a:pt x="0" y="119803"/>
                    <a:pt x="0" y="134090"/>
                  </a:cubicBezTo>
                  <a:lnTo>
                    <a:pt x="0" y="321882"/>
                  </a:lnTo>
                  <a:cubicBezTo>
                    <a:pt x="0" y="336259"/>
                    <a:pt x="7585" y="349475"/>
                    <a:pt x="19988" y="356618"/>
                  </a:cubicBezTo>
                  <a:lnTo>
                    <a:pt x="180873" y="450559"/>
                  </a:lnTo>
                  <a:cubicBezTo>
                    <a:pt x="193366" y="457792"/>
                    <a:pt x="208892" y="457792"/>
                    <a:pt x="221385" y="450559"/>
                  </a:cubicBezTo>
                  <a:lnTo>
                    <a:pt x="382359" y="356708"/>
                  </a:lnTo>
                  <a:cubicBezTo>
                    <a:pt x="394673" y="349564"/>
                    <a:pt x="402347" y="336259"/>
                    <a:pt x="402347" y="321971"/>
                  </a:cubicBezTo>
                  <a:lnTo>
                    <a:pt x="402347" y="134180"/>
                  </a:lnTo>
                  <a:cubicBezTo>
                    <a:pt x="402258" y="119892"/>
                    <a:pt x="394584" y="106587"/>
                    <a:pt x="382270" y="99443"/>
                  </a:cubicBezTo>
                  <a:close/>
                  <a:moveTo>
                    <a:pt x="106008" y="280002"/>
                  </a:moveTo>
                  <a:cubicBezTo>
                    <a:pt x="109845" y="281073"/>
                    <a:pt x="113325" y="282948"/>
                    <a:pt x="116359" y="285627"/>
                  </a:cubicBezTo>
                  <a:lnTo>
                    <a:pt x="157495" y="263660"/>
                  </a:lnTo>
                  <a:cubicBezTo>
                    <a:pt x="157227" y="262142"/>
                    <a:pt x="157138" y="260446"/>
                    <a:pt x="157316" y="258660"/>
                  </a:cubicBezTo>
                  <a:cubicBezTo>
                    <a:pt x="157495" y="255981"/>
                    <a:pt x="158030" y="253302"/>
                    <a:pt x="159011" y="250891"/>
                  </a:cubicBezTo>
                  <a:lnTo>
                    <a:pt x="101814" y="200527"/>
                  </a:lnTo>
                  <a:cubicBezTo>
                    <a:pt x="101100" y="200974"/>
                    <a:pt x="100208" y="201510"/>
                    <a:pt x="99315" y="201956"/>
                  </a:cubicBezTo>
                  <a:lnTo>
                    <a:pt x="106008" y="280002"/>
                  </a:lnTo>
                  <a:close/>
                  <a:moveTo>
                    <a:pt x="226560" y="159987"/>
                  </a:moveTo>
                  <a:cubicBezTo>
                    <a:pt x="226739" y="159987"/>
                    <a:pt x="226917" y="159987"/>
                    <a:pt x="227096" y="159987"/>
                  </a:cubicBezTo>
                  <a:lnTo>
                    <a:pt x="227185" y="159987"/>
                  </a:lnTo>
                  <a:cubicBezTo>
                    <a:pt x="235662" y="160433"/>
                    <a:pt x="243425" y="164987"/>
                    <a:pt x="248154" y="172042"/>
                  </a:cubicBezTo>
                  <a:lnTo>
                    <a:pt x="287952" y="163112"/>
                  </a:lnTo>
                  <a:cubicBezTo>
                    <a:pt x="287952" y="163112"/>
                    <a:pt x="287952" y="163112"/>
                    <a:pt x="287952" y="163112"/>
                  </a:cubicBezTo>
                  <a:lnTo>
                    <a:pt x="217458" y="123375"/>
                  </a:lnTo>
                  <a:cubicBezTo>
                    <a:pt x="216655" y="124089"/>
                    <a:pt x="215763" y="124804"/>
                    <a:pt x="214871" y="125429"/>
                  </a:cubicBezTo>
                  <a:lnTo>
                    <a:pt x="226560" y="159987"/>
                  </a:lnTo>
                  <a:close/>
                  <a:moveTo>
                    <a:pt x="118589" y="189276"/>
                  </a:moveTo>
                  <a:lnTo>
                    <a:pt x="171861" y="236157"/>
                  </a:lnTo>
                  <a:cubicBezTo>
                    <a:pt x="176233" y="233924"/>
                    <a:pt x="181141" y="232942"/>
                    <a:pt x="186049" y="233210"/>
                  </a:cubicBezTo>
                  <a:lnTo>
                    <a:pt x="186316" y="233210"/>
                  </a:lnTo>
                  <a:cubicBezTo>
                    <a:pt x="186941" y="233299"/>
                    <a:pt x="187655" y="233299"/>
                    <a:pt x="188369" y="233389"/>
                  </a:cubicBezTo>
                  <a:lnTo>
                    <a:pt x="204520" y="204546"/>
                  </a:lnTo>
                  <a:cubicBezTo>
                    <a:pt x="202111" y="201688"/>
                    <a:pt x="200415" y="198474"/>
                    <a:pt x="199434" y="195080"/>
                  </a:cubicBezTo>
                  <a:lnTo>
                    <a:pt x="118589" y="189276"/>
                  </a:lnTo>
                  <a:close/>
                  <a:moveTo>
                    <a:pt x="120374" y="169988"/>
                  </a:moveTo>
                  <a:lnTo>
                    <a:pt x="200951" y="175703"/>
                  </a:lnTo>
                  <a:cubicBezTo>
                    <a:pt x="202557" y="172042"/>
                    <a:pt x="205055" y="168827"/>
                    <a:pt x="208178" y="166327"/>
                  </a:cubicBezTo>
                  <a:lnTo>
                    <a:pt x="195954" y="130161"/>
                  </a:lnTo>
                  <a:cubicBezTo>
                    <a:pt x="191403" y="129536"/>
                    <a:pt x="187298" y="127929"/>
                    <a:pt x="183550" y="125250"/>
                  </a:cubicBezTo>
                  <a:lnTo>
                    <a:pt x="120374" y="169988"/>
                  </a:lnTo>
                  <a:close/>
                  <a:moveTo>
                    <a:pt x="125460" y="306880"/>
                  </a:moveTo>
                  <a:lnTo>
                    <a:pt x="197024" y="336348"/>
                  </a:lnTo>
                  <a:cubicBezTo>
                    <a:pt x="197827" y="335455"/>
                    <a:pt x="198541" y="334741"/>
                    <a:pt x="199344" y="334115"/>
                  </a:cubicBezTo>
                  <a:lnTo>
                    <a:pt x="183372" y="287413"/>
                  </a:lnTo>
                  <a:cubicBezTo>
                    <a:pt x="183193" y="287413"/>
                    <a:pt x="183015" y="287413"/>
                    <a:pt x="182836" y="287413"/>
                  </a:cubicBezTo>
                  <a:lnTo>
                    <a:pt x="182747" y="287413"/>
                  </a:lnTo>
                  <a:cubicBezTo>
                    <a:pt x="176769" y="287056"/>
                    <a:pt x="171058" y="284734"/>
                    <a:pt x="166507" y="280895"/>
                  </a:cubicBezTo>
                  <a:lnTo>
                    <a:pt x="125282" y="302772"/>
                  </a:lnTo>
                  <a:cubicBezTo>
                    <a:pt x="125460" y="304112"/>
                    <a:pt x="125549" y="305451"/>
                    <a:pt x="125460" y="306880"/>
                  </a:cubicBezTo>
                  <a:close/>
                  <a:moveTo>
                    <a:pt x="218529" y="327954"/>
                  </a:moveTo>
                  <a:cubicBezTo>
                    <a:pt x="223259" y="328311"/>
                    <a:pt x="227809" y="329829"/>
                    <a:pt x="231825" y="332419"/>
                  </a:cubicBezTo>
                  <a:lnTo>
                    <a:pt x="285989" y="293664"/>
                  </a:lnTo>
                  <a:lnTo>
                    <a:pt x="207018" y="275537"/>
                  </a:lnTo>
                  <a:cubicBezTo>
                    <a:pt x="205501" y="277769"/>
                    <a:pt x="203717" y="279644"/>
                    <a:pt x="201843" y="281252"/>
                  </a:cubicBezTo>
                  <a:lnTo>
                    <a:pt x="217815" y="327865"/>
                  </a:lnTo>
                  <a:cubicBezTo>
                    <a:pt x="218083" y="327865"/>
                    <a:pt x="218262" y="327865"/>
                    <a:pt x="218529" y="327954"/>
                  </a:cubicBezTo>
                  <a:close/>
                  <a:moveTo>
                    <a:pt x="249404" y="200170"/>
                  </a:moveTo>
                  <a:lnTo>
                    <a:pt x="302586" y="262142"/>
                  </a:lnTo>
                  <a:cubicBezTo>
                    <a:pt x="303121" y="261874"/>
                    <a:pt x="303746" y="261606"/>
                    <a:pt x="304370" y="261339"/>
                  </a:cubicBezTo>
                  <a:lnTo>
                    <a:pt x="304817" y="192401"/>
                  </a:lnTo>
                  <a:cubicBezTo>
                    <a:pt x="299820" y="190437"/>
                    <a:pt x="295358" y="186865"/>
                    <a:pt x="292235" y="182132"/>
                  </a:cubicBezTo>
                  <a:lnTo>
                    <a:pt x="252437" y="191062"/>
                  </a:lnTo>
                  <a:cubicBezTo>
                    <a:pt x="251902" y="194187"/>
                    <a:pt x="250920" y="197223"/>
                    <a:pt x="249404" y="200170"/>
                  </a:cubicBezTo>
                  <a:close/>
                  <a:moveTo>
                    <a:pt x="217012" y="382247"/>
                  </a:moveTo>
                  <a:cubicBezTo>
                    <a:pt x="216388" y="382247"/>
                    <a:pt x="215852" y="382247"/>
                    <a:pt x="215228" y="382157"/>
                  </a:cubicBezTo>
                  <a:cubicBezTo>
                    <a:pt x="200594" y="381175"/>
                    <a:pt x="189350" y="368763"/>
                    <a:pt x="189707" y="354207"/>
                  </a:cubicBezTo>
                  <a:lnTo>
                    <a:pt x="118143" y="324739"/>
                  </a:lnTo>
                  <a:cubicBezTo>
                    <a:pt x="112522" y="330633"/>
                    <a:pt x="104848" y="333758"/>
                    <a:pt x="96817" y="333223"/>
                  </a:cubicBezTo>
                  <a:cubicBezTo>
                    <a:pt x="89589" y="332776"/>
                    <a:pt x="82986" y="329561"/>
                    <a:pt x="78167" y="324114"/>
                  </a:cubicBezTo>
                  <a:cubicBezTo>
                    <a:pt x="73349" y="318667"/>
                    <a:pt x="70939" y="311613"/>
                    <a:pt x="71386" y="304290"/>
                  </a:cubicBezTo>
                  <a:cubicBezTo>
                    <a:pt x="71921" y="294468"/>
                    <a:pt x="77810" y="285806"/>
                    <a:pt x="86644" y="281430"/>
                  </a:cubicBezTo>
                  <a:lnTo>
                    <a:pt x="79952" y="203385"/>
                  </a:lnTo>
                  <a:cubicBezTo>
                    <a:pt x="67727" y="199902"/>
                    <a:pt x="59518" y="188383"/>
                    <a:pt x="60232" y="175524"/>
                  </a:cubicBezTo>
                  <a:cubicBezTo>
                    <a:pt x="60678" y="168291"/>
                    <a:pt x="63890" y="161683"/>
                    <a:pt x="69333" y="156861"/>
                  </a:cubicBezTo>
                  <a:cubicBezTo>
                    <a:pt x="74776" y="152039"/>
                    <a:pt x="81826" y="149628"/>
                    <a:pt x="89143" y="150075"/>
                  </a:cubicBezTo>
                  <a:cubicBezTo>
                    <a:pt x="94229" y="150432"/>
                    <a:pt x="99048" y="152039"/>
                    <a:pt x="103063" y="154986"/>
                  </a:cubicBezTo>
                  <a:lnTo>
                    <a:pt x="172842" y="107926"/>
                  </a:lnTo>
                  <a:cubicBezTo>
                    <a:pt x="172396" y="105605"/>
                    <a:pt x="172307" y="103372"/>
                    <a:pt x="172396" y="101229"/>
                  </a:cubicBezTo>
                  <a:cubicBezTo>
                    <a:pt x="172842" y="93996"/>
                    <a:pt x="176055" y="87388"/>
                    <a:pt x="181498" y="82566"/>
                  </a:cubicBezTo>
                  <a:cubicBezTo>
                    <a:pt x="186941" y="77744"/>
                    <a:pt x="193990" y="75333"/>
                    <a:pt x="201307" y="75780"/>
                  </a:cubicBezTo>
                  <a:cubicBezTo>
                    <a:pt x="208535" y="76226"/>
                    <a:pt x="215138" y="79441"/>
                    <a:pt x="219957" y="84888"/>
                  </a:cubicBezTo>
                  <a:cubicBezTo>
                    <a:pt x="224775" y="90335"/>
                    <a:pt x="227185" y="97389"/>
                    <a:pt x="226739" y="104712"/>
                  </a:cubicBezTo>
                  <a:lnTo>
                    <a:pt x="226560" y="106141"/>
                  </a:lnTo>
                  <a:lnTo>
                    <a:pt x="297589" y="146146"/>
                  </a:lnTo>
                  <a:cubicBezTo>
                    <a:pt x="302943" y="141681"/>
                    <a:pt x="309724" y="139538"/>
                    <a:pt x="316595" y="139984"/>
                  </a:cubicBezTo>
                  <a:cubicBezTo>
                    <a:pt x="331319" y="140877"/>
                    <a:pt x="342651" y="153736"/>
                    <a:pt x="341759" y="168648"/>
                  </a:cubicBezTo>
                  <a:lnTo>
                    <a:pt x="341759" y="168648"/>
                  </a:lnTo>
                  <a:cubicBezTo>
                    <a:pt x="341134" y="179453"/>
                    <a:pt x="334263" y="188651"/>
                    <a:pt x="324269" y="192491"/>
                  </a:cubicBezTo>
                  <a:lnTo>
                    <a:pt x="323823" y="261428"/>
                  </a:lnTo>
                  <a:cubicBezTo>
                    <a:pt x="333995" y="265625"/>
                    <a:pt x="340420" y="275805"/>
                    <a:pt x="339796" y="286967"/>
                  </a:cubicBezTo>
                  <a:cubicBezTo>
                    <a:pt x="338903" y="301165"/>
                    <a:pt x="326678" y="312059"/>
                    <a:pt x="312491" y="311255"/>
                  </a:cubicBezTo>
                  <a:cubicBezTo>
                    <a:pt x="308207" y="310988"/>
                    <a:pt x="304014" y="309648"/>
                    <a:pt x="300266" y="307326"/>
                  </a:cubicBezTo>
                  <a:lnTo>
                    <a:pt x="243247" y="348135"/>
                  </a:lnTo>
                  <a:cubicBezTo>
                    <a:pt x="243960" y="350814"/>
                    <a:pt x="244228" y="353672"/>
                    <a:pt x="244050" y="356708"/>
                  </a:cubicBezTo>
                  <a:cubicBezTo>
                    <a:pt x="243603" y="363941"/>
                    <a:pt x="240391" y="370549"/>
                    <a:pt x="234948" y="375371"/>
                  </a:cubicBezTo>
                  <a:cubicBezTo>
                    <a:pt x="230040" y="379835"/>
                    <a:pt x="223705" y="382247"/>
                    <a:pt x="217012" y="382247"/>
                  </a:cubicBezTo>
                  <a:close/>
                  <a:moveTo>
                    <a:pt x="211391" y="256516"/>
                  </a:moveTo>
                  <a:lnTo>
                    <a:pt x="286970" y="273751"/>
                  </a:lnTo>
                  <a:lnTo>
                    <a:pt x="234680" y="212850"/>
                  </a:lnTo>
                  <a:cubicBezTo>
                    <a:pt x="231379" y="214011"/>
                    <a:pt x="227720" y="214636"/>
                    <a:pt x="223883" y="214458"/>
                  </a:cubicBezTo>
                  <a:lnTo>
                    <a:pt x="223615" y="214458"/>
                  </a:lnTo>
                  <a:cubicBezTo>
                    <a:pt x="222902" y="214368"/>
                    <a:pt x="222277" y="214368"/>
                    <a:pt x="221563" y="214279"/>
                  </a:cubicBezTo>
                  <a:lnTo>
                    <a:pt x="205412" y="243122"/>
                  </a:lnTo>
                  <a:cubicBezTo>
                    <a:pt x="208624" y="246962"/>
                    <a:pt x="210677" y="251516"/>
                    <a:pt x="211391" y="256516"/>
                  </a:cubicBezTo>
                  <a:close/>
                </a:path>
              </a:pathLst>
            </a:custGeom>
            <a:solidFill>
              <a:schemeClr val="bg1"/>
            </a:solidFill>
            <a:ln w="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EDB7BD74-0691-CD35-DF0C-A3549A06587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60362" y="300129"/>
            <a:ext cx="12700" cy="5287472"/>
          </a:xfrm>
          <a:prstGeom prst="bentConnector3">
            <a:avLst>
              <a:gd name="adj1" fmla="val 1842685"/>
            </a:avLst>
          </a:prstGeom>
          <a:ln w="47625" cmpd="dbl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9" name="Elbow Connector 238">
            <a:extLst>
              <a:ext uri="{FF2B5EF4-FFF2-40B4-BE49-F238E27FC236}">
                <a16:creationId xmlns:a16="http://schemas.microsoft.com/office/drawing/2014/main" id="{3AEF7F76-0B59-B86C-BD4B-3C62F0A39365}"/>
              </a:ext>
            </a:extLst>
          </p:cNvPr>
          <p:cNvCxnSpPr>
            <a:cxnSpLocks/>
          </p:cNvCxnSpPr>
          <p:nvPr/>
        </p:nvCxnSpPr>
        <p:spPr>
          <a:xfrm rot="10800000">
            <a:off x="8801400" y="3247747"/>
            <a:ext cx="1594183" cy="317882"/>
          </a:xfrm>
          <a:prstGeom prst="bentConnector3">
            <a:avLst>
              <a:gd name="adj1" fmla="val 100189"/>
            </a:avLst>
          </a:prstGeom>
          <a:ln w="41275" cmpd="dbl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0" name="Elbow Connector 239">
            <a:extLst>
              <a:ext uri="{FF2B5EF4-FFF2-40B4-BE49-F238E27FC236}">
                <a16:creationId xmlns:a16="http://schemas.microsoft.com/office/drawing/2014/main" id="{DAA77F60-796D-46BB-0AA8-8D84F7D67089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01399" y="3714390"/>
            <a:ext cx="2163570" cy="544100"/>
          </a:xfrm>
          <a:prstGeom prst="bentConnector3">
            <a:avLst>
              <a:gd name="adj1" fmla="val 99467"/>
            </a:avLst>
          </a:prstGeom>
          <a:ln w="41275" cmpd="dbl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62573432-1020-610D-8A99-964509CB8C90}"/>
              </a:ext>
            </a:extLst>
          </p:cNvPr>
          <p:cNvGrpSpPr/>
          <p:nvPr/>
        </p:nvGrpSpPr>
        <p:grpSpPr>
          <a:xfrm>
            <a:off x="10091089" y="3484695"/>
            <a:ext cx="1447799" cy="304800"/>
            <a:chOff x="3922711" y="2660043"/>
            <a:chExt cx="1447799" cy="304800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5FD0F36C-EC25-2345-E0F3-CF2E5FE0BF0B}"/>
                </a:ext>
              </a:extLst>
            </p:cNvPr>
            <p:cNvSpPr/>
            <p:nvPr/>
          </p:nvSpPr>
          <p:spPr>
            <a:xfrm>
              <a:off x="3922711" y="2660043"/>
              <a:ext cx="1447799" cy="304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ISPs</a:t>
              </a:r>
            </a:p>
          </p:txBody>
        </p:sp>
        <p:pic>
          <p:nvPicPr>
            <p:cNvPr id="234" name="Graphic 233">
              <a:extLst>
                <a:ext uri="{FF2B5EF4-FFF2-40B4-BE49-F238E27FC236}">
                  <a16:creationId xmlns:a16="http://schemas.microsoft.com/office/drawing/2014/main" id="{10A5BE40-E59B-FC36-8153-04B1D3346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08121" y="2715923"/>
              <a:ext cx="193040" cy="193040"/>
            </a:xfrm>
            <a:prstGeom prst="rect">
              <a:avLst/>
            </a:prstGeom>
          </p:spPr>
        </p:pic>
      </p:grpSp>
      <p:sp>
        <p:nvSpPr>
          <p:cNvPr id="250" name="TextBox 249">
            <a:extLst>
              <a:ext uri="{FF2B5EF4-FFF2-40B4-BE49-F238E27FC236}">
                <a16:creationId xmlns:a16="http://schemas.microsoft.com/office/drawing/2014/main" id="{FCC2FF5E-4C84-6614-F616-7437DC4D14ED}"/>
              </a:ext>
            </a:extLst>
          </p:cNvPr>
          <p:cNvSpPr txBox="1"/>
          <p:nvPr/>
        </p:nvSpPr>
        <p:spPr>
          <a:xfrm>
            <a:off x="5272455" y="4848032"/>
            <a:ext cx="1809791" cy="153888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000" dirty="0"/>
              <a:t>Metal-Billed Virtual Connections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A117122-9353-D83E-B7E7-CC65DD849DA8}"/>
              </a:ext>
            </a:extLst>
          </p:cNvPr>
          <p:cNvSpPr txBox="1"/>
          <p:nvPr/>
        </p:nvSpPr>
        <p:spPr>
          <a:xfrm>
            <a:off x="5905547" y="2764396"/>
            <a:ext cx="508509" cy="4616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1000" dirty="0"/>
              <a:t>Back-End Transfer</a:t>
            </a: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C1A89A8D-F6AD-A0AE-24CC-6422A2858E30}"/>
              </a:ext>
            </a:extLst>
          </p:cNvPr>
          <p:cNvCxnSpPr>
            <a:cxnSpLocks/>
          </p:cNvCxnSpPr>
          <p:nvPr/>
        </p:nvCxnSpPr>
        <p:spPr>
          <a:xfrm>
            <a:off x="9520972" y="3095805"/>
            <a:ext cx="874611" cy="0"/>
          </a:xfrm>
          <a:prstGeom prst="line">
            <a:avLst/>
          </a:prstGeom>
          <a:ln w="47625" cmpd="dbl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86EA175-ED14-465C-3AF5-DBB29E21CE55}"/>
              </a:ext>
            </a:extLst>
          </p:cNvPr>
          <p:cNvCxnSpPr>
            <a:cxnSpLocks/>
          </p:cNvCxnSpPr>
          <p:nvPr/>
        </p:nvCxnSpPr>
        <p:spPr>
          <a:xfrm>
            <a:off x="9520972" y="4405060"/>
            <a:ext cx="636411" cy="0"/>
          </a:xfrm>
          <a:prstGeom prst="line">
            <a:avLst/>
          </a:prstGeom>
          <a:ln w="47625" cmpd="dbl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2F61FAA8-A961-483D-431A-AA12EB46E8CC}"/>
              </a:ext>
            </a:extLst>
          </p:cNvPr>
          <p:cNvGrpSpPr/>
          <p:nvPr/>
        </p:nvGrpSpPr>
        <p:grpSpPr>
          <a:xfrm>
            <a:off x="10074290" y="4247535"/>
            <a:ext cx="1447800" cy="713223"/>
            <a:chOff x="646112" y="2922380"/>
            <a:chExt cx="1447800" cy="713223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257341D2-1A56-6C6B-6F0A-27A8CB9726DE}"/>
                </a:ext>
              </a:extLst>
            </p:cNvPr>
            <p:cNvSpPr/>
            <p:nvPr/>
          </p:nvSpPr>
          <p:spPr>
            <a:xfrm>
              <a:off x="646112" y="3226260"/>
              <a:ext cx="1447800" cy="4093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ExpressRoute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– East US 2</a:t>
              </a:r>
            </a:p>
          </p:txBody>
        </p: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7A87C0E4-F2FA-541E-30B8-D5F9E4036916}"/>
                </a:ext>
              </a:extLst>
            </p:cNvPr>
            <p:cNvGrpSpPr/>
            <p:nvPr/>
          </p:nvGrpSpPr>
          <p:grpSpPr>
            <a:xfrm>
              <a:off x="646112" y="2922380"/>
              <a:ext cx="1447800" cy="303880"/>
              <a:chOff x="646112" y="2922380"/>
              <a:chExt cx="1447800" cy="303880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93BA3339-73E6-CDC3-8BC5-220122099673}"/>
                  </a:ext>
                </a:extLst>
              </p:cNvPr>
              <p:cNvSpPr/>
              <p:nvPr/>
            </p:nvSpPr>
            <p:spPr>
              <a:xfrm>
                <a:off x="646112" y="2922380"/>
                <a:ext cx="1447800" cy="303880"/>
              </a:xfrm>
              <a:prstGeom prst="rect">
                <a:avLst/>
              </a:prstGeom>
              <a:solidFill>
                <a:srgbClr val="0067B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Microsoft Azure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31" name="Graphic 230">
                <a:extLst>
                  <a:ext uri="{FF2B5EF4-FFF2-40B4-BE49-F238E27FC236}">
                    <a16:creationId xmlns:a16="http://schemas.microsoft.com/office/drawing/2014/main" id="{876BA7F1-C1C1-8A93-73F8-4F29CAF04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5818" y="2991172"/>
                <a:ext cx="209537" cy="167629"/>
              </a:xfrm>
              <a:prstGeom prst="rect">
                <a:avLst/>
              </a:prstGeom>
            </p:spPr>
          </p:pic>
        </p:grpSp>
      </p:grp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A37CA8B2-E705-527F-026D-E34A359F3120}"/>
              </a:ext>
            </a:extLst>
          </p:cNvPr>
          <p:cNvCxnSpPr>
            <a:cxnSpLocks/>
          </p:cNvCxnSpPr>
          <p:nvPr/>
        </p:nvCxnSpPr>
        <p:spPr>
          <a:xfrm>
            <a:off x="2195381" y="4405060"/>
            <a:ext cx="636411" cy="0"/>
          </a:xfrm>
          <a:prstGeom prst="line">
            <a:avLst/>
          </a:prstGeom>
          <a:ln w="47625" cmpd="dbl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D85F2AD-B794-CC15-BA1C-EB6E9142CF7D}"/>
              </a:ext>
            </a:extLst>
          </p:cNvPr>
          <p:cNvGrpSpPr/>
          <p:nvPr/>
        </p:nvGrpSpPr>
        <p:grpSpPr>
          <a:xfrm>
            <a:off x="878353" y="4249690"/>
            <a:ext cx="1447800" cy="713223"/>
            <a:chOff x="646112" y="2922380"/>
            <a:chExt cx="1447800" cy="71322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957E538-5936-24B1-F2A0-BD197B86F906}"/>
                </a:ext>
              </a:extLst>
            </p:cNvPr>
            <p:cNvSpPr/>
            <p:nvPr/>
          </p:nvSpPr>
          <p:spPr>
            <a:xfrm>
              <a:off x="646112" y="3226260"/>
              <a:ext cx="1447800" cy="4093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ExpressRoute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– West US 2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72ED2F1-7E20-EA33-F94D-4CEF9985FD99}"/>
                </a:ext>
              </a:extLst>
            </p:cNvPr>
            <p:cNvGrpSpPr/>
            <p:nvPr/>
          </p:nvGrpSpPr>
          <p:grpSpPr>
            <a:xfrm>
              <a:off x="646112" y="2922380"/>
              <a:ext cx="1447800" cy="303880"/>
              <a:chOff x="646112" y="2922380"/>
              <a:chExt cx="1447800" cy="30388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055C324-F997-3566-082A-3D8504CA4250}"/>
                  </a:ext>
                </a:extLst>
              </p:cNvPr>
              <p:cNvSpPr/>
              <p:nvPr/>
            </p:nvSpPr>
            <p:spPr>
              <a:xfrm>
                <a:off x="646112" y="2922380"/>
                <a:ext cx="1447800" cy="303880"/>
              </a:xfrm>
              <a:prstGeom prst="rect">
                <a:avLst/>
              </a:prstGeom>
              <a:solidFill>
                <a:srgbClr val="0067B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Microsoft Azure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4F45308E-1881-E133-CD0E-0641FFC04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5818" y="2991172"/>
                <a:ext cx="209537" cy="167629"/>
              </a:xfrm>
              <a:prstGeom prst="rect">
                <a:avLst/>
              </a:prstGeom>
            </p:spPr>
          </p:pic>
        </p:grp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E4EDF8A2-5467-A2CB-A726-D74BEDFD6F7F}"/>
              </a:ext>
            </a:extLst>
          </p:cNvPr>
          <p:cNvGrpSpPr/>
          <p:nvPr/>
        </p:nvGrpSpPr>
        <p:grpSpPr>
          <a:xfrm>
            <a:off x="10074290" y="2652521"/>
            <a:ext cx="1447800" cy="713223"/>
            <a:chOff x="646112" y="2922380"/>
            <a:chExt cx="1447800" cy="713223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578E46A2-88CF-19D4-436D-3671C132E7C4}"/>
                </a:ext>
              </a:extLst>
            </p:cNvPr>
            <p:cNvSpPr/>
            <p:nvPr/>
          </p:nvSpPr>
          <p:spPr>
            <a:xfrm>
              <a:off x="646112" y="3226260"/>
              <a:ext cx="1447800" cy="4093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ExpressRoute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– North Europe</a:t>
              </a:r>
            </a:p>
          </p:txBody>
        </p: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8E1D40F-C459-33A3-726B-E009228E6A2D}"/>
                </a:ext>
              </a:extLst>
            </p:cNvPr>
            <p:cNvGrpSpPr/>
            <p:nvPr/>
          </p:nvGrpSpPr>
          <p:grpSpPr>
            <a:xfrm>
              <a:off x="646112" y="2922380"/>
              <a:ext cx="1447800" cy="303880"/>
              <a:chOff x="646112" y="2922380"/>
              <a:chExt cx="1447800" cy="303880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DE0D14A-4DA6-D22E-D867-A81EB51DD328}"/>
                  </a:ext>
                </a:extLst>
              </p:cNvPr>
              <p:cNvSpPr/>
              <p:nvPr/>
            </p:nvSpPr>
            <p:spPr>
              <a:xfrm>
                <a:off x="646112" y="2922380"/>
                <a:ext cx="1447800" cy="303880"/>
              </a:xfrm>
              <a:prstGeom prst="rect">
                <a:avLst/>
              </a:prstGeom>
              <a:solidFill>
                <a:srgbClr val="0067B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Microsoft Azure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26" name="Graphic 225">
                <a:extLst>
                  <a:ext uri="{FF2B5EF4-FFF2-40B4-BE49-F238E27FC236}">
                    <a16:creationId xmlns:a16="http://schemas.microsoft.com/office/drawing/2014/main" id="{B2527312-0506-A4C4-70EB-F40DE9526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5818" y="2991172"/>
                <a:ext cx="209537" cy="167629"/>
              </a:xfrm>
              <a:prstGeom prst="rect">
                <a:avLst/>
              </a:prstGeom>
            </p:spPr>
          </p:pic>
        </p:grpSp>
      </p:grp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F0CD80B7-7A8E-B021-D1F7-026C1C315079}"/>
              </a:ext>
            </a:extLst>
          </p:cNvPr>
          <p:cNvCxnSpPr>
            <a:cxnSpLocks/>
          </p:cNvCxnSpPr>
          <p:nvPr/>
        </p:nvCxnSpPr>
        <p:spPr>
          <a:xfrm>
            <a:off x="2205772" y="3095805"/>
            <a:ext cx="874611" cy="0"/>
          </a:xfrm>
          <a:prstGeom prst="line">
            <a:avLst/>
          </a:prstGeom>
          <a:ln w="47625" cmpd="dbl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363FAE7-3E9D-2EC6-F6A3-FB74B4B0B1B4}"/>
              </a:ext>
            </a:extLst>
          </p:cNvPr>
          <p:cNvGrpSpPr/>
          <p:nvPr/>
        </p:nvGrpSpPr>
        <p:grpSpPr>
          <a:xfrm>
            <a:off x="878353" y="2640881"/>
            <a:ext cx="1447800" cy="713223"/>
            <a:chOff x="646112" y="2922380"/>
            <a:chExt cx="1447800" cy="71322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F66CB8-9352-4504-324F-DC60F1EFE456}"/>
                </a:ext>
              </a:extLst>
            </p:cNvPr>
            <p:cNvSpPr/>
            <p:nvPr/>
          </p:nvSpPr>
          <p:spPr>
            <a:xfrm>
              <a:off x="646112" y="3226260"/>
              <a:ext cx="1447800" cy="4093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ExpressRoute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– West Europe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43E9F17-F992-6146-99AF-945139F66B6D}"/>
                </a:ext>
              </a:extLst>
            </p:cNvPr>
            <p:cNvGrpSpPr/>
            <p:nvPr/>
          </p:nvGrpSpPr>
          <p:grpSpPr>
            <a:xfrm>
              <a:off x="646112" y="2922380"/>
              <a:ext cx="1447800" cy="303880"/>
              <a:chOff x="646112" y="2922380"/>
              <a:chExt cx="1447800" cy="30388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EC0A41-D6DA-B6AA-92E6-13DE4CB59E8D}"/>
                  </a:ext>
                </a:extLst>
              </p:cNvPr>
              <p:cNvSpPr/>
              <p:nvPr/>
            </p:nvSpPr>
            <p:spPr>
              <a:xfrm>
                <a:off x="646112" y="2922380"/>
                <a:ext cx="1447800" cy="303880"/>
              </a:xfrm>
              <a:prstGeom prst="rect">
                <a:avLst/>
              </a:prstGeom>
              <a:solidFill>
                <a:srgbClr val="0067B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Microsoft Azure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1DE033FA-4C09-13C3-F2EF-75178873E9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5818" y="2991172"/>
                <a:ext cx="209537" cy="167629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A26A53-D756-B92F-3B5D-CFE17367E242}"/>
              </a:ext>
            </a:extLst>
          </p:cNvPr>
          <p:cNvGrpSpPr/>
          <p:nvPr/>
        </p:nvGrpSpPr>
        <p:grpSpPr>
          <a:xfrm>
            <a:off x="2792726" y="2943865"/>
            <a:ext cx="1447800" cy="303880"/>
            <a:chOff x="5370512" y="3608180"/>
            <a:chExt cx="1447800" cy="30388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22DA168-7552-8F30-7720-8874D364A0A3}"/>
                </a:ext>
              </a:extLst>
            </p:cNvPr>
            <p:cNvSpPr/>
            <p:nvPr/>
          </p:nvSpPr>
          <p:spPr>
            <a:xfrm>
              <a:off x="5370512" y="3608180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Fabric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39" name="Graphic 58">
              <a:extLst>
                <a:ext uri="{FF2B5EF4-FFF2-40B4-BE49-F238E27FC236}">
                  <a16:creationId xmlns:a16="http://schemas.microsoft.com/office/drawing/2014/main" id="{BB33A099-B6D3-9C8C-0F08-973581225DA7}"/>
                </a:ext>
              </a:extLst>
            </p:cNvPr>
            <p:cNvSpPr/>
            <p:nvPr/>
          </p:nvSpPr>
          <p:spPr>
            <a:xfrm>
              <a:off x="5458043" y="3653106"/>
              <a:ext cx="188853" cy="214029"/>
            </a:xfrm>
            <a:custGeom>
              <a:avLst/>
              <a:gdLst>
                <a:gd name="connsiteX0" fmla="*/ 382270 w 402347"/>
                <a:gd name="connsiteY0" fmla="*/ 99443 h 455983"/>
                <a:gd name="connsiteX1" fmla="*/ 221474 w 402347"/>
                <a:gd name="connsiteY1" fmla="*/ 5503 h 455983"/>
                <a:gd name="connsiteX2" fmla="*/ 180873 w 402347"/>
                <a:gd name="connsiteY2" fmla="*/ 5414 h 455983"/>
                <a:gd name="connsiteX3" fmla="*/ 19988 w 402347"/>
                <a:gd name="connsiteY3" fmla="*/ 99354 h 455983"/>
                <a:gd name="connsiteX4" fmla="*/ 0 w 402347"/>
                <a:gd name="connsiteY4" fmla="*/ 134090 h 455983"/>
                <a:gd name="connsiteX5" fmla="*/ 0 w 402347"/>
                <a:gd name="connsiteY5" fmla="*/ 321882 h 455983"/>
                <a:gd name="connsiteX6" fmla="*/ 19988 w 402347"/>
                <a:gd name="connsiteY6" fmla="*/ 356618 h 455983"/>
                <a:gd name="connsiteX7" fmla="*/ 180873 w 402347"/>
                <a:gd name="connsiteY7" fmla="*/ 450559 h 455983"/>
                <a:gd name="connsiteX8" fmla="*/ 221385 w 402347"/>
                <a:gd name="connsiteY8" fmla="*/ 450559 h 455983"/>
                <a:gd name="connsiteX9" fmla="*/ 382359 w 402347"/>
                <a:gd name="connsiteY9" fmla="*/ 356708 h 455983"/>
                <a:gd name="connsiteX10" fmla="*/ 402347 w 402347"/>
                <a:gd name="connsiteY10" fmla="*/ 321971 h 455983"/>
                <a:gd name="connsiteX11" fmla="*/ 402347 w 402347"/>
                <a:gd name="connsiteY11" fmla="*/ 134180 h 455983"/>
                <a:gd name="connsiteX12" fmla="*/ 382270 w 402347"/>
                <a:gd name="connsiteY12" fmla="*/ 99443 h 455983"/>
                <a:gd name="connsiteX13" fmla="*/ 106008 w 402347"/>
                <a:gd name="connsiteY13" fmla="*/ 280002 h 455983"/>
                <a:gd name="connsiteX14" fmla="*/ 116359 w 402347"/>
                <a:gd name="connsiteY14" fmla="*/ 285627 h 455983"/>
                <a:gd name="connsiteX15" fmla="*/ 157495 w 402347"/>
                <a:gd name="connsiteY15" fmla="*/ 263660 h 455983"/>
                <a:gd name="connsiteX16" fmla="*/ 157316 w 402347"/>
                <a:gd name="connsiteY16" fmla="*/ 258660 h 455983"/>
                <a:gd name="connsiteX17" fmla="*/ 159011 w 402347"/>
                <a:gd name="connsiteY17" fmla="*/ 250891 h 455983"/>
                <a:gd name="connsiteX18" fmla="*/ 101814 w 402347"/>
                <a:gd name="connsiteY18" fmla="*/ 200527 h 455983"/>
                <a:gd name="connsiteX19" fmla="*/ 99315 w 402347"/>
                <a:gd name="connsiteY19" fmla="*/ 201956 h 455983"/>
                <a:gd name="connsiteX20" fmla="*/ 106008 w 402347"/>
                <a:gd name="connsiteY20" fmla="*/ 280002 h 455983"/>
                <a:gd name="connsiteX21" fmla="*/ 226560 w 402347"/>
                <a:gd name="connsiteY21" fmla="*/ 159987 h 455983"/>
                <a:gd name="connsiteX22" fmla="*/ 227096 w 402347"/>
                <a:gd name="connsiteY22" fmla="*/ 159987 h 455983"/>
                <a:gd name="connsiteX23" fmla="*/ 227185 w 402347"/>
                <a:gd name="connsiteY23" fmla="*/ 159987 h 455983"/>
                <a:gd name="connsiteX24" fmla="*/ 248154 w 402347"/>
                <a:gd name="connsiteY24" fmla="*/ 172042 h 455983"/>
                <a:gd name="connsiteX25" fmla="*/ 287952 w 402347"/>
                <a:gd name="connsiteY25" fmla="*/ 163112 h 455983"/>
                <a:gd name="connsiteX26" fmla="*/ 287952 w 402347"/>
                <a:gd name="connsiteY26" fmla="*/ 163112 h 455983"/>
                <a:gd name="connsiteX27" fmla="*/ 217458 w 402347"/>
                <a:gd name="connsiteY27" fmla="*/ 123375 h 455983"/>
                <a:gd name="connsiteX28" fmla="*/ 214871 w 402347"/>
                <a:gd name="connsiteY28" fmla="*/ 125429 h 455983"/>
                <a:gd name="connsiteX29" fmla="*/ 226560 w 402347"/>
                <a:gd name="connsiteY29" fmla="*/ 159987 h 455983"/>
                <a:gd name="connsiteX30" fmla="*/ 118589 w 402347"/>
                <a:gd name="connsiteY30" fmla="*/ 189276 h 455983"/>
                <a:gd name="connsiteX31" fmla="*/ 171861 w 402347"/>
                <a:gd name="connsiteY31" fmla="*/ 236157 h 455983"/>
                <a:gd name="connsiteX32" fmla="*/ 186049 w 402347"/>
                <a:gd name="connsiteY32" fmla="*/ 233210 h 455983"/>
                <a:gd name="connsiteX33" fmla="*/ 186316 w 402347"/>
                <a:gd name="connsiteY33" fmla="*/ 233210 h 455983"/>
                <a:gd name="connsiteX34" fmla="*/ 188369 w 402347"/>
                <a:gd name="connsiteY34" fmla="*/ 233389 h 455983"/>
                <a:gd name="connsiteX35" fmla="*/ 204520 w 402347"/>
                <a:gd name="connsiteY35" fmla="*/ 204546 h 455983"/>
                <a:gd name="connsiteX36" fmla="*/ 199434 w 402347"/>
                <a:gd name="connsiteY36" fmla="*/ 195080 h 455983"/>
                <a:gd name="connsiteX37" fmla="*/ 118589 w 402347"/>
                <a:gd name="connsiteY37" fmla="*/ 189276 h 455983"/>
                <a:gd name="connsiteX38" fmla="*/ 120374 w 402347"/>
                <a:gd name="connsiteY38" fmla="*/ 169988 h 455983"/>
                <a:gd name="connsiteX39" fmla="*/ 200951 w 402347"/>
                <a:gd name="connsiteY39" fmla="*/ 175703 h 455983"/>
                <a:gd name="connsiteX40" fmla="*/ 208178 w 402347"/>
                <a:gd name="connsiteY40" fmla="*/ 166327 h 455983"/>
                <a:gd name="connsiteX41" fmla="*/ 195954 w 402347"/>
                <a:gd name="connsiteY41" fmla="*/ 130161 h 455983"/>
                <a:gd name="connsiteX42" fmla="*/ 183550 w 402347"/>
                <a:gd name="connsiteY42" fmla="*/ 125250 h 455983"/>
                <a:gd name="connsiteX43" fmla="*/ 120374 w 402347"/>
                <a:gd name="connsiteY43" fmla="*/ 169988 h 455983"/>
                <a:gd name="connsiteX44" fmla="*/ 125460 w 402347"/>
                <a:gd name="connsiteY44" fmla="*/ 306880 h 455983"/>
                <a:gd name="connsiteX45" fmla="*/ 197024 w 402347"/>
                <a:gd name="connsiteY45" fmla="*/ 336348 h 455983"/>
                <a:gd name="connsiteX46" fmla="*/ 199344 w 402347"/>
                <a:gd name="connsiteY46" fmla="*/ 334115 h 455983"/>
                <a:gd name="connsiteX47" fmla="*/ 183372 w 402347"/>
                <a:gd name="connsiteY47" fmla="*/ 287413 h 455983"/>
                <a:gd name="connsiteX48" fmla="*/ 182836 w 402347"/>
                <a:gd name="connsiteY48" fmla="*/ 287413 h 455983"/>
                <a:gd name="connsiteX49" fmla="*/ 182747 w 402347"/>
                <a:gd name="connsiteY49" fmla="*/ 287413 h 455983"/>
                <a:gd name="connsiteX50" fmla="*/ 166507 w 402347"/>
                <a:gd name="connsiteY50" fmla="*/ 280895 h 455983"/>
                <a:gd name="connsiteX51" fmla="*/ 125282 w 402347"/>
                <a:gd name="connsiteY51" fmla="*/ 302772 h 455983"/>
                <a:gd name="connsiteX52" fmla="*/ 125460 w 402347"/>
                <a:gd name="connsiteY52" fmla="*/ 306880 h 455983"/>
                <a:gd name="connsiteX53" fmla="*/ 218529 w 402347"/>
                <a:gd name="connsiteY53" fmla="*/ 327954 h 455983"/>
                <a:gd name="connsiteX54" fmla="*/ 231825 w 402347"/>
                <a:gd name="connsiteY54" fmla="*/ 332419 h 455983"/>
                <a:gd name="connsiteX55" fmla="*/ 285989 w 402347"/>
                <a:gd name="connsiteY55" fmla="*/ 293664 h 455983"/>
                <a:gd name="connsiteX56" fmla="*/ 207018 w 402347"/>
                <a:gd name="connsiteY56" fmla="*/ 275537 h 455983"/>
                <a:gd name="connsiteX57" fmla="*/ 201843 w 402347"/>
                <a:gd name="connsiteY57" fmla="*/ 281252 h 455983"/>
                <a:gd name="connsiteX58" fmla="*/ 217815 w 402347"/>
                <a:gd name="connsiteY58" fmla="*/ 327865 h 455983"/>
                <a:gd name="connsiteX59" fmla="*/ 218529 w 402347"/>
                <a:gd name="connsiteY59" fmla="*/ 327954 h 455983"/>
                <a:gd name="connsiteX60" fmla="*/ 249404 w 402347"/>
                <a:gd name="connsiteY60" fmla="*/ 200170 h 455983"/>
                <a:gd name="connsiteX61" fmla="*/ 302586 w 402347"/>
                <a:gd name="connsiteY61" fmla="*/ 262142 h 455983"/>
                <a:gd name="connsiteX62" fmla="*/ 304370 w 402347"/>
                <a:gd name="connsiteY62" fmla="*/ 261339 h 455983"/>
                <a:gd name="connsiteX63" fmla="*/ 304817 w 402347"/>
                <a:gd name="connsiteY63" fmla="*/ 192401 h 455983"/>
                <a:gd name="connsiteX64" fmla="*/ 292235 w 402347"/>
                <a:gd name="connsiteY64" fmla="*/ 182132 h 455983"/>
                <a:gd name="connsiteX65" fmla="*/ 252437 w 402347"/>
                <a:gd name="connsiteY65" fmla="*/ 191062 h 455983"/>
                <a:gd name="connsiteX66" fmla="*/ 249404 w 402347"/>
                <a:gd name="connsiteY66" fmla="*/ 200170 h 455983"/>
                <a:gd name="connsiteX67" fmla="*/ 217012 w 402347"/>
                <a:gd name="connsiteY67" fmla="*/ 382247 h 455983"/>
                <a:gd name="connsiteX68" fmla="*/ 215228 w 402347"/>
                <a:gd name="connsiteY68" fmla="*/ 382157 h 455983"/>
                <a:gd name="connsiteX69" fmla="*/ 189707 w 402347"/>
                <a:gd name="connsiteY69" fmla="*/ 354207 h 455983"/>
                <a:gd name="connsiteX70" fmla="*/ 118143 w 402347"/>
                <a:gd name="connsiteY70" fmla="*/ 324739 h 455983"/>
                <a:gd name="connsiteX71" fmla="*/ 96817 w 402347"/>
                <a:gd name="connsiteY71" fmla="*/ 333223 h 455983"/>
                <a:gd name="connsiteX72" fmla="*/ 78167 w 402347"/>
                <a:gd name="connsiteY72" fmla="*/ 324114 h 455983"/>
                <a:gd name="connsiteX73" fmla="*/ 71386 w 402347"/>
                <a:gd name="connsiteY73" fmla="*/ 304290 h 455983"/>
                <a:gd name="connsiteX74" fmla="*/ 86644 w 402347"/>
                <a:gd name="connsiteY74" fmla="*/ 281430 h 455983"/>
                <a:gd name="connsiteX75" fmla="*/ 79952 w 402347"/>
                <a:gd name="connsiteY75" fmla="*/ 203385 h 455983"/>
                <a:gd name="connsiteX76" fmla="*/ 60232 w 402347"/>
                <a:gd name="connsiteY76" fmla="*/ 175524 h 455983"/>
                <a:gd name="connsiteX77" fmla="*/ 69333 w 402347"/>
                <a:gd name="connsiteY77" fmla="*/ 156861 h 455983"/>
                <a:gd name="connsiteX78" fmla="*/ 89143 w 402347"/>
                <a:gd name="connsiteY78" fmla="*/ 150075 h 455983"/>
                <a:gd name="connsiteX79" fmla="*/ 103063 w 402347"/>
                <a:gd name="connsiteY79" fmla="*/ 154986 h 455983"/>
                <a:gd name="connsiteX80" fmla="*/ 172842 w 402347"/>
                <a:gd name="connsiteY80" fmla="*/ 107926 h 455983"/>
                <a:gd name="connsiteX81" fmla="*/ 172396 w 402347"/>
                <a:gd name="connsiteY81" fmla="*/ 101229 h 455983"/>
                <a:gd name="connsiteX82" fmla="*/ 181498 w 402347"/>
                <a:gd name="connsiteY82" fmla="*/ 82566 h 455983"/>
                <a:gd name="connsiteX83" fmla="*/ 201307 w 402347"/>
                <a:gd name="connsiteY83" fmla="*/ 75780 h 455983"/>
                <a:gd name="connsiteX84" fmla="*/ 219957 w 402347"/>
                <a:gd name="connsiteY84" fmla="*/ 84888 h 455983"/>
                <a:gd name="connsiteX85" fmla="*/ 226739 w 402347"/>
                <a:gd name="connsiteY85" fmla="*/ 104712 h 455983"/>
                <a:gd name="connsiteX86" fmla="*/ 226560 w 402347"/>
                <a:gd name="connsiteY86" fmla="*/ 106141 h 455983"/>
                <a:gd name="connsiteX87" fmla="*/ 297589 w 402347"/>
                <a:gd name="connsiteY87" fmla="*/ 146146 h 455983"/>
                <a:gd name="connsiteX88" fmla="*/ 316595 w 402347"/>
                <a:gd name="connsiteY88" fmla="*/ 139984 h 455983"/>
                <a:gd name="connsiteX89" fmla="*/ 341759 w 402347"/>
                <a:gd name="connsiteY89" fmla="*/ 168648 h 455983"/>
                <a:gd name="connsiteX90" fmla="*/ 341759 w 402347"/>
                <a:gd name="connsiteY90" fmla="*/ 168648 h 455983"/>
                <a:gd name="connsiteX91" fmla="*/ 324269 w 402347"/>
                <a:gd name="connsiteY91" fmla="*/ 192491 h 455983"/>
                <a:gd name="connsiteX92" fmla="*/ 323823 w 402347"/>
                <a:gd name="connsiteY92" fmla="*/ 261428 h 455983"/>
                <a:gd name="connsiteX93" fmla="*/ 339796 w 402347"/>
                <a:gd name="connsiteY93" fmla="*/ 286967 h 455983"/>
                <a:gd name="connsiteX94" fmla="*/ 312491 w 402347"/>
                <a:gd name="connsiteY94" fmla="*/ 311255 h 455983"/>
                <a:gd name="connsiteX95" fmla="*/ 300266 w 402347"/>
                <a:gd name="connsiteY95" fmla="*/ 307326 h 455983"/>
                <a:gd name="connsiteX96" fmla="*/ 243247 w 402347"/>
                <a:gd name="connsiteY96" fmla="*/ 348135 h 455983"/>
                <a:gd name="connsiteX97" fmla="*/ 244050 w 402347"/>
                <a:gd name="connsiteY97" fmla="*/ 356708 h 455983"/>
                <a:gd name="connsiteX98" fmla="*/ 234948 w 402347"/>
                <a:gd name="connsiteY98" fmla="*/ 375371 h 455983"/>
                <a:gd name="connsiteX99" fmla="*/ 217012 w 402347"/>
                <a:gd name="connsiteY99" fmla="*/ 382247 h 455983"/>
                <a:gd name="connsiteX100" fmla="*/ 211391 w 402347"/>
                <a:gd name="connsiteY100" fmla="*/ 256516 h 455983"/>
                <a:gd name="connsiteX101" fmla="*/ 286970 w 402347"/>
                <a:gd name="connsiteY101" fmla="*/ 273751 h 455983"/>
                <a:gd name="connsiteX102" fmla="*/ 234680 w 402347"/>
                <a:gd name="connsiteY102" fmla="*/ 212850 h 455983"/>
                <a:gd name="connsiteX103" fmla="*/ 223883 w 402347"/>
                <a:gd name="connsiteY103" fmla="*/ 214458 h 455983"/>
                <a:gd name="connsiteX104" fmla="*/ 223615 w 402347"/>
                <a:gd name="connsiteY104" fmla="*/ 214458 h 455983"/>
                <a:gd name="connsiteX105" fmla="*/ 221563 w 402347"/>
                <a:gd name="connsiteY105" fmla="*/ 214279 h 455983"/>
                <a:gd name="connsiteX106" fmla="*/ 205412 w 402347"/>
                <a:gd name="connsiteY106" fmla="*/ 243122 h 455983"/>
                <a:gd name="connsiteX107" fmla="*/ 211391 w 402347"/>
                <a:gd name="connsiteY107" fmla="*/ 256516 h 45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2347" h="455983">
                  <a:moveTo>
                    <a:pt x="382270" y="99443"/>
                  </a:moveTo>
                  <a:lnTo>
                    <a:pt x="221474" y="5503"/>
                  </a:lnTo>
                  <a:cubicBezTo>
                    <a:pt x="208892" y="-1819"/>
                    <a:pt x="193455" y="-1819"/>
                    <a:pt x="180873" y="5414"/>
                  </a:cubicBezTo>
                  <a:lnTo>
                    <a:pt x="19988" y="99354"/>
                  </a:lnTo>
                  <a:cubicBezTo>
                    <a:pt x="7674" y="106498"/>
                    <a:pt x="0" y="119803"/>
                    <a:pt x="0" y="134090"/>
                  </a:cubicBezTo>
                  <a:lnTo>
                    <a:pt x="0" y="321882"/>
                  </a:lnTo>
                  <a:cubicBezTo>
                    <a:pt x="0" y="336259"/>
                    <a:pt x="7585" y="349475"/>
                    <a:pt x="19988" y="356618"/>
                  </a:cubicBezTo>
                  <a:lnTo>
                    <a:pt x="180873" y="450559"/>
                  </a:lnTo>
                  <a:cubicBezTo>
                    <a:pt x="193366" y="457792"/>
                    <a:pt x="208892" y="457792"/>
                    <a:pt x="221385" y="450559"/>
                  </a:cubicBezTo>
                  <a:lnTo>
                    <a:pt x="382359" y="356708"/>
                  </a:lnTo>
                  <a:cubicBezTo>
                    <a:pt x="394673" y="349564"/>
                    <a:pt x="402347" y="336259"/>
                    <a:pt x="402347" y="321971"/>
                  </a:cubicBezTo>
                  <a:lnTo>
                    <a:pt x="402347" y="134180"/>
                  </a:lnTo>
                  <a:cubicBezTo>
                    <a:pt x="402258" y="119892"/>
                    <a:pt x="394584" y="106587"/>
                    <a:pt x="382270" y="99443"/>
                  </a:cubicBezTo>
                  <a:close/>
                  <a:moveTo>
                    <a:pt x="106008" y="280002"/>
                  </a:moveTo>
                  <a:cubicBezTo>
                    <a:pt x="109845" y="281073"/>
                    <a:pt x="113325" y="282948"/>
                    <a:pt x="116359" y="285627"/>
                  </a:cubicBezTo>
                  <a:lnTo>
                    <a:pt x="157495" y="263660"/>
                  </a:lnTo>
                  <a:cubicBezTo>
                    <a:pt x="157227" y="262142"/>
                    <a:pt x="157138" y="260446"/>
                    <a:pt x="157316" y="258660"/>
                  </a:cubicBezTo>
                  <a:cubicBezTo>
                    <a:pt x="157495" y="255981"/>
                    <a:pt x="158030" y="253302"/>
                    <a:pt x="159011" y="250891"/>
                  </a:cubicBezTo>
                  <a:lnTo>
                    <a:pt x="101814" y="200527"/>
                  </a:lnTo>
                  <a:cubicBezTo>
                    <a:pt x="101100" y="200974"/>
                    <a:pt x="100208" y="201510"/>
                    <a:pt x="99315" y="201956"/>
                  </a:cubicBezTo>
                  <a:lnTo>
                    <a:pt x="106008" y="280002"/>
                  </a:lnTo>
                  <a:close/>
                  <a:moveTo>
                    <a:pt x="226560" y="159987"/>
                  </a:moveTo>
                  <a:cubicBezTo>
                    <a:pt x="226739" y="159987"/>
                    <a:pt x="226917" y="159987"/>
                    <a:pt x="227096" y="159987"/>
                  </a:cubicBezTo>
                  <a:lnTo>
                    <a:pt x="227185" y="159987"/>
                  </a:lnTo>
                  <a:cubicBezTo>
                    <a:pt x="235662" y="160433"/>
                    <a:pt x="243425" y="164987"/>
                    <a:pt x="248154" y="172042"/>
                  </a:cubicBezTo>
                  <a:lnTo>
                    <a:pt x="287952" y="163112"/>
                  </a:lnTo>
                  <a:cubicBezTo>
                    <a:pt x="287952" y="163112"/>
                    <a:pt x="287952" y="163112"/>
                    <a:pt x="287952" y="163112"/>
                  </a:cubicBezTo>
                  <a:lnTo>
                    <a:pt x="217458" y="123375"/>
                  </a:lnTo>
                  <a:cubicBezTo>
                    <a:pt x="216655" y="124089"/>
                    <a:pt x="215763" y="124804"/>
                    <a:pt x="214871" y="125429"/>
                  </a:cubicBezTo>
                  <a:lnTo>
                    <a:pt x="226560" y="159987"/>
                  </a:lnTo>
                  <a:close/>
                  <a:moveTo>
                    <a:pt x="118589" y="189276"/>
                  </a:moveTo>
                  <a:lnTo>
                    <a:pt x="171861" y="236157"/>
                  </a:lnTo>
                  <a:cubicBezTo>
                    <a:pt x="176233" y="233924"/>
                    <a:pt x="181141" y="232942"/>
                    <a:pt x="186049" y="233210"/>
                  </a:cubicBezTo>
                  <a:lnTo>
                    <a:pt x="186316" y="233210"/>
                  </a:lnTo>
                  <a:cubicBezTo>
                    <a:pt x="186941" y="233299"/>
                    <a:pt x="187655" y="233299"/>
                    <a:pt x="188369" y="233389"/>
                  </a:cubicBezTo>
                  <a:lnTo>
                    <a:pt x="204520" y="204546"/>
                  </a:lnTo>
                  <a:cubicBezTo>
                    <a:pt x="202111" y="201688"/>
                    <a:pt x="200415" y="198474"/>
                    <a:pt x="199434" y="195080"/>
                  </a:cubicBezTo>
                  <a:lnTo>
                    <a:pt x="118589" y="189276"/>
                  </a:lnTo>
                  <a:close/>
                  <a:moveTo>
                    <a:pt x="120374" y="169988"/>
                  </a:moveTo>
                  <a:lnTo>
                    <a:pt x="200951" y="175703"/>
                  </a:lnTo>
                  <a:cubicBezTo>
                    <a:pt x="202557" y="172042"/>
                    <a:pt x="205055" y="168827"/>
                    <a:pt x="208178" y="166327"/>
                  </a:cubicBezTo>
                  <a:lnTo>
                    <a:pt x="195954" y="130161"/>
                  </a:lnTo>
                  <a:cubicBezTo>
                    <a:pt x="191403" y="129536"/>
                    <a:pt x="187298" y="127929"/>
                    <a:pt x="183550" y="125250"/>
                  </a:cubicBezTo>
                  <a:lnTo>
                    <a:pt x="120374" y="169988"/>
                  </a:lnTo>
                  <a:close/>
                  <a:moveTo>
                    <a:pt x="125460" y="306880"/>
                  </a:moveTo>
                  <a:lnTo>
                    <a:pt x="197024" y="336348"/>
                  </a:lnTo>
                  <a:cubicBezTo>
                    <a:pt x="197827" y="335455"/>
                    <a:pt x="198541" y="334741"/>
                    <a:pt x="199344" y="334115"/>
                  </a:cubicBezTo>
                  <a:lnTo>
                    <a:pt x="183372" y="287413"/>
                  </a:lnTo>
                  <a:cubicBezTo>
                    <a:pt x="183193" y="287413"/>
                    <a:pt x="183015" y="287413"/>
                    <a:pt x="182836" y="287413"/>
                  </a:cubicBezTo>
                  <a:lnTo>
                    <a:pt x="182747" y="287413"/>
                  </a:lnTo>
                  <a:cubicBezTo>
                    <a:pt x="176769" y="287056"/>
                    <a:pt x="171058" y="284734"/>
                    <a:pt x="166507" y="280895"/>
                  </a:cubicBezTo>
                  <a:lnTo>
                    <a:pt x="125282" y="302772"/>
                  </a:lnTo>
                  <a:cubicBezTo>
                    <a:pt x="125460" y="304112"/>
                    <a:pt x="125549" y="305451"/>
                    <a:pt x="125460" y="306880"/>
                  </a:cubicBezTo>
                  <a:close/>
                  <a:moveTo>
                    <a:pt x="218529" y="327954"/>
                  </a:moveTo>
                  <a:cubicBezTo>
                    <a:pt x="223259" y="328311"/>
                    <a:pt x="227809" y="329829"/>
                    <a:pt x="231825" y="332419"/>
                  </a:cubicBezTo>
                  <a:lnTo>
                    <a:pt x="285989" y="293664"/>
                  </a:lnTo>
                  <a:lnTo>
                    <a:pt x="207018" y="275537"/>
                  </a:lnTo>
                  <a:cubicBezTo>
                    <a:pt x="205501" y="277769"/>
                    <a:pt x="203717" y="279644"/>
                    <a:pt x="201843" y="281252"/>
                  </a:cubicBezTo>
                  <a:lnTo>
                    <a:pt x="217815" y="327865"/>
                  </a:lnTo>
                  <a:cubicBezTo>
                    <a:pt x="218083" y="327865"/>
                    <a:pt x="218262" y="327865"/>
                    <a:pt x="218529" y="327954"/>
                  </a:cubicBezTo>
                  <a:close/>
                  <a:moveTo>
                    <a:pt x="249404" y="200170"/>
                  </a:moveTo>
                  <a:lnTo>
                    <a:pt x="302586" y="262142"/>
                  </a:lnTo>
                  <a:cubicBezTo>
                    <a:pt x="303121" y="261874"/>
                    <a:pt x="303746" y="261606"/>
                    <a:pt x="304370" y="261339"/>
                  </a:cubicBezTo>
                  <a:lnTo>
                    <a:pt x="304817" y="192401"/>
                  </a:lnTo>
                  <a:cubicBezTo>
                    <a:pt x="299820" y="190437"/>
                    <a:pt x="295358" y="186865"/>
                    <a:pt x="292235" y="182132"/>
                  </a:cubicBezTo>
                  <a:lnTo>
                    <a:pt x="252437" y="191062"/>
                  </a:lnTo>
                  <a:cubicBezTo>
                    <a:pt x="251902" y="194187"/>
                    <a:pt x="250920" y="197223"/>
                    <a:pt x="249404" y="200170"/>
                  </a:cubicBezTo>
                  <a:close/>
                  <a:moveTo>
                    <a:pt x="217012" y="382247"/>
                  </a:moveTo>
                  <a:cubicBezTo>
                    <a:pt x="216388" y="382247"/>
                    <a:pt x="215852" y="382247"/>
                    <a:pt x="215228" y="382157"/>
                  </a:cubicBezTo>
                  <a:cubicBezTo>
                    <a:pt x="200594" y="381175"/>
                    <a:pt x="189350" y="368763"/>
                    <a:pt x="189707" y="354207"/>
                  </a:cubicBezTo>
                  <a:lnTo>
                    <a:pt x="118143" y="324739"/>
                  </a:lnTo>
                  <a:cubicBezTo>
                    <a:pt x="112522" y="330633"/>
                    <a:pt x="104848" y="333758"/>
                    <a:pt x="96817" y="333223"/>
                  </a:cubicBezTo>
                  <a:cubicBezTo>
                    <a:pt x="89589" y="332776"/>
                    <a:pt x="82986" y="329561"/>
                    <a:pt x="78167" y="324114"/>
                  </a:cubicBezTo>
                  <a:cubicBezTo>
                    <a:pt x="73349" y="318667"/>
                    <a:pt x="70939" y="311613"/>
                    <a:pt x="71386" y="304290"/>
                  </a:cubicBezTo>
                  <a:cubicBezTo>
                    <a:pt x="71921" y="294468"/>
                    <a:pt x="77810" y="285806"/>
                    <a:pt x="86644" y="281430"/>
                  </a:cubicBezTo>
                  <a:lnTo>
                    <a:pt x="79952" y="203385"/>
                  </a:lnTo>
                  <a:cubicBezTo>
                    <a:pt x="67727" y="199902"/>
                    <a:pt x="59518" y="188383"/>
                    <a:pt x="60232" y="175524"/>
                  </a:cubicBezTo>
                  <a:cubicBezTo>
                    <a:pt x="60678" y="168291"/>
                    <a:pt x="63890" y="161683"/>
                    <a:pt x="69333" y="156861"/>
                  </a:cubicBezTo>
                  <a:cubicBezTo>
                    <a:pt x="74776" y="152039"/>
                    <a:pt x="81826" y="149628"/>
                    <a:pt x="89143" y="150075"/>
                  </a:cubicBezTo>
                  <a:cubicBezTo>
                    <a:pt x="94229" y="150432"/>
                    <a:pt x="99048" y="152039"/>
                    <a:pt x="103063" y="154986"/>
                  </a:cubicBezTo>
                  <a:lnTo>
                    <a:pt x="172842" y="107926"/>
                  </a:lnTo>
                  <a:cubicBezTo>
                    <a:pt x="172396" y="105605"/>
                    <a:pt x="172307" y="103372"/>
                    <a:pt x="172396" y="101229"/>
                  </a:cubicBezTo>
                  <a:cubicBezTo>
                    <a:pt x="172842" y="93996"/>
                    <a:pt x="176055" y="87388"/>
                    <a:pt x="181498" y="82566"/>
                  </a:cubicBezTo>
                  <a:cubicBezTo>
                    <a:pt x="186941" y="77744"/>
                    <a:pt x="193990" y="75333"/>
                    <a:pt x="201307" y="75780"/>
                  </a:cubicBezTo>
                  <a:cubicBezTo>
                    <a:pt x="208535" y="76226"/>
                    <a:pt x="215138" y="79441"/>
                    <a:pt x="219957" y="84888"/>
                  </a:cubicBezTo>
                  <a:cubicBezTo>
                    <a:pt x="224775" y="90335"/>
                    <a:pt x="227185" y="97389"/>
                    <a:pt x="226739" y="104712"/>
                  </a:cubicBezTo>
                  <a:lnTo>
                    <a:pt x="226560" y="106141"/>
                  </a:lnTo>
                  <a:lnTo>
                    <a:pt x="297589" y="146146"/>
                  </a:lnTo>
                  <a:cubicBezTo>
                    <a:pt x="302943" y="141681"/>
                    <a:pt x="309724" y="139538"/>
                    <a:pt x="316595" y="139984"/>
                  </a:cubicBezTo>
                  <a:cubicBezTo>
                    <a:pt x="331319" y="140877"/>
                    <a:pt x="342651" y="153736"/>
                    <a:pt x="341759" y="168648"/>
                  </a:cubicBezTo>
                  <a:lnTo>
                    <a:pt x="341759" y="168648"/>
                  </a:lnTo>
                  <a:cubicBezTo>
                    <a:pt x="341134" y="179453"/>
                    <a:pt x="334263" y="188651"/>
                    <a:pt x="324269" y="192491"/>
                  </a:cubicBezTo>
                  <a:lnTo>
                    <a:pt x="323823" y="261428"/>
                  </a:lnTo>
                  <a:cubicBezTo>
                    <a:pt x="333995" y="265625"/>
                    <a:pt x="340420" y="275805"/>
                    <a:pt x="339796" y="286967"/>
                  </a:cubicBezTo>
                  <a:cubicBezTo>
                    <a:pt x="338903" y="301165"/>
                    <a:pt x="326678" y="312059"/>
                    <a:pt x="312491" y="311255"/>
                  </a:cubicBezTo>
                  <a:cubicBezTo>
                    <a:pt x="308207" y="310988"/>
                    <a:pt x="304014" y="309648"/>
                    <a:pt x="300266" y="307326"/>
                  </a:cubicBezTo>
                  <a:lnTo>
                    <a:pt x="243247" y="348135"/>
                  </a:lnTo>
                  <a:cubicBezTo>
                    <a:pt x="243960" y="350814"/>
                    <a:pt x="244228" y="353672"/>
                    <a:pt x="244050" y="356708"/>
                  </a:cubicBezTo>
                  <a:cubicBezTo>
                    <a:pt x="243603" y="363941"/>
                    <a:pt x="240391" y="370549"/>
                    <a:pt x="234948" y="375371"/>
                  </a:cubicBezTo>
                  <a:cubicBezTo>
                    <a:pt x="230040" y="379835"/>
                    <a:pt x="223705" y="382247"/>
                    <a:pt x="217012" y="382247"/>
                  </a:cubicBezTo>
                  <a:close/>
                  <a:moveTo>
                    <a:pt x="211391" y="256516"/>
                  </a:moveTo>
                  <a:lnTo>
                    <a:pt x="286970" y="273751"/>
                  </a:lnTo>
                  <a:lnTo>
                    <a:pt x="234680" y="212850"/>
                  </a:lnTo>
                  <a:cubicBezTo>
                    <a:pt x="231379" y="214011"/>
                    <a:pt x="227720" y="214636"/>
                    <a:pt x="223883" y="214458"/>
                  </a:cubicBezTo>
                  <a:lnTo>
                    <a:pt x="223615" y="214458"/>
                  </a:lnTo>
                  <a:cubicBezTo>
                    <a:pt x="222902" y="214368"/>
                    <a:pt x="222277" y="214368"/>
                    <a:pt x="221563" y="214279"/>
                  </a:cubicBezTo>
                  <a:lnTo>
                    <a:pt x="205412" y="243122"/>
                  </a:lnTo>
                  <a:cubicBezTo>
                    <a:pt x="208624" y="246962"/>
                    <a:pt x="210677" y="251516"/>
                    <a:pt x="211391" y="256516"/>
                  </a:cubicBezTo>
                  <a:close/>
                </a:path>
              </a:pathLst>
            </a:custGeom>
            <a:solidFill>
              <a:schemeClr val="bg1"/>
            </a:solidFill>
            <a:ln w="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D343C00-6E7F-0686-8614-DABE55C73F51}"/>
              </a:ext>
            </a:extLst>
          </p:cNvPr>
          <p:cNvSpPr txBox="1"/>
          <p:nvPr/>
        </p:nvSpPr>
        <p:spPr>
          <a:xfrm>
            <a:off x="4494358" y="5212551"/>
            <a:ext cx="1596591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Equinix Fabric</a:t>
            </a:r>
            <a:r>
              <a:rPr lang="en-US" sz="1000" baseline="30000" dirty="0"/>
              <a:t>®</a:t>
            </a:r>
            <a:r>
              <a:rPr lang="en-US" sz="1000" dirty="0"/>
              <a:t>, Redundant</a:t>
            </a:r>
            <a:endParaRPr lang="en-US" sz="1000" baseline="30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E8C300-B1EB-1A7A-CB8B-E5A739765EE8}"/>
              </a:ext>
            </a:extLst>
          </p:cNvPr>
          <p:cNvCxnSpPr>
            <a:cxnSpLocks/>
          </p:cNvCxnSpPr>
          <p:nvPr/>
        </p:nvCxnSpPr>
        <p:spPr>
          <a:xfrm>
            <a:off x="4022768" y="5285256"/>
            <a:ext cx="381887" cy="0"/>
          </a:xfrm>
          <a:prstGeom prst="line">
            <a:avLst/>
          </a:prstGeom>
          <a:ln w="47625" cmpd="dbl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8C7ECD-FC9C-596B-6E3E-C998D9B4D52C}"/>
              </a:ext>
            </a:extLst>
          </p:cNvPr>
          <p:cNvSpPr txBox="1"/>
          <p:nvPr/>
        </p:nvSpPr>
        <p:spPr>
          <a:xfrm>
            <a:off x="6623441" y="5219171"/>
            <a:ext cx="1562928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Interconnection, Redundant</a:t>
            </a:r>
            <a:endParaRPr lang="en-US" sz="1000" baseline="30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555569C-3C54-ADB9-955E-874F1260DC8D}"/>
              </a:ext>
            </a:extLst>
          </p:cNvPr>
          <p:cNvCxnSpPr>
            <a:cxnSpLocks/>
          </p:cNvCxnSpPr>
          <p:nvPr/>
        </p:nvCxnSpPr>
        <p:spPr>
          <a:xfrm>
            <a:off x="6151851" y="5291876"/>
            <a:ext cx="381887" cy="0"/>
          </a:xfrm>
          <a:prstGeom prst="line">
            <a:avLst/>
          </a:prstGeom>
          <a:ln w="41275" cmpd="dbl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B4B00022-85B2-42E5-4552-8D574A896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50612" y="1995227"/>
            <a:ext cx="125366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42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4294CC-9FF4-C11B-38B2-BFF99AEDB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B2F9FF-4D99-C997-6C1E-A040C37F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8F574E-1355-291F-F615-159DF2101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451537"/>
            <a:ext cx="10588547" cy="924831"/>
          </a:xfrm>
        </p:spPr>
        <p:txBody>
          <a:bodyPr/>
          <a:lstStyle/>
          <a:p>
            <a:r>
              <a:rPr lang="en-US" dirty="0"/>
              <a:t>Example 4: Colocation with Fabric &amp; interconnection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C821892-7E95-8406-1734-0C92EB9BA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2" y="1498600"/>
            <a:ext cx="89027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9D29078C-6B28-85AD-B685-8C5430869C6F}"/>
              </a:ext>
            </a:extLst>
          </p:cNvPr>
          <p:cNvSpPr txBox="1">
            <a:spLocks/>
          </p:cNvSpPr>
          <p:nvPr/>
        </p:nvSpPr>
        <p:spPr>
          <a:xfrm>
            <a:off x="548640" y="1280160"/>
            <a:ext cx="4246369" cy="4018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873172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2AF4E-4968-AB7B-2575-D8F2AD547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54584-63A6-5A5D-4DFB-6FA637F0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7360" y="6492875"/>
            <a:ext cx="457200" cy="365125"/>
          </a:xfrm>
        </p:spPr>
        <p:txBody>
          <a:bodyPr/>
          <a:lstStyle/>
          <a:p>
            <a:fld id="{F8A89D12-4F33-44AF-85FC-689FEAF79A4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F536E-6A74-F37E-E7C1-478BA36F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39" y="730250"/>
            <a:ext cx="7687312" cy="2909887"/>
          </a:xfrm>
        </p:spPr>
        <p:txBody>
          <a:bodyPr/>
          <a:lstStyle/>
          <a:p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Formatting guidance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93C5D-A0EF-C56E-33B3-332B1846B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2450" y="6492240"/>
            <a:ext cx="1093470" cy="365760"/>
          </a:xfrm>
        </p:spPr>
        <p:txBody>
          <a:bodyPr/>
          <a:lstStyle/>
          <a:p>
            <a:r>
              <a:rPr lang="en-US" dirty="0"/>
              <a:t>© 2025 Equinix, Inc.</a:t>
            </a:r>
          </a:p>
        </p:txBody>
      </p:sp>
    </p:spTree>
    <p:extLst>
      <p:ext uri="{BB962C8B-B14F-4D97-AF65-F5344CB8AC3E}">
        <p14:creationId xmlns:p14="http://schemas.microsoft.com/office/powerpoint/2010/main" val="1323104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7B86D5-CDCF-C846-3C5D-5B20A4EEA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2735F2-4AF1-B1D9-BC12-B433781BC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C23446-8E5E-71E2-0FCA-9A13FA687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51537"/>
            <a:ext cx="10681014" cy="924831"/>
          </a:xfrm>
        </p:spPr>
        <p:txBody>
          <a:bodyPr/>
          <a:lstStyle/>
          <a:p>
            <a:r>
              <a:rPr lang="en-US" dirty="0"/>
              <a:t>Example 4: Colocation with Fabric and interconnection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B1AC46-264C-9DBF-6942-81661903AE33}"/>
              </a:ext>
            </a:extLst>
          </p:cNvPr>
          <p:cNvSpPr/>
          <p:nvPr/>
        </p:nvSpPr>
        <p:spPr>
          <a:xfrm>
            <a:off x="3984386" y="1871639"/>
            <a:ext cx="4223228" cy="226426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C67AA6-90B7-91DD-F768-0CCBADBF19F5}"/>
              </a:ext>
            </a:extLst>
          </p:cNvPr>
          <p:cNvSpPr txBox="1"/>
          <p:nvPr/>
        </p:nvSpPr>
        <p:spPr>
          <a:xfrm>
            <a:off x="1990439" y="3105183"/>
            <a:ext cx="1360123" cy="769441"/>
          </a:xfrm>
          <a:prstGeom prst="rect">
            <a:avLst/>
          </a:prstGeom>
          <a:noFill/>
        </p:spPr>
        <p:txBody>
          <a:bodyPr wrap="square" lIns="0" tIns="0" rIns="0" bIns="0" rtlCol="0" anchor="b" anchorCtr="1">
            <a:spAutoFit/>
          </a:bodyPr>
          <a:lstStyle/>
          <a:p>
            <a:r>
              <a:rPr lang="en-US" sz="1000" dirty="0"/>
              <a:t>Customer uses both Tokyo and Osaka to ensure business continuity across multiple regions 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2078427-4258-6571-9C63-EEBE37472E45}"/>
              </a:ext>
            </a:extLst>
          </p:cNvPr>
          <p:cNvGrpSpPr/>
          <p:nvPr/>
        </p:nvGrpSpPr>
        <p:grpSpPr>
          <a:xfrm>
            <a:off x="4368446" y="4297231"/>
            <a:ext cx="1486329" cy="1084526"/>
            <a:chOff x="4368446" y="4297231"/>
            <a:chExt cx="1486329" cy="1084526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509A861-4BDB-1DCA-3339-95695961A31A}"/>
                </a:ext>
              </a:extLst>
            </p:cNvPr>
            <p:cNvGrpSpPr/>
            <p:nvPr/>
          </p:nvGrpSpPr>
          <p:grpSpPr>
            <a:xfrm>
              <a:off x="4368446" y="5077877"/>
              <a:ext cx="1485900" cy="303880"/>
              <a:chOff x="3905262" y="5140942"/>
              <a:chExt cx="1485900" cy="30388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4B546BC-01B5-8DDB-351A-F32AAC6BD8BD}"/>
                  </a:ext>
                </a:extLst>
              </p:cNvPr>
              <p:cNvSpPr/>
              <p:nvPr/>
            </p:nvSpPr>
            <p:spPr>
              <a:xfrm>
                <a:off x="3905262" y="5140942"/>
                <a:ext cx="1485900" cy="303880"/>
              </a:xfrm>
              <a:prstGeom prst="rect">
                <a:avLst/>
              </a:prstGeom>
              <a:solidFill>
                <a:srgbClr val="0067B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Azure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6165E75B-CA1F-6531-DDD8-DB12FE10D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94954" y="5209734"/>
                <a:ext cx="209537" cy="167629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5BC2739-B003-2AD5-2A47-89FF38A5BB3A}"/>
                </a:ext>
              </a:extLst>
            </p:cNvPr>
            <p:cNvGrpSpPr/>
            <p:nvPr/>
          </p:nvGrpSpPr>
          <p:grpSpPr>
            <a:xfrm>
              <a:off x="4368875" y="4297231"/>
              <a:ext cx="1485900" cy="303880"/>
              <a:chOff x="3275012" y="5084727"/>
              <a:chExt cx="1485900" cy="30388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65925F1-534C-42AE-0F51-202583BE8840}"/>
                  </a:ext>
                </a:extLst>
              </p:cNvPr>
              <p:cNvSpPr/>
              <p:nvPr/>
            </p:nvSpPr>
            <p:spPr>
              <a:xfrm>
                <a:off x="3275012" y="5084727"/>
                <a:ext cx="1485900" cy="303880"/>
              </a:xfrm>
              <a:prstGeom prst="rect">
                <a:avLst/>
              </a:prstGeom>
              <a:solidFill>
                <a:srgbClr val="FF99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AWS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</a:p>
            </p:txBody>
          </p:sp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CDD3B92F-B23F-2AB9-CEB8-3019E8171A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2178" y="5160927"/>
                <a:ext cx="209537" cy="167629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414F09F-98AD-F6CF-E7AB-35D14A346FE2}"/>
                </a:ext>
              </a:extLst>
            </p:cNvPr>
            <p:cNvGrpSpPr/>
            <p:nvPr/>
          </p:nvGrpSpPr>
          <p:grpSpPr>
            <a:xfrm>
              <a:off x="4368446" y="4688848"/>
              <a:ext cx="1485900" cy="303880"/>
              <a:chOff x="4838078" y="5090955"/>
              <a:chExt cx="1485900" cy="30388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99B59A6-93B4-18B3-DB11-48A03BED47DD}"/>
                  </a:ext>
                </a:extLst>
              </p:cNvPr>
              <p:cNvSpPr/>
              <p:nvPr/>
            </p:nvSpPr>
            <p:spPr>
              <a:xfrm>
                <a:off x="4838078" y="5090955"/>
                <a:ext cx="1485900" cy="303880"/>
              </a:xfrm>
              <a:prstGeom prst="rect">
                <a:avLst/>
              </a:prstGeom>
              <a:solidFill>
                <a:srgbClr val="D83B0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Office 365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</a:p>
            </p:txBody>
          </p:sp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8E711146-9164-2BC0-AC3A-07B4D7A1C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915244" y="5167155"/>
                <a:ext cx="209537" cy="167629"/>
              </a:xfrm>
              <a:prstGeom prst="rect">
                <a:avLst/>
              </a:prstGeom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4DEE2F-EE11-E326-B785-03467FC888FD}"/>
              </a:ext>
            </a:extLst>
          </p:cNvPr>
          <p:cNvGrpSpPr/>
          <p:nvPr/>
        </p:nvGrpSpPr>
        <p:grpSpPr>
          <a:xfrm>
            <a:off x="8367929" y="3458497"/>
            <a:ext cx="1485900" cy="303880"/>
            <a:chOff x="3275012" y="5084727"/>
            <a:chExt cx="1485900" cy="30388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268CB7C-2ECE-2F88-2D48-7B44171B5C6B}"/>
                </a:ext>
              </a:extLst>
            </p:cNvPr>
            <p:cNvSpPr/>
            <p:nvPr/>
          </p:nvSpPr>
          <p:spPr>
            <a:xfrm>
              <a:off x="3275012" y="5084727"/>
              <a:ext cx="1485900" cy="303880"/>
            </a:xfrm>
            <a:prstGeom prst="rect">
              <a:avLst/>
            </a:prstGeom>
            <a:solidFill>
              <a:srgbClr val="FF99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AWS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®</a:t>
              </a:r>
            </a:p>
          </p:txBody>
        </p: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971E146A-264A-3473-EF93-F614716C4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52178" y="5160927"/>
              <a:ext cx="209537" cy="16762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CAD3CA7-DE8A-C7A5-A0E6-C39BC7ABF43E}"/>
              </a:ext>
            </a:extLst>
          </p:cNvPr>
          <p:cNvGrpSpPr/>
          <p:nvPr/>
        </p:nvGrpSpPr>
        <p:grpSpPr>
          <a:xfrm>
            <a:off x="8367929" y="3060128"/>
            <a:ext cx="1485900" cy="303880"/>
            <a:chOff x="6401144" y="5084727"/>
            <a:chExt cx="1485900" cy="30388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1BCAEB6-FAF6-62E6-0C1E-DF5CE4D381E1}"/>
                </a:ext>
              </a:extLst>
            </p:cNvPr>
            <p:cNvSpPr/>
            <p:nvPr/>
          </p:nvSpPr>
          <p:spPr>
            <a:xfrm>
              <a:off x="6401144" y="5084727"/>
              <a:ext cx="1485900" cy="303880"/>
            </a:xfrm>
            <a:prstGeom prst="rect">
              <a:avLst/>
            </a:prstGeom>
            <a:solidFill>
              <a:srgbClr val="0067B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Azure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®</a:t>
              </a: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4FEC9576-0B04-D739-42EF-3D884667E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78310" y="5153519"/>
              <a:ext cx="209537" cy="167629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758BF98-E154-189E-147B-0DA4D01CE796}"/>
              </a:ext>
            </a:extLst>
          </p:cNvPr>
          <p:cNvGrpSpPr/>
          <p:nvPr/>
        </p:nvGrpSpPr>
        <p:grpSpPr>
          <a:xfrm>
            <a:off x="8367929" y="2667000"/>
            <a:ext cx="1485900" cy="303880"/>
            <a:chOff x="4838078" y="5090955"/>
            <a:chExt cx="1485900" cy="30388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3D9D442-A531-737D-E957-B108A69883A4}"/>
                </a:ext>
              </a:extLst>
            </p:cNvPr>
            <p:cNvSpPr/>
            <p:nvPr/>
          </p:nvSpPr>
          <p:spPr>
            <a:xfrm>
              <a:off x="4838078" y="5090955"/>
              <a:ext cx="1485900" cy="303880"/>
            </a:xfrm>
            <a:prstGeom prst="rect">
              <a:avLst/>
            </a:prstGeom>
            <a:solidFill>
              <a:srgbClr val="D83B0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Office 365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®</a:t>
              </a: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E18585FC-1539-FA89-ED80-361FF7AD9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15244" y="5167155"/>
              <a:ext cx="209537" cy="167629"/>
            </a:xfrm>
            <a:prstGeom prst="rect">
              <a:avLst/>
            </a:prstGeom>
          </p:spPr>
        </p:pic>
      </p:grp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EC61C08D-AC7A-E2BB-EF00-BFB87E3BE544}"/>
              </a:ext>
            </a:extLst>
          </p:cNvPr>
          <p:cNvCxnSpPr>
            <a:cxnSpLocks/>
            <a:endCxn id="50" idx="1"/>
          </p:cNvCxnSpPr>
          <p:nvPr/>
        </p:nvCxnSpPr>
        <p:spPr>
          <a:xfrm rot="5400000" flipH="1" flipV="1">
            <a:off x="7809548" y="3057893"/>
            <a:ext cx="797334" cy="319428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A5B3FF-DCC5-044E-41FC-3267A4D8ADD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854346" y="4840788"/>
            <a:ext cx="155929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F0A62F9-5DF8-A22B-BB25-ACF4FD52C68D}"/>
              </a:ext>
            </a:extLst>
          </p:cNvPr>
          <p:cNvGrpSpPr/>
          <p:nvPr/>
        </p:nvGrpSpPr>
        <p:grpSpPr>
          <a:xfrm>
            <a:off x="4146631" y="2313017"/>
            <a:ext cx="1791642" cy="1613096"/>
            <a:chOff x="4146631" y="2313017"/>
            <a:chExt cx="1791642" cy="161309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E8AC32-3DCE-3903-1FB3-AB871DEB6E5A}"/>
                </a:ext>
              </a:extLst>
            </p:cNvPr>
            <p:cNvSpPr/>
            <p:nvPr/>
          </p:nvSpPr>
          <p:spPr>
            <a:xfrm>
              <a:off x="4146631" y="2313017"/>
              <a:ext cx="1791642" cy="161309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37160" tIns="91440" rIns="137160" bIns="91440" rtlCol="0" anchor="t" anchorCtr="0"/>
            <a:lstStyle/>
            <a:p>
              <a:pPr>
                <a:tabLst>
                  <a:tab pos="3262313" algn="r"/>
                </a:tabLst>
              </a:pPr>
              <a:r>
                <a:rPr lang="en-US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IBX</a:t>
              </a:r>
              <a:r>
                <a:rPr lang="en-US" sz="1000" b="1" baseline="30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®</a:t>
              </a:r>
              <a:r>
                <a:rPr lang="en-US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 Osaka</a:t>
              </a:r>
              <a:endPara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82699E1-0D16-66F9-C82C-C2E98EFC07D7}"/>
                </a:ext>
              </a:extLst>
            </p:cNvPr>
            <p:cNvGrpSpPr/>
            <p:nvPr/>
          </p:nvGrpSpPr>
          <p:grpSpPr>
            <a:xfrm>
              <a:off x="4299553" y="3464333"/>
              <a:ext cx="1485900" cy="303880"/>
              <a:chOff x="3748227" y="3557234"/>
              <a:chExt cx="1485900" cy="30388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88CC0E-C078-7525-0F9B-F85DF4A622DC}"/>
                  </a:ext>
                </a:extLst>
              </p:cNvPr>
              <p:cNvSpPr/>
              <p:nvPr/>
            </p:nvSpPr>
            <p:spPr>
              <a:xfrm>
                <a:off x="3748227" y="3557234"/>
                <a:ext cx="1485900" cy="30388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Fabric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14" name="Graphic 58">
                <a:extLst>
                  <a:ext uri="{FF2B5EF4-FFF2-40B4-BE49-F238E27FC236}">
                    <a16:creationId xmlns:a16="http://schemas.microsoft.com/office/drawing/2014/main" id="{B862F0C4-9016-6A96-68A2-BD3444A671C8}"/>
                  </a:ext>
                </a:extLst>
              </p:cNvPr>
              <p:cNvSpPr/>
              <p:nvPr/>
            </p:nvSpPr>
            <p:spPr>
              <a:xfrm>
                <a:off x="3834738" y="3602160"/>
                <a:ext cx="188853" cy="214029"/>
              </a:xfrm>
              <a:custGeom>
                <a:avLst/>
                <a:gdLst>
                  <a:gd name="connsiteX0" fmla="*/ 382270 w 402347"/>
                  <a:gd name="connsiteY0" fmla="*/ 99443 h 455983"/>
                  <a:gd name="connsiteX1" fmla="*/ 221474 w 402347"/>
                  <a:gd name="connsiteY1" fmla="*/ 5503 h 455983"/>
                  <a:gd name="connsiteX2" fmla="*/ 180873 w 402347"/>
                  <a:gd name="connsiteY2" fmla="*/ 5414 h 455983"/>
                  <a:gd name="connsiteX3" fmla="*/ 19988 w 402347"/>
                  <a:gd name="connsiteY3" fmla="*/ 99354 h 455983"/>
                  <a:gd name="connsiteX4" fmla="*/ 0 w 402347"/>
                  <a:gd name="connsiteY4" fmla="*/ 134090 h 455983"/>
                  <a:gd name="connsiteX5" fmla="*/ 0 w 402347"/>
                  <a:gd name="connsiteY5" fmla="*/ 321882 h 455983"/>
                  <a:gd name="connsiteX6" fmla="*/ 19988 w 402347"/>
                  <a:gd name="connsiteY6" fmla="*/ 356618 h 455983"/>
                  <a:gd name="connsiteX7" fmla="*/ 180873 w 402347"/>
                  <a:gd name="connsiteY7" fmla="*/ 450559 h 455983"/>
                  <a:gd name="connsiteX8" fmla="*/ 221385 w 402347"/>
                  <a:gd name="connsiteY8" fmla="*/ 450559 h 455983"/>
                  <a:gd name="connsiteX9" fmla="*/ 382359 w 402347"/>
                  <a:gd name="connsiteY9" fmla="*/ 356708 h 455983"/>
                  <a:gd name="connsiteX10" fmla="*/ 402347 w 402347"/>
                  <a:gd name="connsiteY10" fmla="*/ 321971 h 455983"/>
                  <a:gd name="connsiteX11" fmla="*/ 402347 w 402347"/>
                  <a:gd name="connsiteY11" fmla="*/ 134180 h 455983"/>
                  <a:gd name="connsiteX12" fmla="*/ 382270 w 402347"/>
                  <a:gd name="connsiteY12" fmla="*/ 99443 h 455983"/>
                  <a:gd name="connsiteX13" fmla="*/ 106008 w 402347"/>
                  <a:gd name="connsiteY13" fmla="*/ 280002 h 455983"/>
                  <a:gd name="connsiteX14" fmla="*/ 116359 w 402347"/>
                  <a:gd name="connsiteY14" fmla="*/ 285627 h 455983"/>
                  <a:gd name="connsiteX15" fmla="*/ 157495 w 402347"/>
                  <a:gd name="connsiteY15" fmla="*/ 263660 h 455983"/>
                  <a:gd name="connsiteX16" fmla="*/ 157316 w 402347"/>
                  <a:gd name="connsiteY16" fmla="*/ 258660 h 455983"/>
                  <a:gd name="connsiteX17" fmla="*/ 159011 w 402347"/>
                  <a:gd name="connsiteY17" fmla="*/ 250891 h 455983"/>
                  <a:gd name="connsiteX18" fmla="*/ 101814 w 402347"/>
                  <a:gd name="connsiteY18" fmla="*/ 200527 h 455983"/>
                  <a:gd name="connsiteX19" fmla="*/ 99315 w 402347"/>
                  <a:gd name="connsiteY19" fmla="*/ 201956 h 455983"/>
                  <a:gd name="connsiteX20" fmla="*/ 106008 w 402347"/>
                  <a:gd name="connsiteY20" fmla="*/ 280002 h 455983"/>
                  <a:gd name="connsiteX21" fmla="*/ 226560 w 402347"/>
                  <a:gd name="connsiteY21" fmla="*/ 159987 h 455983"/>
                  <a:gd name="connsiteX22" fmla="*/ 227096 w 402347"/>
                  <a:gd name="connsiteY22" fmla="*/ 159987 h 455983"/>
                  <a:gd name="connsiteX23" fmla="*/ 227185 w 402347"/>
                  <a:gd name="connsiteY23" fmla="*/ 159987 h 455983"/>
                  <a:gd name="connsiteX24" fmla="*/ 248154 w 402347"/>
                  <a:gd name="connsiteY24" fmla="*/ 172042 h 455983"/>
                  <a:gd name="connsiteX25" fmla="*/ 287952 w 402347"/>
                  <a:gd name="connsiteY25" fmla="*/ 163112 h 455983"/>
                  <a:gd name="connsiteX26" fmla="*/ 287952 w 402347"/>
                  <a:gd name="connsiteY26" fmla="*/ 163112 h 455983"/>
                  <a:gd name="connsiteX27" fmla="*/ 217458 w 402347"/>
                  <a:gd name="connsiteY27" fmla="*/ 123375 h 455983"/>
                  <a:gd name="connsiteX28" fmla="*/ 214871 w 402347"/>
                  <a:gd name="connsiteY28" fmla="*/ 125429 h 455983"/>
                  <a:gd name="connsiteX29" fmla="*/ 226560 w 402347"/>
                  <a:gd name="connsiteY29" fmla="*/ 159987 h 455983"/>
                  <a:gd name="connsiteX30" fmla="*/ 118589 w 402347"/>
                  <a:gd name="connsiteY30" fmla="*/ 189276 h 455983"/>
                  <a:gd name="connsiteX31" fmla="*/ 171861 w 402347"/>
                  <a:gd name="connsiteY31" fmla="*/ 236157 h 455983"/>
                  <a:gd name="connsiteX32" fmla="*/ 186049 w 402347"/>
                  <a:gd name="connsiteY32" fmla="*/ 233210 h 455983"/>
                  <a:gd name="connsiteX33" fmla="*/ 186316 w 402347"/>
                  <a:gd name="connsiteY33" fmla="*/ 233210 h 455983"/>
                  <a:gd name="connsiteX34" fmla="*/ 188369 w 402347"/>
                  <a:gd name="connsiteY34" fmla="*/ 233389 h 455983"/>
                  <a:gd name="connsiteX35" fmla="*/ 204520 w 402347"/>
                  <a:gd name="connsiteY35" fmla="*/ 204546 h 455983"/>
                  <a:gd name="connsiteX36" fmla="*/ 199434 w 402347"/>
                  <a:gd name="connsiteY36" fmla="*/ 195080 h 455983"/>
                  <a:gd name="connsiteX37" fmla="*/ 118589 w 402347"/>
                  <a:gd name="connsiteY37" fmla="*/ 189276 h 455983"/>
                  <a:gd name="connsiteX38" fmla="*/ 120374 w 402347"/>
                  <a:gd name="connsiteY38" fmla="*/ 169988 h 455983"/>
                  <a:gd name="connsiteX39" fmla="*/ 200951 w 402347"/>
                  <a:gd name="connsiteY39" fmla="*/ 175703 h 455983"/>
                  <a:gd name="connsiteX40" fmla="*/ 208178 w 402347"/>
                  <a:gd name="connsiteY40" fmla="*/ 166327 h 455983"/>
                  <a:gd name="connsiteX41" fmla="*/ 195954 w 402347"/>
                  <a:gd name="connsiteY41" fmla="*/ 130161 h 455983"/>
                  <a:gd name="connsiteX42" fmla="*/ 183550 w 402347"/>
                  <a:gd name="connsiteY42" fmla="*/ 125250 h 455983"/>
                  <a:gd name="connsiteX43" fmla="*/ 120374 w 402347"/>
                  <a:gd name="connsiteY43" fmla="*/ 169988 h 455983"/>
                  <a:gd name="connsiteX44" fmla="*/ 125460 w 402347"/>
                  <a:gd name="connsiteY44" fmla="*/ 306880 h 455983"/>
                  <a:gd name="connsiteX45" fmla="*/ 197024 w 402347"/>
                  <a:gd name="connsiteY45" fmla="*/ 336348 h 455983"/>
                  <a:gd name="connsiteX46" fmla="*/ 199344 w 402347"/>
                  <a:gd name="connsiteY46" fmla="*/ 334115 h 455983"/>
                  <a:gd name="connsiteX47" fmla="*/ 183372 w 402347"/>
                  <a:gd name="connsiteY47" fmla="*/ 287413 h 455983"/>
                  <a:gd name="connsiteX48" fmla="*/ 182836 w 402347"/>
                  <a:gd name="connsiteY48" fmla="*/ 287413 h 455983"/>
                  <a:gd name="connsiteX49" fmla="*/ 182747 w 402347"/>
                  <a:gd name="connsiteY49" fmla="*/ 287413 h 455983"/>
                  <a:gd name="connsiteX50" fmla="*/ 166507 w 402347"/>
                  <a:gd name="connsiteY50" fmla="*/ 280895 h 455983"/>
                  <a:gd name="connsiteX51" fmla="*/ 125282 w 402347"/>
                  <a:gd name="connsiteY51" fmla="*/ 302772 h 455983"/>
                  <a:gd name="connsiteX52" fmla="*/ 125460 w 402347"/>
                  <a:gd name="connsiteY52" fmla="*/ 306880 h 455983"/>
                  <a:gd name="connsiteX53" fmla="*/ 218529 w 402347"/>
                  <a:gd name="connsiteY53" fmla="*/ 327954 h 455983"/>
                  <a:gd name="connsiteX54" fmla="*/ 231825 w 402347"/>
                  <a:gd name="connsiteY54" fmla="*/ 332419 h 455983"/>
                  <a:gd name="connsiteX55" fmla="*/ 285989 w 402347"/>
                  <a:gd name="connsiteY55" fmla="*/ 293664 h 455983"/>
                  <a:gd name="connsiteX56" fmla="*/ 207018 w 402347"/>
                  <a:gd name="connsiteY56" fmla="*/ 275537 h 455983"/>
                  <a:gd name="connsiteX57" fmla="*/ 201843 w 402347"/>
                  <a:gd name="connsiteY57" fmla="*/ 281252 h 455983"/>
                  <a:gd name="connsiteX58" fmla="*/ 217815 w 402347"/>
                  <a:gd name="connsiteY58" fmla="*/ 327865 h 455983"/>
                  <a:gd name="connsiteX59" fmla="*/ 218529 w 402347"/>
                  <a:gd name="connsiteY59" fmla="*/ 327954 h 455983"/>
                  <a:gd name="connsiteX60" fmla="*/ 249404 w 402347"/>
                  <a:gd name="connsiteY60" fmla="*/ 200170 h 455983"/>
                  <a:gd name="connsiteX61" fmla="*/ 302586 w 402347"/>
                  <a:gd name="connsiteY61" fmla="*/ 262142 h 455983"/>
                  <a:gd name="connsiteX62" fmla="*/ 304370 w 402347"/>
                  <a:gd name="connsiteY62" fmla="*/ 261339 h 455983"/>
                  <a:gd name="connsiteX63" fmla="*/ 304817 w 402347"/>
                  <a:gd name="connsiteY63" fmla="*/ 192401 h 455983"/>
                  <a:gd name="connsiteX64" fmla="*/ 292235 w 402347"/>
                  <a:gd name="connsiteY64" fmla="*/ 182132 h 455983"/>
                  <a:gd name="connsiteX65" fmla="*/ 252437 w 402347"/>
                  <a:gd name="connsiteY65" fmla="*/ 191062 h 455983"/>
                  <a:gd name="connsiteX66" fmla="*/ 249404 w 402347"/>
                  <a:gd name="connsiteY66" fmla="*/ 200170 h 455983"/>
                  <a:gd name="connsiteX67" fmla="*/ 217012 w 402347"/>
                  <a:gd name="connsiteY67" fmla="*/ 382247 h 455983"/>
                  <a:gd name="connsiteX68" fmla="*/ 215228 w 402347"/>
                  <a:gd name="connsiteY68" fmla="*/ 382157 h 455983"/>
                  <a:gd name="connsiteX69" fmla="*/ 189707 w 402347"/>
                  <a:gd name="connsiteY69" fmla="*/ 354207 h 455983"/>
                  <a:gd name="connsiteX70" fmla="*/ 118143 w 402347"/>
                  <a:gd name="connsiteY70" fmla="*/ 324739 h 455983"/>
                  <a:gd name="connsiteX71" fmla="*/ 96817 w 402347"/>
                  <a:gd name="connsiteY71" fmla="*/ 333223 h 455983"/>
                  <a:gd name="connsiteX72" fmla="*/ 78167 w 402347"/>
                  <a:gd name="connsiteY72" fmla="*/ 324114 h 455983"/>
                  <a:gd name="connsiteX73" fmla="*/ 71386 w 402347"/>
                  <a:gd name="connsiteY73" fmla="*/ 304290 h 455983"/>
                  <a:gd name="connsiteX74" fmla="*/ 86644 w 402347"/>
                  <a:gd name="connsiteY74" fmla="*/ 281430 h 455983"/>
                  <a:gd name="connsiteX75" fmla="*/ 79952 w 402347"/>
                  <a:gd name="connsiteY75" fmla="*/ 203385 h 455983"/>
                  <a:gd name="connsiteX76" fmla="*/ 60232 w 402347"/>
                  <a:gd name="connsiteY76" fmla="*/ 175524 h 455983"/>
                  <a:gd name="connsiteX77" fmla="*/ 69333 w 402347"/>
                  <a:gd name="connsiteY77" fmla="*/ 156861 h 455983"/>
                  <a:gd name="connsiteX78" fmla="*/ 89143 w 402347"/>
                  <a:gd name="connsiteY78" fmla="*/ 150075 h 455983"/>
                  <a:gd name="connsiteX79" fmla="*/ 103063 w 402347"/>
                  <a:gd name="connsiteY79" fmla="*/ 154986 h 455983"/>
                  <a:gd name="connsiteX80" fmla="*/ 172842 w 402347"/>
                  <a:gd name="connsiteY80" fmla="*/ 107926 h 455983"/>
                  <a:gd name="connsiteX81" fmla="*/ 172396 w 402347"/>
                  <a:gd name="connsiteY81" fmla="*/ 101229 h 455983"/>
                  <a:gd name="connsiteX82" fmla="*/ 181498 w 402347"/>
                  <a:gd name="connsiteY82" fmla="*/ 82566 h 455983"/>
                  <a:gd name="connsiteX83" fmla="*/ 201307 w 402347"/>
                  <a:gd name="connsiteY83" fmla="*/ 75780 h 455983"/>
                  <a:gd name="connsiteX84" fmla="*/ 219957 w 402347"/>
                  <a:gd name="connsiteY84" fmla="*/ 84888 h 455983"/>
                  <a:gd name="connsiteX85" fmla="*/ 226739 w 402347"/>
                  <a:gd name="connsiteY85" fmla="*/ 104712 h 455983"/>
                  <a:gd name="connsiteX86" fmla="*/ 226560 w 402347"/>
                  <a:gd name="connsiteY86" fmla="*/ 106141 h 455983"/>
                  <a:gd name="connsiteX87" fmla="*/ 297589 w 402347"/>
                  <a:gd name="connsiteY87" fmla="*/ 146146 h 455983"/>
                  <a:gd name="connsiteX88" fmla="*/ 316595 w 402347"/>
                  <a:gd name="connsiteY88" fmla="*/ 139984 h 455983"/>
                  <a:gd name="connsiteX89" fmla="*/ 341759 w 402347"/>
                  <a:gd name="connsiteY89" fmla="*/ 168648 h 455983"/>
                  <a:gd name="connsiteX90" fmla="*/ 341759 w 402347"/>
                  <a:gd name="connsiteY90" fmla="*/ 168648 h 455983"/>
                  <a:gd name="connsiteX91" fmla="*/ 324269 w 402347"/>
                  <a:gd name="connsiteY91" fmla="*/ 192491 h 455983"/>
                  <a:gd name="connsiteX92" fmla="*/ 323823 w 402347"/>
                  <a:gd name="connsiteY92" fmla="*/ 261428 h 455983"/>
                  <a:gd name="connsiteX93" fmla="*/ 339796 w 402347"/>
                  <a:gd name="connsiteY93" fmla="*/ 286967 h 455983"/>
                  <a:gd name="connsiteX94" fmla="*/ 312491 w 402347"/>
                  <a:gd name="connsiteY94" fmla="*/ 311255 h 455983"/>
                  <a:gd name="connsiteX95" fmla="*/ 300266 w 402347"/>
                  <a:gd name="connsiteY95" fmla="*/ 307326 h 455983"/>
                  <a:gd name="connsiteX96" fmla="*/ 243247 w 402347"/>
                  <a:gd name="connsiteY96" fmla="*/ 348135 h 455983"/>
                  <a:gd name="connsiteX97" fmla="*/ 244050 w 402347"/>
                  <a:gd name="connsiteY97" fmla="*/ 356708 h 455983"/>
                  <a:gd name="connsiteX98" fmla="*/ 234948 w 402347"/>
                  <a:gd name="connsiteY98" fmla="*/ 375371 h 455983"/>
                  <a:gd name="connsiteX99" fmla="*/ 217012 w 402347"/>
                  <a:gd name="connsiteY99" fmla="*/ 382247 h 455983"/>
                  <a:gd name="connsiteX100" fmla="*/ 211391 w 402347"/>
                  <a:gd name="connsiteY100" fmla="*/ 256516 h 455983"/>
                  <a:gd name="connsiteX101" fmla="*/ 286970 w 402347"/>
                  <a:gd name="connsiteY101" fmla="*/ 273751 h 455983"/>
                  <a:gd name="connsiteX102" fmla="*/ 234680 w 402347"/>
                  <a:gd name="connsiteY102" fmla="*/ 212850 h 455983"/>
                  <a:gd name="connsiteX103" fmla="*/ 223883 w 402347"/>
                  <a:gd name="connsiteY103" fmla="*/ 214458 h 455983"/>
                  <a:gd name="connsiteX104" fmla="*/ 223615 w 402347"/>
                  <a:gd name="connsiteY104" fmla="*/ 214458 h 455983"/>
                  <a:gd name="connsiteX105" fmla="*/ 221563 w 402347"/>
                  <a:gd name="connsiteY105" fmla="*/ 214279 h 455983"/>
                  <a:gd name="connsiteX106" fmla="*/ 205412 w 402347"/>
                  <a:gd name="connsiteY106" fmla="*/ 243122 h 455983"/>
                  <a:gd name="connsiteX107" fmla="*/ 211391 w 402347"/>
                  <a:gd name="connsiteY107" fmla="*/ 256516 h 455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402347" h="455983">
                    <a:moveTo>
                      <a:pt x="382270" y="99443"/>
                    </a:moveTo>
                    <a:lnTo>
                      <a:pt x="221474" y="5503"/>
                    </a:lnTo>
                    <a:cubicBezTo>
                      <a:pt x="208892" y="-1819"/>
                      <a:pt x="193455" y="-1819"/>
                      <a:pt x="180873" y="5414"/>
                    </a:cubicBezTo>
                    <a:lnTo>
                      <a:pt x="19988" y="99354"/>
                    </a:lnTo>
                    <a:cubicBezTo>
                      <a:pt x="7674" y="106498"/>
                      <a:pt x="0" y="119803"/>
                      <a:pt x="0" y="134090"/>
                    </a:cubicBezTo>
                    <a:lnTo>
                      <a:pt x="0" y="321882"/>
                    </a:lnTo>
                    <a:cubicBezTo>
                      <a:pt x="0" y="336259"/>
                      <a:pt x="7585" y="349475"/>
                      <a:pt x="19988" y="356618"/>
                    </a:cubicBezTo>
                    <a:lnTo>
                      <a:pt x="180873" y="450559"/>
                    </a:lnTo>
                    <a:cubicBezTo>
                      <a:pt x="193366" y="457792"/>
                      <a:pt x="208892" y="457792"/>
                      <a:pt x="221385" y="450559"/>
                    </a:cubicBezTo>
                    <a:lnTo>
                      <a:pt x="382359" y="356708"/>
                    </a:lnTo>
                    <a:cubicBezTo>
                      <a:pt x="394673" y="349564"/>
                      <a:pt x="402347" y="336259"/>
                      <a:pt x="402347" y="321971"/>
                    </a:cubicBezTo>
                    <a:lnTo>
                      <a:pt x="402347" y="134180"/>
                    </a:lnTo>
                    <a:cubicBezTo>
                      <a:pt x="402258" y="119892"/>
                      <a:pt x="394584" y="106587"/>
                      <a:pt x="382270" y="99443"/>
                    </a:cubicBezTo>
                    <a:close/>
                    <a:moveTo>
                      <a:pt x="106008" y="280002"/>
                    </a:moveTo>
                    <a:cubicBezTo>
                      <a:pt x="109845" y="281073"/>
                      <a:pt x="113325" y="282948"/>
                      <a:pt x="116359" y="285627"/>
                    </a:cubicBezTo>
                    <a:lnTo>
                      <a:pt x="157495" y="263660"/>
                    </a:lnTo>
                    <a:cubicBezTo>
                      <a:pt x="157227" y="262142"/>
                      <a:pt x="157138" y="260446"/>
                      <a:pt x="157316" y="258660"/>
                    </a:cubicBezTo>
                    <a:cubicBezTo>
                      <a:pt x="157495" y="255981"/>
                      <a:pt x="158030" y="253302"/>
                      <a:pt x="159011" y="250891"/>
                    </a:cubicBezTo>
                    <a:lnTo>
                      <a:pt x="101814" y="200527"/>
                    </a:lnTo>
                    <a:cubicBezTo>
                      <a:pt x="101100" y="200974"/>
                      <a:pt x="100208" y="201510"/>
                      <a:pt x="99315" y="201956"/>
                    </a:cubicBezTo>
                    <a:lnTo>
                      <a:pt x="106008" y="280002"/>
                    </a:lnTo>
                    <a:close/>
                    <a:moveTo>
                      <a:pt x="226560" y="159987"/>
                    </a:moveTo>
                    <a:cubicBezTo>
                      <a:pt x="226739" y="159987"/>
                      <a:pt x="226917" y="159987"/>
                      <a:pt x="227096" y="159987"/>
                    </a:cubicBezTo>
                    <a:lnTo>
                      <a:pt x="227185" y="159987"/>
                    </a:lnTo>
                    <a:cubicBezTo>
                      <a:pt x="235662" y="160433"/>
                      <a:pt x="243425" y="164987"/>
                      <a:pt x="248154" y="172042"/>
                    </a:cubicBezTo>
                    <a:lnTo>
                      <a:pt x="287952" y="163112"/>
                    </a:lnTo>
                    <a:cubicBezTo>
                      <a:pt x="287952" y="163112"/>
                      <a:pt x="287952" y="163112"/>
                      <a:pt x="287952" y="163112"/>
                    </a:cubicBezTo>
                    <a:lnTo>
                      <a:pt x="217458" y="123375"/>
                    </a:lnTo>
                    <a:cubicBezTo>
                      <a:pt x="216655" y="124089"/>
                      <a:pt x="215763" y="124804"/>
                      <a:pt x="214871" y="125429"/>
                    </a:cubicBezTo>
                    <a:lnTo>
                      <a:pt x="226560" y="159987"/>
                    </a:lnTo>
                    <a:close/>
                    <a:moveTo>
                      <a:pt x="118589" y="189276"/>
                    </a:moveTo>
                    <a:lnTo>
                      <a:pt x="171861" y="236157"/>
                    </a:lnTo>
                    <a:cubicBezTo>
                      <a:pt x="176233" y="233924"/>
                      <a:pt x="181141" y="232942"/>
                      <a:pt x="186049" y="233210"/>
                    </a:cubicBezTo>
                    <a:lnTo>
                      <a:pt x="186316" y="233210"/>
                    </a:lnTo>
                    <a:cubicBezTo>
                      <a:pt x="186941" y="233299"/>
                      <a:pt x="187655" y="233299"/>
                      <a:pt x="188369" y="233389"/>
                    </a:cubicBezTo>
                    <a:lnTo>
                      <a:pt x="204520" y="204546"/>
                    </a:lnTo>
                    <a:cubicBezTo>
                      <a:pt x="202111" y="201688"/>
                      <a:pt x="200415" y="198474"/>
                      <a:pt x="199434" y="195080"/>
                    </a:cubicBezTo>
                    <a:lnTo>
                      <a:pt x="118589" y="189276"/>
                    </a:lnTo>
                    <a:close/>
                    <a:moveTo>
                      <a:pt x="120374" y="169988"/>
                    </a:moveTo>
                    <a:lnTo>
                      <a:pt x="200951" y="175703"/>
                    </a:lnTo>
                    <a:cubicBezTo>
                      <a:pt x="202557" y="172042"/>
                      <a:pt x="205055" y="168827"/>
                      <a:pt x="208178" y="166327"/>
                    </a:cubicBezTo>
                    <a:lnTo>
                      <a:pt x="195954" y="130161"/>
                    </a:lnTo>
                    <a:cubicBezTo>
                      <a:pt x="191403" y="129536"/>
                      <a:pt x="187298" y="127929"/>
                      <a:pt x="183550" y="125250"/>
                    </a:cubicBezTo>
                    <a:lnTo>
                      <a:pt x="120374" y="169988"/>
                    </a:lnTo>
                    <a:close/>
                    <a:moveTo>
                      <a:pt x="125460" y="306880"/>
                    </a:moveTo>
                    <a:lnTo>
                      <a:pt x="197024" y="336348"/>
                    </a:lnTo>
                    <a:cubicBezTo>
                      <a:pt x="197827" y="335455"/>
                      <a:pt x="198541" y="334741"/>
                      <a:pt x="199344" y="334115"/>
                    </a:cubicBezTo>
                    <a:lnTo>
                      <a:pt x="183372" y="287413"/>
                    </a:lnTo>
                    <a:cubicBezTo>
                      <a:pt x="183193" y="287413"/>
                      <a:pt x="183015" y="287413"/>
                      <a:pt x="182836" y="287413"/>
                    </a:cubicBezTo>
                    <a:lnTo>
                      <a:pt x="182747" y="287413"/>
                    </a:lnTo>
                    <a:cubicBezTo>
                      <a:pt x="176769" y="287056"/>
                      <a:pt x="171058" y="284734"/>
                      <a:pt x="166507" y="280895"/>
                    </a:cubicBezTo>
                    <a:lnTo>
                      <a:pt x="125282" y="302772"/>
                    </a:lnTo>
                    <a:cubicBezTo>
                      <a:pt x="125460" y="304112"/>
                      <a:pt x="125549" y="305451"/>
                      <a:pt x="125460" y="306880"/>
                    </a:cubicBezTo>
                    <a:close/>
                    <a:moveTo>
                      <a:pt x="218529" y="327954"/>
                    </a:moveTo>
                    <a:cubicBezTo>
                      <a:pt x="223259" y="328311"/>
                      <a:pt x="227809" y="329829"/>
                      <a:pt x="231825" y="332419"/>
                    </a:cubicBezTo>
                    <a:lnTo>
                      <a:pt x="285989" y="293664"/>
                    </a:lnTo>
                    <a:lnTo>
                      <a:pt x="207018" y="275537"/>
                    </a:lnTo>
                    <a:cubicBezTo>
                      <a:pt x="205501" y="277769"/>
                      <a:pt x="203717" y="279644"/>
                      <a:pt x="201843" y="281252"/>
                    </a:cubicBezTo>
                    <a:lnTo>
                      <a:pt x="217815" y="327865"/>
                    </a:lnTo>
                    <a:cubicBezTo>
                      <a:pt x="218083" y="327865"/>
                      <a:pt x="218262" y="327865"/>
                      <a:pt x="218529" y="327954"/>
                    </a:cubicBezTo>
                    <a:close/>
                    <a:moveTo>
                      <a:pt x="249404" y="200170"/>
                    </a:moveTo>
                    <a:lnTo>
                      <a:pt x="302586" y="262142"/>
                    </a:lnTo>
                    <a:cubicBezTo>
                      <a:pt x="303121" y="261874"/>
                      <a:pt x="303746" y="261606"/>
                      <a:pt x="304370" y="261339"/>
                    </a:cubicBezTo>
                    <a:lnTo>
                      <a:pt x="304817" y="192401"/>
                    </a:lnTo>
                    <a:cubicBezTo>
                      <a:pt x="299820" y="190437"/>
                      <a:pt x="295358" y="186865"/>
                      <a:pt x="292235" y="182132"/>
                    </a:cubicBezTo>
                    <a:lnTo>
                      <a:pt x="252437" y="191062"/>
                    </a:lnTo>
                    <a:cubicBezTo>
                      <a:pt x="251902" y="194187"/>
                      <a:pt x="250920" y="197223"/>
                      <a:pt x="249404" y="200170"/>
                    </a:cubicBezTo>
                    <a:close/>
                    <a:moveTo>
                      <a:pt x="217012" y="382247"/>
                    </a:moveTo>
                    <a:cubicBezTo>
                      <a:pt x="216388" y="382247"/>
                      <a:pt x="215852" y="382247"/>
                      <a:pt x="215228" y="382157"/>
                    </a:cubicBezTo>
                    <a:cubicBezTo>
                      <a:pt x="200594" y="381175"/>
                      <a:pt x="189350" y="368763"/>
                      <a:pt x="189707" y="354207"/>
                    </a:cubicBezTo>
                    <a:lnTo>
                      <a:pt x="118143" y="324739"/>
                    </a:lnTo>
                    <a:cubicBezTo>
                      <a:pt x="112522" y="330633"/>
                      <a:pt x="104848" y="333758"/>
                      <a:pt x="96817" y="333223"/>
                    </a:cubicBezTo>
                    <a:cubicBezTo>
                      <a:pt x="89589" y="332776"/>
                      <a:pt x="82986" y="329561"/>
                      <a:pt x="78167" y="324114"/>
                    </a:cubicBezTo>
                    <a:cubicBezTo>
                      <a:pt x="73349" y="318667"/>
                      <a:pt x="70939" y="311613"/>
                      <a:pt x="71386" y="304290"/>
                    </a:cubicBezTo>
                    <a:cubicBezTo>
                      <a:pt x="71921" y="294468"/>
                      <a:pt x="77810" y="285806"/>
                      <a:pt x="86644" y="281430"/>
                    </a:cubicBezTo>
                    <a:lnTo>
                      <a:pt x="79952" y="203385"/>
                    </a:lnTo>
                    <a:cubicBezTo>
                      <a:pt x="67727" y="199902"/>
                      <a:pt x="59518" y="188383"/>
                      <a:pt x="60232" y="175524"/>
                    </a:cubicBezTo>
                    <a:cubicBezTo>
                      <a:pt x="60678" y="168291"/>
                      <a:pt x="63890" y="161683"/>
                      <a:pt x="69333" y="156861"/>
                    </a:cubicBezTo>
                    <a:cubicBezTo>
                      <a:pt x="74776" y="152039"/>
                      <a:pt x="81826" y="149628"/>
                      <a:pt x="89143" y="150075"/>
                    </a:cubicBezTo>
                    <a:cubicBezTo>
                      <a:pt x="94229" y="150432"/>
                      <a:pt x="99048" y="152039"/>
                      <a:pt x="103063" y="154986"/>
                    </a:cubicBezTo>
                    <a:lnTo>
                      <a:pt x="172842" y="107926"/>
                    </a:lnTo>
                    <a:cubicBezTo>
                      <a:pt x="172396" y="105605"/>
                      <a:pt x="172307" y="103372"/>
                      <a:pt x="172396" y="101229"/>
                    </a:cubicBezTo>
                    <a:cubicBezTo>
                      <a:pt x="172842" y="93996"/>
                      <a:pt x="176055" y="87388"/>
                      <a:pt x="181498" y="82566"/>
                    </a:cubicBezTo>
                    <a:cubicBezTo>
                      <a:pt x="186941" y="77744"/>
                      <a:pt x="193990" y="75333"/>
                      <a:pt x="201307" y="75780"/>
                    </a:cubicBezTo>
                    <a:cubicBezTo>
                      <a:pt x="208535" y="76226"/>
                      <a:pt x="215138" y="79441"/>
                      <a:pt x="219957" y="84888"/>
                    </a:cubicBezTo>
                    <a:cubicBezTo>
                      <a:pt x="224775" y="90335"/>
                      <a:pt x="227185" y="97389"/>
                      <a:pt x="226739" y="104712"/>
                    </a:cubicBezTo>
                    <a:lnTo>
                      <a:pt x="226560" y="106141"/>
                    </a:lnTo>
                    <a:lnTo>
                      <a:pt x="297589" y="146146"/>
                    </a:lnTo>
                    <a:cubicBezTo>
                      <a:pt x="302943" y="141681"/>
                      <a:pt x="309724" y="139538"/>
                      <a:pt x="316595" y="139984"/>
                    </a:cubicBezTo>
                    <a:cubicBezTo>
                      <a:pt x="331319" y="140877"/>
                      <a:pt x="342651" y="153736"/>
                      <a:pt x="341759" y="168648"/>
                    </a:cubicBezTo>
                    <a:lnTo>
                      <a:pt x="341759" y="168648"/>
                    </a:lnTo>
                    <a:cubicBezTo>
                      <a:pt x="341134" y="179453"/>
                      <a:pt x="334263" y="188651"/>
                      <a:pt x="324269" y="192491"/>
                    </a:cubicBezTo>
                    <a:lnTo>
                      <a:pt x="323823" y="261428"/>
                    </a:lnTo>
                    <a:cubicBezTo>
                      <a:pt x="333995" y="265625"/>
                      <a:pt x="340420" y="275805"/>
                      <a:pt x="339796" y="286967"/>
                    </a:cubicBezTo>
                    <a:cubicBezTo>
                      <a:pt x="338903" y="301165"/>
                      <a:pt x="326678" y="312059"/>
                      <a:pt x="312491" y="311255"/>
                    </a:cubicBezTo>
                    <a:cubicBezTo>
                      <a:pt x="308207" y="310988"/>
                      <a:pt x="304014" y="309648"/>
                      <a:pt x="300266" y="307326"/>
                    </a:cubicBezTo>
                    <a:lnTo>
                      <a:pt x="243247" y="348135"/>
                    </a:lnTo>
                    <a:cubicBezTo>
                      <a:pt x="243960" y="350814"/>
                      <a:pt x="244228" y="353672"/>
                      <a:pt x="244050" y="356708"/>
                    </a:cubicBezTo>
                    <a:cubicBezTo>
                      <a:pt x="243603" y="363941"/>
                      <a:pt x="240391" y="370549"/>
                      <a:pt x="234948" y="375371"/>
                    </a:cubicBezTo>
                    <a:cubicBezTo>
                      <a:pt x="230040" y="379835"/>
                      <a:pt x="223705" y="382247"/>
                      <a:pt x="217012" y="382247"/>
                    </a:cubicBezTo>
                    <a:close/>
                    <a:moveTo>
                      <a:pt x="211391" y="256516"/>
                    </a:moveTo>
                    <a:lnTo>
                      <a:pt x="286970" y="273751"/>
                    </a:lnTo>
                    <a:lnTo>
                      <a:pt x="234680" y="212850"/>
                    </a:lnTo>
                    <a:cubicBezTo>
                      <a:pt x="231379" y="214011"/>
                      <a:pt x="227720" y="214636"/>
                      <a:pt x="223883" y="214458"/>
                    </a:cubicBezTo>
                    <a:lnTo>
                      <a:pt x="223615" y="214458"/>
                    </a:lnTo>
                    <a:cubicBezTo>
                      <a:pt x="222902" y="214368"/>
                      <a:pt x="222277" y="214368"/>
                      <a:pt x="221563" y="214279"/>
                    </a:cubicBezTo>
                    <a:lnTo>
                      <a:pt x="205412" y="243122"/>
                    </a:lnTo>
                    <a:cubicBezTo>
                      <a:pt x="208624" y="246962"/>
                      <a:pt x="210677" y="251516"/>
                      <a:pt x="211391" y="256516"/>
                    </a:cubicBezTo>
                    <a:close/>
                  </a:path>
                </a:pathLst>
              </a:custGeom>
              <a:solidFill>
                <a:schemeClr val="bg1"/>
              </a:solidFill>
              <a:ln w="8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4290A92-0A6F-7BA3-F239-C947DD4445C2}"/>
                </a:ext>
              </a:extLst>
            </p:cNvPr>
            <p:cNvGrpSpPr/>
            <p:nvPr/>
          </p:nvGrpSpPr>
          <p:grpSpPr>
            <a:xfrm>
              <a:off x="4299553" y="3060128"/>
              <a:ext cx="1485900" cy="303880"/>
              <a:chOff x="3748227" y="3961866"/>
              <a:chExt cx="1485900" cy="30388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423AB65-84ED-6B47-6D88-1E0363A40008}"/>
                  </a:ext>
                </a:extLst>
              </p:cNvPr>
              <p:cNvSpPr/>
              <p:nvPr/>
            </p:nvSpPr>
            <p:spPr>
              <a:xfrm>
                <a:off x="3748227" y="3961866"/>
                <a:ext cx="1485900" cy="30388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Cross Connect</a:t>
                </a:r>
                <a:endParaRPr lang="en-US" sz="1000" b="1" baseline="30000">
                  <a:solidFill>
                    <a:schemeClr val="bg1"/>
                  </a:solidFill>
                </a:endParaRPr>
              </a:p>
            </p:txBody>
          </p: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5A4D0F9B-6403-0181-0B6E-1C3F2E7464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33297" y="4013055"/>
                <a:ext cx="191734" cy="214029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9D20036-627A-D563-7E53-EB00E9AC1259}"/>
                </a:ext>
              </a:extLst>
            </p:cNvPr>
            <p:cNvGrpSpPr/>
            <p:nvPr/>
          </p:nvGrpSpPr>
          <p:grpSpPr>
            <a:xfrm>
              <a:off x="4299553" y="2667000"/>
              <a:ext cx="1485900" cy="303880"/>
              <a:chOff x="3748227" y="3139054"/>
              <a:chExt cx="1485900" cy="30388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35B6AA6-D9DD-0863-44E9-FA19ECA75D3B}"/>
                  </a:ext>
                </a:extLst>
              </p:cNvPr>
              <p:cNvSpPr/>
              <p:nvPr/>
            </p:nvSpPr>
            <p:spPr>
              <a:xfrm>
                <a:off x="3748227" y="3139054"/>
                <a:ext cx="1485900" cy="30388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Customer A</a:t>
                </a:r>
              </a:p>
            </p:txBody>
          </p:sp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B637143C-D270-EE2F-6EA1-C54B26DC07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654" y="3193484"/>
                <a:ext cx="195021" cy="195021"/>
              </a:xfrm>
              <a:prstGeom prst="rect">
                <a:avLst/>
              </a:prstGeom>
            </p:spPr>
          </p:pic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F248FD0-6E39-68B5-BC87-7ACE0657BC27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>
              <a:off x="5042503" y="2964617"/>
              <a:ext cx="0" cy="9551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D171C47-4C65-6643-DA36-E9C3155D01D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854775" y="4449171"/>
            <a:ext cx="1555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D9F4321-3FD7-BF97-4E40-D3A8C9F12EFF}"/>
              </a:ext>
            </a:extLst>
          </p:cNvPr>
          <p:cNvGrpSpPr/>
          <p:nvPr/>
        </p:nvGrpSpPr>
        <p:grpSpPr>
          <a:xfrm>
            <a:off x="6097641" y="2313017"/>
            <a:ext cx="1784254" cy="1613096"/>
            <a:chOff x="6097641" y="2313017"/>
            <a:chExt cx="1784254" cy="161309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E730954-62EC-7AE5-7F3B-59F7F7990224}"/>
                </a:ext>
              </a:extLst>
            </p:cNvPr>
            <p:cNvSpPr/>
            <p:nvPr/>
          </p:nvSpPr>
          <p:spPr>
            <a:xfrm>
              <a:off x="6097641" y="2313017"/>
              <a:ext cx="1784254" cy="161309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37160" tIns="91440" rIns="137160" bIns="91440" rtlCol="0" anchor="t" anchorCtr="0"/>
            <a:lstStyle/>
            <a:p>
              <a:pPr>
                <a:tabLst>
                  <a:tab pos="3262313" algn="r"/>
                </a:tabLst>
              </a:pPr>
              <a:r>
                <a:rPr lang="en-US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IBX</a:t>
              </a:r>
              <a:r>
                <a:rPr lang="en-US" sz="1000" b="1" baseline="30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®</a:t>
              </a:r>
              <a:r>
                <a:rPr lang="en-US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 Tokyo</a:t>
              </a:r>
              <a:endPara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7DE5AF2-10C2-4FD1-1C01-AA4F8CBAA12E}"/>
                </a:ext>
              </a:extLst>
            </p:cNvPr>
            <p:cNvGrpSpPr/>
            <p:nvPr/>
          </p:nvGrpSpPr>
          <p:grpSpPr>
            <a:xfrm>
              <a:off x="6243174" y="3458070"/>
              <a:ext cx="1485900" cy="303880"/>
              <a:chOff x="3748227" y="3557234"/>
              <a:chExt cx="1485900" cy="30388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73668F7-0023-303D-FF1E-204DE9306677}"/>
                  </a:ext>
                </a:extLst>
              </p:cNvPr>
              <p:cNvSpPr/>
              <p:nvPr/>
            </p:nvSpPr>
            <p:spPr>
              <a:xfrm>
                <a:off x="3748227" y="3557234"/>
                <a:ext cx="1485900" cy="30388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Fabric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36" name="Graphic 58">
                <a:extLst>
                  <a:ext uri="{FF2B5EF4-FFF2-40B4-BE49-F238E27FC236}">
                    <a16:creationId xmlns:a16="http://schemas.microsoft.com/office/drawing/2014/main" id="{EC2782DF-A75E-400A-DC0A-07238E776FDD}"/>
                  </a:ext>
                </a:extLst>
              </p:cNvPr>
              <p:cNvSpPr/>
              <p:nvPr/>
            </p:nvSpPr>
            <p:spPr>
              <a:xfrm>
                <a:off x="3834738" y="3602160"/>
                <a:ext cx="188853" cy="214029"/>
              </a:xfrm>
              <a:custGeom>
                <a:avLst/>
                <a:gdLst>
                  <a:gd name="connsiteX0" fmla="*/ 382270 w 402347"/>
                  <a:gd name="connsiteY0" fmla="*/ 99443 h 455983"/>
                  <a:gd name="connsiteX1" fmla="*/ 221474 w 402347"/>
                  <a:gd name="connsiteY1" fmla="*/ 5503 h 455983"/>
                  <a:gd name="connsiteX2" fmla="*/ 180873 w 402347"/>
                  <a:gd name="connsiteY2" fmla="*/ 5414 h 455983"/>
                  <a:gd name="connsiteX3" fmla="*/ 19988 w 402347"/>
                  <a:gd name="connsiteY3" fmla="*/ 99354 h 455983"/>
                  <a:gd name="connsiteX4" fmla="*/ 0 w 402347"/>
                  <a:gd name="connsiteY4" fmla="*/ 134090 h 455983"/>
                  <a:gd name="connsiteX5" fmla="*/ 0 w 402347"/>
                  <a:gd name="connsiteY5" fmla="*/ 321882 h 455983"/>
                  <a:gd name="connsiteX6" fmla="*/ 19988 w 402347"/>
                  <a:gd name="connsiteY6" fmla="*/ 356618 h 455983"/>
                  <a:gd name="connsiteX7" fmla="*/ 180873 w 402347"/>
                  <a:gd name="connsiteY7" fmla="*/ 450559 h 455983"/>
                  <a:gd name="connsiteX8" fmla="*/ 221385 w 402347"/>
                  <a:gd name="connsiteY8" fmla="*/ 450559 h 455983"/>
                  <a:gd name="connsiteX9" fmla="*/ 382359 w 402347"/>
                  <a:gd name="connsiteY9" fmla="*/ 356708 h 455983"/>
                  <a:gd name="connsiteX10" fmla="*/ 402347 w 402347"/>
                  <a:gd name="connsiteY10" fmla="*/ 321971 h 455983"/>
                  <a:gd name="connsiteX11" fmla="*/ 402347 w 402347"/>
                  <a:gd name="connsiteY11" fmla="*/ 134180 h 455983"/>
                  <a:gd name="connsiteX12" fmla="*/ 382270 w 402347"/>
                  <a:gd name="connsiteY12" fmla="*/ 99443 h 455983"/>
                  <a:gd name="connsiteX13" fmla="*/ 106008 w 402347"/>
                  <a:gd name="connsiteY13" fmla="*/ 280002 h 455983"/>
                  <a:gd name="connsiteX14" fmla="*/ 116359 w 402347"/>
                  <a:gd name="connsiteY14" fmla="*/ 285627 h 455983"/>
                  <a:gd name="connsiteX15" fmla="*/ 157495 w 402347"/>
                  <a:gd name="connsiteY15" fmla="*/ 263660 h 455983"/>
                  <a:gd name="connsiteX16" fmla="*/ 157316 w 402347"/>
                  <a:gd name="connsiteY16" fmla="*/ 258660 h 455983"/>
                  <a:gd name="connsiteX17" fmla="*/ 159011 w 402347"/>
                  <a:gd name="connsiteY17" fmla="*/ 250891 h 455983"/>
                  <a:gd name="connsiteX18" fmla="*/ 101814 w 402347"/>
                  <a:gd name="connsiteY18" fmla="*/ 200527 h 455983"/>
                  <a:gd name="connsiteX19" fmla="*/ 99315 w 402347"/>
                  <a:gd name="connsiteY19" fmla="*/ 201956 h 455983"/>
                  <a:gd name="connsiteX20" fmla="*/ 106008 w 402347"/>
                  <a:gd name="connsiteY20" fmla="*/ 280002 h 455983"/>
                  <a:gd name="connsiteX21" fmla="*/ 226560 w 402347"/>
                  <a:gd name="connsiteY21" fmla="*/ 159987 h 455983"/>
                  <a:gd name="connsiteX22" fmla="*/ 227096 w 402347"/>
                  <a:gd name="connsiteY22" fmla="*/ 159987 h 455983"/>
                  <a:gd name="connsiteX23" fmla="*/ 227185 w 402347"/>
                  <a:gd name="connsiteY23" fmla="*/ 159987 h 455983"/>
                  <a:gd name="connsiteX24" fmla="*/ 248154 w 402347"/>
                  <a:gd name="connsiteY24" fmla="*/ 172042 h 455983"/>
                  <a:gd name="connsiteX25" fmla="*/ 287952 w 402347"/>
                  <a:gd name="connsiteY25" fmla="*/ 163112 h 455983"/>
                  <a:gd name="connsiteX26" fmla="*/ 287952 w 402347"/>
                  <a:gd name="connsiteY26" fmla="*/ 163112 h 455983"/>
                  <a:gd name="connsiteX27" fmla="*/ 217458 w 402347"/>
                  <a:gd name="connsiteY27" fmla="*/ 123375 h 455983"/>
                  <a:gd name="connsiteX28" fmla="*/ 214871 w 402347"/>
                  <a:gd name="connsiteY28" fmla="*/ 125429 h 455983"/>
                  <a:gd name="connsiteX29" fmla="*/ 226560 w 402347"/>
                  <a:gd name="connsiteY29" fmla="*/ 159987 h 455983"/>
                  <a:gd name="connsiteX30" fmla="*/ 118589 w 402347"/>
                  <a:gd name="connsiteY30" fmla="*/ 189276 h 455983"/>
                  <a:gd name="connsiteX31" fmla="*/ 171861 w 402347"/>
                  <a:gd name="connsiteY31" fmla="*/ 236157 h 455983"/>
                  <a:gd name="connsiteX32" fmla="*/ 186049 w 402347"/>
                  <a:gd name="connsiteY32" fmla="*/ 233210 h 455983"/>
                  <a:gd name="connsiteX33" fmla="*/ 186316 w 402347"/>
                  <a:gd name="connsiteY33" fmla="*/ 233210 h 455983"/>
                  <a:gd name="connsiteX34" fmla="*/ 188369 w 402347"/>
                  <a:gd name="connsiteY34" fmla="*/ 233389 h 455983"/>
                  <a:gd name="connsiteX35" fmla="*/ 204520 w 402347"/>
                  <a:gd name="connsiteY35" fmla="*/ 204546 h 455983"/>
                  <a:gd name="connsiteX36" fmla="*/ 199434 w 402347"/>
                  <a:gd name="connsiteY36" fmla="*/ 195080 h 455983"/>
                  <a:gd name="connsiteX37" fmla="*/ 118589 w 402347"/>
                  <a:gd name="connsiteY37" fmla="*/ 189276 h 455983"/>
                  <a:gd name="connsiteX38" fmla="*/ 120374 w 402347"/>
                  <a:gd name="connsiteY38" fmla="*/ 169988 h 455983"/>
                  <a:gd name="connsiteX39" fmla="*/ 200951 w 402347"/>
                  <a:gd name="connsiteY39" fmla="*/ 175703 h 455983"/>
                  <a:gd name="connsiteX40" fmla="*/ 208178 w 402347"/>
                  <a:gd name="connsiteY40" fmla="*/ 166327 h 455983"/>
                  <a:gd name="connsiteX41" fmla="*/ 195954 w 402347"/>
                  <a:gd name="connsiteY41" fmla="*/ 130161 h 455983"/>
                  <a:gd name="connsiteX42" fmla="*/ 183550 w 402347"/>
                  <a:gd name="connsiteY42" fmla="*/ 125250 h 455983"/>
                  <a:gd name="connsiteX43" fmla="*/ 120374 w 402347"/>
                  <a:gd name="connsiteY43" fmla="*/ 169988 h 455983"/>
                  <a:gd name="connsiteX44" fmla="*/ 125460 w 402347"/>
                  <a:gd name="connsiteY44" fmla="*/ 306880 h 455983"/>
                  <a:gd name="connsiteX45" fmla="*/ 197024 w 402347"/>
                  <a:gd name="connsiteY45" fmla="*/ 336348 h 455983"/>
                  <a:gd name="connsiteX46" fmla="*/ 199344 w 402347"/>
                  <a:gd name="connsiteY46" fmla="*/ 334115 h 455983"/>
                  <a:gd name="connsiteX47" fmla="*/ 183372 w 402347"/>
                  <a:gd name="connsiteY47" fmla="*/ 287413 h 455983"/>
                  <a:gd name="connsiteX48" fmla="*/ 182836 w 402347"/>
                  <a:gd name="connsiteY48" fmla="*/ 287413 h 455983"/>
                  <a:gd name="connsiteX49" fmla="*/ 182747 w 402347"/>
                  <a:gd name="connsiteY49" fmla="*/ 287413 h 455983"/>
                  <a:gd name="connsiteX50" fmla="*/ 166507 w 402347"/>
                  <a:gd name="connsiteY50" fmla="*/ 280895 h 455983"/>
                  <a:gd name="connsiteX51" fmla="*/ 125282 w 402347"/>
                  <a:gd name="connsiteY51" fmla="*/ 302772 h 455983"/>
                  <a:gd name="connsiteX52" fmla="*/ 125460 w 402347"/>
                  <a:gd name="connsiteY52" fmla="*/ 306880 h 455983"/>
                  <a:gd name="connsiteX53" fmla="*/ 218529 w 402347"/>
                  <a:gd name="connsiteY53" fmla="*/ 327954 h 455983"/>
                  <a:gd name="connsiteX54" fmla="*/ 231825 w 402347"/>
                  <a:gd name="connsiteY54" fmla="*/ 332419 h 455983"/>
                  <a:gd name="connsiteX55" fmla="*/ 285989 w 402347"/>
                  <a:gd name="connsiteY55" fmla="*/ 293664 h 455983"/>
                  <a:gd name="connsiteX56" fmla="*/ 207018 w 402347"/>
                  <a:gd name="connsiteY56" fmla="*/ 275537 h 455983"/>
                  <a:gd name="connsiteX57" fmla="*/ 201843 w 402347"/>
                  <a:gd name="connsiteY57" fmla="*/ 281252 h 455983"/>
                  <a:gd name="connsiteX58" fmla="*/ 217815 w 402347"/>
                  <a:gd name="connsiteY58" fmla="*/ 327865 h 455983"/>
                  <a:gd name="connsiteX59" fmla="*/ 218529 w 402347"/>
                  <a:gd name="connsiteY59" fmla="*/ 327954 h 455983"/>
                  <a:gd name="connsiteX60" fmla="*/ 249404 w 402347"/>
                  <a:gd name="connsiteY60" fmla="*/ 200170 h 455983"/>
                  <a:gd name="connsiteX61" fmla="*/ 302586 w 402347"/>
                  <a:gd name="connsiteY61" fmla="*/ 262142 h 455983"/>
                  <a:gd name="connsiteX62" fmla="*/ 304370 w 402347"/>
                  <a:gd name="connsiteY62" fmla="*/ 261339 h 455983"/>
                  <a:gd name="connsiteX63" fmla="*/ 304817 w 402347"/>
                  <a:gd name="connsiteY63" fmla="*/ 192401 h 455983"/>
                  <a:gd name="connsiteX64" fmla="*/ 292235 w 402347"/>
                  <a:gd name="connsiteY64" fmla="*/ 182132 h 455983"/>
                  <a:gd name="connsiteX65" fmla="*/ 252437 w 402347"/>
                  <a:gd name="connsiteY65" fmla="*/ 191062 h 455983"/>
                  <a:gd name="connsiteX66" fmla="*/ 249404 w 402347"/>
                  <a:gd name="connsiteY66" fmla="*/ 200170 h 455983"/>
                  <a:gd name="connsiteX67" fmla="*/ 217012 w 402347"/>
                  <a:gd name="connsiteY67" fmla="*/ 382247 h 455983"/>
                  <a:gd name="connsiteX68" fmla="*/ 215228 w 402347"/>
                  <a:gd name="connsiteY68" fmla="*/ 382157 h 455983"/>
                  <a:gd name="connsiteX69" fmla="*/ 189707 w 402347"/>
                  <a:gd name="connsiteY69" fmla="*/ 354207 h 455983"/>
                  <a:gd name="connsiteX70" fmla="*/ 118143 w 402347"/>
                  <a:gd name="connsiteY70" fmla="*/ 324739 h 455983"/>
                  <a:gd name="connsiteX71" fmla="*/ 96817 w 402347"/>
                  <a:gd name="connsiteY71" fmla="*/ 333223 h 455983"/>
                  <a:gd name="connsiteX72" fmla="*/ 78167 w 402347"/>
                  <a:gd name="connsiteY72" fmla="*/ 324114 h 455983"/>
                  <a:gd name="connsiteX73" fmla="*/ 71386 w 402347"/>
                  <a:gd name="connsiteY73" fmla="*/ 304290 h 455983"/>
                  <a:gd name="connsiteX74" fmla="*/ 86644 w 402347"/>
                  <a:gd name="connsiteY74" fmla="*/ 281430 h 455983"/>
                  <a:gd name="connsiteX75" fmla="*/ 79952 w 402347"/>
                  <a:gd name="connsiteY75" fmla="*/ 203385 h 455983"/>
                  <a:gd name="connsiteX76" fmla="*/ 60232 w 402347"/>
                  <a:gd name="connsiteY76" fmla="*/ 175524 h 455983"/>
                  <a:gd name="connsiteX77" fmla="*/ 69333 w 402347"/>
                  <a:gd name="connsiteY77" fmla="*/ 156861 h 455983"/>
                  <a:gd name="connsiteX78" fmla="*/ 89143 w 402347"/>
                  <a:gd name="connsiteY78" fmla="*/ 150075 h 455983"/>
                  <a:gd name="connsiteX79" fmla="*/ 103063 w 402347"/>
                  <a:gd name="connsiteY79" fmla="*/ 154986 h 455983"/>
                  <a:gd name="connsiteX80" fmla="*/ 172842 w 402347"/>
                  <a:gd name="connsiteY80" fmla="*/ 107926 h 455983"/>
                  <a:gd name="connsiteX81" fmla="*/ 172396 w 402347"/>
                  <a:gd name="connsiteY81" fmla="*/ 101229 h 455983"/>
                  <a:gd name="connsiteX82" fmla="*/ 181498 w 402347"/>
                  <a:gd name="connsiteY82" fmla="*/ 82566 h 455983"/>
                  <a:gd name="connsiteX83" fmla="*/ 201307 w 402347"/>
                  <a:gd name="connsiteY83" fmla="*/ 75780 h 455983"/>
                  <a:gd name="connsiteX84" fmla="*/ 219957 w 402347"/>
                  <a:gd name="connsiteY84" fmla="*/ 84888 h 455983"/>
                  <a:gd name="connsiteX85" fmla="*/ 226739 w 402347"/>
                  <a:gd name="connsiteY85" fmla="*/ 104712 h 455983"/>
                  <a:gd name="connsiteX86" fmla="*/ 226560 w 402347"/>
                  <a:gd name="connsiteY86" fmla="*/ 106141 h 455983"/>
                  <a:gd name="connsiteX87" fmla="*/ 297589 w 402347"/>
                  <a:gd name="connsiteY87" fmla="*/ 146146 h 455983"/>
                  <a:gd name="connsiteX88" fmla="*/ 316595 w 402347"/>
                  <a:gd name="connsiteY88" fmla="*/ 139984 h 455983"/>
                  <a:gd name="connsiteX89" fmla="*/ 341759 w 402347"/>
                  <a:gd name="connsiteY89" fmla="*/ 168648 h 455983"/>
                  <a:gd name="connsiteX90" fmla="*/ 341759 w 402347"/>
                  <a:gd name="connsiteY90" fmla="*/ 168648 h 455983"/>
                  <a:gd name="connsiteX91" fmla="*/ 324269 w 402347"/>
                  <a:gd name="connsiteY91" fmla="*/ 192491 h 455983"/>
                  <a:gd name="connsiteX92" fmla="*/ 323823 w 402347"/>
                  <a:gd name="connsiteY92" fmla="*/ 261428 h 455983"/>
                  <a:gd name="connsiteX93" fmla="*/ 339796 w 402347"/>
                  <a:gd name="connsiteY93" fmla="*/ 286967 h 455983"/>
                  <a:gd name="connsiteX94" fmla="*/ 312491 w 402347"/>
                  <a:gd name="connsiteY94" fmla="*/ 311255 h 455983"/>
                  <a:gd name="connsiteX95" fmla="*/ 300266 w 402347"/>
                  <a:gd name="connsiteY95" fmla="*/ 307326 h 455983"/>
                  <a:gd name="connsiteX96" fmla="*/ 243247 w 402347"/>
                  <a:gd name="connsiteY96" fmla="*/ 348135 h 455983"/>
                  <a:gd name="connsiteX97" fmla="*/ 244050 w 402347"/>
                  <a:gd name="connsiteY97" fmla="*/ 356708 h 455983"/>
                  <a:gd name="connsiteX98" fmla="*/ 234948 w 402347"/>
                  <a:gd name="connsiteY98" fmla="*/ 375371 h 455983"/>
                  <a:gd name="connsiteX99" fmla="*/ 217012 w 402347"/>
                  <a:gd name="connsiteY99" fmla="*/ 382247 h 455983"/>
                  <a:gd name="connsiteX100" fmla="*/ 211391 w 402347"/>
                  <a:gd name="connsiteY100" fmla="*/ 256516 h 455983"/>
                  <a:gd name="connsiteX101" fmla="*/ 286970 w 402347"/>
                  <a:gd name="connsiteY101" fmla="*/ 273751 h 455983"/>
                  <a:gd name="connsiteX102" fmla="*/ 234680 w 402347"/>
                  <a:gd name="connsiteY102" fmla="*/ 212850 h 455983"/>
                  <a:gd name="connsiteX103" fmla="*/ 223883 w 402347"/>
                  <a:gd name="connsiteY103" fmla="*/ 214458 h 455983"/>
                  <a:gd name="connsiteX104" fmla="*/ 223615 w 402347"/>
                  <a:gd name="connsiteY104" fmla="*/ 214458 h 455983"/>
                  <a:gd name="connsiteX105" fmla="*/ 221563 w 402347"/>
                  <a:gd name="connsiteY105" fmla="*/ 214279 h 455983"/>
                  <a:gd name="connsiteX106" fmla="*/ 205412 w 402347"/>
                  <a:gd name="connsiteY106" fmla="*/ 243122 h 455983"/>
                  <a:gd name="connsiteX107" fmla="*/ 211391 w 402347"/>
                  <a:gd name="connsiteY107" fmla="*/ 256516 h 455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402347" h="455983">
                    <a:moveTo>
                      <a:pt x="382270" y="99443"/>
                    </a:moveTo>
                    <a:lnTo>
                      <a:pt x="221474" y="5503"/>
                    </a:lnTo>
                    <a:cubicBezTo>
                      <a:pt x="208892" y="-1819"/>
                      <a:pt x="193455" y="-1819"/>
                      <a:pt x="180873" y="5414"/>
                    </a:cubicBezTo>
                    <a:lnTo>
                      <a:pt x="19988" y="99354"/>
                    </a:lnTo>
                    <a:cubicBezTo>
                      <a:pt x="7674" y="106498"/>
                      <a:pt x="0" y="119803"/>
                      <a:pt x="0" y="134090"/>
                    </a:cubicBezTo>
                    <a:lnTo>
                      <a:pt x="0" y="321882"/>
                    </a:lnTo>
                    <a:cubicBezTo>
                      <a:pt x="0" y="336259"/>
                      <a:pt x="7585" y="349475"/>
                      <a:pt x="19988" y="356618"/>
                    </a:cubicBezTo>
                    <a:lnTo>
                      <a:pt x="180873" y="450559"/>
                    </a:lnTo>
                    <a:cubicBezTo>
                      <a:pt x="193366" y="457792"/>
                      <a:pt x="208892" y="457792"/>
                      <a:pt x="221385" y="450559"/>
                    </a:cubicBezTo>
                    <a:lnTo>
                      <a:pt x="382359" y="356708"/>
                    </a:lnTo>
                    <a:cubicBezTo>
                      <a:pt x="394673" y="349564"/>
                      <a:pt x="402347" y="336259"/>
                      <a:pt x="402347" y="321971"/>
                    </a:cubicBezTo>
                    <a:lnTo>
                      <a:pt x="402347" y="134180"/>
                    </a:lnTo>
                    <a:cubicBezTo>
                      <a:pt x="402258" y="119892"/>
                      <a:pt x="394584" y="106587"/>
                      <a:pt x="382270" y="99443"/>
                    </a:cubicBezTo>
                    <a:close/>
                    <a:moveTo>
                      <a:pt x="106008" y="280002"/>
                    </a:moveTo>
                    <a:cubicBezTo>
                      <a:pt x="109845" y="281073"/>
                      <a:pt x="113325" y="282948"/>
                      <a:pt x="116359" y="285627"/>
                    </a:cubicBezTo>
                    <a:lnTo>
                      <a:pt x="157495" y="263660"/>
                    </a:lnTo>
                    <a:cubicBezTo>
                      <a:pt x="157227" y="262142"/>
                      <a:pt x="157138" y="260446"/>
                      <a:pt x="157316" y="258660"/>
                    </a:cubicBezTo>
                    <a:cubicBezTo>
                      <a:pt x="157495" y="255981"/>
                      <a:pt x="158030" y="253302"/>
                      <a:pt x="159011" y="250891"/>
                    </a:cubicBezTo>
                    <a:lnTo>
                      <a:pt x="101814" y="200527"/>
                    </a:lnTo>
                    <a:cubicBezTo>
                      <a:pt x="101100" y="200974"/>
                      <a:pt x="100208" y="201510"/>
                      <a:pt x="99315" y="201956"/>
                    </a:cubicBezTo>
                    <a:lnTo>
                      <a:pt x="106008" y="280002"/>
                    </a:lnTo>
                    <a:close/>
                    <a:moveTo>
                      <a:pt x="226560" y="159987"/>
                    </a:moveTo>
                    <a:cubicBezTo>
                      <a:pt x="226739" y="159987"/>
                      <a:pt x="226917" y="159987"/>
                      <a:pt x="227096" y="159987"/>
                    </a:cubicBezTo>
                    <a:lnTo>
                      <a:pt x="227185" y="159987"/>
                    </a:lnTo>
                    <a:cubicBezTo>
                      <a:pt x="235662" y="160433"/>
                      <a:pt x="243425" y="164987"/>
                      <a:pt x="248154" y="172042"/>
                    </a:cubicBezTo>
                    <a:lnTo>
                      <a:pt x="287952" y="163112"/>
                    </a:lnTo>
                    <a:cubicBezTo>
                      <a:pt x="287952" y="163112"/>
                      <a:pt x="287952" y="163112"/>
                      <a:pt x="287952" y="163112"/>
                    </a:cubicBezTo>
                    <a:lnTo>
                      <a:pt x="217458" y="123375"/>
                    </a:lnTo>
                    <a:cubicBezTo>
                      <a:pt x="216655" y="124089"/>
                      <a:pt x="215763" y="124804"/>
                      <a:pt x="214871" y="125429"/>
                    </a:cubicBezTo>
                    <a:lnTo>
                      <a:pt x="226560" y="159987"/>
                    </a:lnTo>
                    <a:close/>
                    <a:moveTo>
                      <a:pt x="118589" y="189276"/>
                    </a:moveTo>
                    <a:lnTo>
                      <a:pt x="171861" y="236157"/>
                    </a:lnTo>
                    <a:cubicBezTo>
                      <a:pt x="176233" y="233924"/>
                      <a:pt x="181141" y="232942"/>
                      <a:pt x="186049" y="233210"/>
                    </a:cubicBezTo>
                    <a:lnTo>
                      <a:pt x="186316" y="233210"/>
                    </a:lnTo>
                    <a:cubicBezTo>
                      <a:pt x="186941" y="233299"/>
                      <a:pt x="187655" y="233299"/>
                      <a:pt x="188369" y="233389"/>
                    </a:cubicBezTo>
                    <a:lnTo>
                      <a:pt x="204520" y="204546"/>
                    </a:lnTo>
                    <a:cubicBezTo>
                      <a:pt x="202111" y="201688"/>
                      <a:pt x="200415" y="198474"/>
                      <a:pt x="199434" y="195080"/>
                    </a:cubicBezTo>
                    <a:lnTo>
                      <a:pt x="118589" y="189276"/>
                    </a:lnTo>
                    <a:close/>
                    <a:moveTo>
                      <a:pt x="120374" y="169988"/>
                    </a:moveTo>
                    <a:lnTo>
                      <a:pt x="200951" y="175703"/>
                    </a:lnTo>
                    <a:cubicBezTo>
                      <a:pt x="202557" y="172042"/>
                      <a:pt x="205055" y="168827"/>
                      <a:pt x="208178" y="166327"/>
                    </a:cubicBezTo>
                    <a:lnTo>
                      <a:pt x="195954" y="130161"/>
                    </a:lnTo>
                    <a:cubicBezTo>
                      <a:pt x="191403" y="129536"/>
                      <a:pt x="187298" y="127929"/>
                      <a:pt x="183550" y="125250"/>
                    </a:cubicBezTo>
                    <a:lnTo>
                      <a:pt x="120374" y="169988"/>
                    </a:lnTo>
                    <a:close/>
                    <a:moveTo>
                      <a:pt x="125460" y="306880"/>
                    </a:moveTo>
                    <a:lnTo>
                      <a:pt x="197024" y="336348"/>
                    </a:lnTo>
                    <a:cubicBezTo>
                      <a:pt x="197827" y="335455"/>
                      <a:pt x="198541" y="334741"/>
                      <a:pt x="199344" y="334115"/>
                    </a:cubicBezTo>
                    <a:lnTo>
                      <a:pt x="183372" y="287413"/>
                    </a:lnTo>
                    <a:cubicBezTo>
                      <a:pt x="183193" y="287413"/>
                      <a:pt x="183015" y="287413"/>
                      <a:pt x="182836" y="287413"/>
                    </a:cubicBezTo>
                    <a:lnTo>
                      <a:pt x="182747" y="287413"/>
                    </a:lnTo>
                    <a:cubicBezTo>
                      <a:pt x="176769" y="287056"/>
                      <a:pt x="171058" y="284734"/>
                      <a:pt x="166507" y="280895"/>
                    </a:cubicBezTo>
                    <a:lnTo>
                      <a:pt x="125282" y="302772"/>
                    </a:lnTo>
                    <a:cubicBezTo>
                      <a:pt x="125460" y="304112"/>
                      <a:pt x="125549" y="305451"/>
                      <a:pt x="125460" y="306880"/>
                    </a:cubicBezTo>
                    <a:close/>
                    <a:moveTo>
                      <a:pt x="218529" y="327954"/>
                    </a:moveTo>
                    <a:cubicBezTo>
                      <a:pt x="223259" y="328311"/>
                      <a:pt x="227809" y="329829"/>
                      <a:pt x="231825" y="332419"/>
                    </a:cubicBezTo>
                    <a:lnTo>
                      <a:pt x="285989" y="293664"/>
                    </a:lnTo>
                    <a:lnTo>
                      <a:pt x="207018" y="275537"/>
                    </a:lnTo>
                    <a:cubicBezTo>
                      <a:pt x="205501" y="277769"/>
                      <a:pt x="203717" y="279644"/>
                      <a:pt x="201843" y="281252"/>
                    </a:cubicBezTo>
                    <a:lnTo>
                      <a:pt x="217815" y="327865"/>
                    </a:lnTo>
                    <a:cubicBezTo>
                      <a:pt x="218083" y="327865"/>
                      <a:pt x="218262" y="327865"/>
                      <a:pt x="218529" y="327954"/>
                    </a:cubicBezTo>
                    <a:close/>
                    <a:moveTo>
                      <a:pt x="249404" y="200170"/>
                    </a:moveTo>
                    <a:lnTo>
                      <a:pt x="302586" y="262142"/>
                    </a:lnTo>
                    <a:cubicBezTo>
                      <a:pt x="303121" y="261874"/>
                      <a:pt x="303746" y="261606"/>
                      <a:pt x="304370" y="261339"/>
                    </a:cubicBezTo>
                    <a:lnTo>
                      <a:pt x="304817" y="192401"/>
                    </a:lnTo>
                    <a:cubicBezTo>
                      <a:pt x="299820" y="190437"/>
                      <a:pt x="295358" y="186865"/>
                      <a:pt x="292235" y="182132"/>
                    </a:cubicBezTo>
                    <a:lnTo>
                      <a:pt x="252437" y="191062"/>
                    </a:lnTo>
                    <a:cubicBezTo>
                      <a:pt x="251902" y="194187"/>
                      <a:pt x="250920" y="197223"/>
                      <a:pt x="249404" y="200170"/>
                    </a:cubicBezTo>
                    <a:close/>
                    <a:moveTo>
                      <a:pt x="217012" y="382247"/>
                    </a:moveTo>
                    <a:cubicBezTo>
                      <a:pt x="216388" y="382247"/>
                      <a:pt x="215852" y="382247"/>
                      <a:pt x="215228" y="382157"/>
                    </a:cubicBezTo>
                    <a:cubicBezTo>
                      <a:pt x="200594" y="381175"/>
                      <a:pt x="189350" y="368763"/>
                      <a:pt x="189707" y="354207"/>
                    </a:cubicBezTo>
                    <a:lnTo>
                      <a:pt x="118143" y="324739"/>
                    </a:lnTo>
                    <a:cubicBezTo>
                      <a:pt x="112522" y="330633"/>
                      <a:pt x="104848" y="333758"/>
                      <a:pt x="96817" y="333223"/>
                    </a:cubicBezTo>
                    <a:cubicBezTo>
                      <a:pt x="89589" y="332776"/>
                      <a:pt x="82986" y="329561"/>
                      <a:pt x="78167" y="324114"/>
                    </a:cubicBezTo>
                    <a:cubicBezTo>
                      <a:pt x="73349" y="318667"/>
                      <a:pt x="70939" y="311613"/>
                      <a:pt x="71386" y="304290"/>
                    </a:cubicBezTo>
                    <a:cubicBezTo>
                      <a:pt x="71921" y="294468"/>
                      <a:pt x="77810" y="285806"/>
                      <a:pt x="86644" y="281430"/>
                    </a:cubicBezTo>
                    <a:lnTo>
                      <a:pt x="79952" y="203385"/>
                    </a:lnTo>
                    <a:cubicBezTo>
                      <a:pt x="67727" y="199902"/>
                      <a:pt x="59518" y="188383"/>
                      <a:pt x="60232" y="175524"/>
                    </a:cubicBezTo>
                    <a:cubicBezTo>
                      <a:pt x="60678" y="168291"/>
                      <a:pt x="63890" y="161683"/>
                      <a:pt x="69333" y="156861"/>
                    </a:cubicBezTo>
                    <a:cubicBezTo>
                      <a:pt x="74776" y="152039"/>
                      <a:pt x="81826" y="149628"/>
                      <a:pt x="89143" y="150075"/>
                    </a:cubicBezTo>
                    <a:cubicBezTo>
                      <a:pt x="94229" y="150432"/>
                      <a:pt x="99048" y="152039"/>
                      <a:pt x="103063" y="154986"/>
                    </a:cubicBezTo>
                    <a:lnTo>
                      <a:pt x="172842" y="107926"/>
                    </a:lnTo>
                    <a:cubicBezTo>
                      <a:pt x="172396" y="105605"/>
                      <a:pt x="172307" y="103372"/>
                      <a:pt x="172396" y="101229"/>
                    </a:cubicBezTo>
                    <a:cubicBezTo>
                      <a:pt x="172842" y="93996"/>
                      <a:pt x="176055" y="87388"/>
                      <a:pt x="181498" y="82566"/>
                    </a:cubicBezTo>
                    <a:cubicBezTo>
                      <a:pt x="186941" y="77744"/>
                      <a:pt x="193990" y="75333"/>
                      <a:pt x="201307" y="75780"/>
                    </a:cubicBezTo>
                    <a:cubicBezTo>
                      <a:pt x="208535" y="76226"/>
                      <a:pt x="215138" y="79441"/>
                      <a:pt x="219957" y="84888"/>
                    </a:cubicBezTo>
                    <a:cubicBezTo>
                      <a:pt x="224775" y="90335"/>
                      <a:pt x="227185" y="97389"/>
                      <a:pt x="226739" y="104712"/>
                    </a:cubicBezTo>
                    <a:lnTo>
                      <a:pt x="226560" y="106141"/>
                    </a:lnTo>
                    <a:lnTo>
                      <a:pt x="297589" y="146146"/>
                    </a:lnTo>
                    <a:cubicBezTo>
                      <a:pt x="302943" y="141681"/>
                      <a:pt x="309724" y="139538"/>
                      <a:pt x="316595" y="139984"/>
                    </a:cubicBezTo>
                    <a:cubicBezTo>
                      <a:pt x="331319" y="140877"/>
                      <a:pt x="342651" y="153736"/>
                      <a:pt x="341759" y="168648"/>
                    </a:cubicBezTo>
                    <a:lnTo>
                      <a:pt x="341759" y="168648"/>
                    </a:lnTo>
                    <a:cubicBezTo>
                      <a:pt x="341134" y="179453"/>
                      <a:pt x="334263" y="188651"/>
                      <a:pt x="324269" y="192491"/>
                    </a:cubicBezTo>
                    <a:lnTo>
                      <a:pt x="323823" y="261428"/>
                    </a:lnTo>
                    <a:cubicBezTo>
                      <a:pt x="333995" y="265625"/>
                      <a:pt x="340420" y="275805"/>
                      <a:pt x="339796" y="286967"/>
                    </a:cubicBezTo>
                    <a:cubicBezTo>
                      <a:pt x="338903" y="301165"/>
                      <a:pt x="326678" y="312059"/>
                      <a:pt x="312491" y="311255"/>
                    </a:cubicBezTo>
                    <a:cubicBezTo>
                      <a:pt x="308207" y="310988"/>
                      <a:pt x="304014" y="309648"/>
                      <a:pt x="300266" y="307326"/>
                    </a:cubicBezTo>
                    <a:lnTo>
                      <a:pt x="243247" y="348135"/>
                    </a:lnTo>
                    <a:cubicBezTo>
                      <a:pt x="243960" y="350814"/>
                      <a:pt x="244228" y="353672"/>
                      <a:pt x="244050" y="356708"/>
                    </a:cubicBezTo>
                    <a:cubicBezTo>
                      <a:pt x="243603" y="363941"/>
                      <a:pt x="240391" y="370549"/>
                      <a:pt x="234948" y="375371"/>
                    </a:cubicBezTo>
                    <a:cubicBezTo>
                      <a:pt x="230040" y="379835"/>
                      <a:pt x="223705" y="382247"/>
                      <a:pt x="217012" y="382247"/>
                    </a:cubicBezTo>
                    <a:close/>
                    <a:moveTo>
                      <a:pt x="211391" y="256516"/>
                    </a:moveTo>
                    <a:lnTo>
                      <a:pt x="286970" y="273751"/>
                    </a:lnTo>
                    <a:lnTo>
                      <a:pt x="234680" y="212850"/>
                    </a:lnTo>
                    <a:cubicBezTo>
                      <a:pt x="231379" y="214011"/>
                      <a:pt x="227720" y="214636"/>
                      <a:pt x="223883" y="214458"/>
                    </a:cubicBezTo>
                    <a:lnTo>
                      <a:pt x="223615" y="214458"/>
                    </a:lnTo>
                    <a:cubicBezTo>
                      <a:pt x="222902" y="214368"/>
                      <a:pt x="222277" y="214368"/>
                      <a:pt x="221563" y="214279"/>
                    </a:cubicBezTo>
                    <a:lnTo>
                      <a:pt x="205412" y="243122"/>
                    </a:lnTo>
                    <a:cubicBezTo>
                      <a:pt x="208624" y="246962"/>
                      <a:pt x="210677" y="251516"/>
                      <a:pt x="211391" y="256516"/>
                    </a:cubicBezTo>
                    <a:close/>
                  </a:path>
                </a:pathLst>
              </a:custGeom>
              <a:solidFill>
                <a:schemeClr val="bg1"/>
              </a:solidFill>
              <a:ln w="8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1AF017B-04FD-8BB5-97C2-5A19CB588DB2}"/>
                </a:ext>
              </a:extLst>
            </p:cNvPr>
            <p:cNvGrpSpPr/>
            <p:nvPr/>
          </p:nvGrpSpPr>
          <p:grpSpPr>
            <a:xfrm>
              <a:off x="6243174" y="3060257"/>
              <a:ext cx="1485900" cy="303880"/>
              <a:chOff x="3748227" y="3968129"/>
              <a:chExt cx="1485900" cy="30388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437A365-F940-6201-5AF3-C910EE948996}"/>
                  </a:ext>
                </a:extLst>
              </p:cNvPr>
              <p:cNvSpPr/>
              <p:nvPr/>
            </p:nvSpPr>
            <p:spPr>
              <a:xfrm>
                <a:off x="3748227" y="3968129"/>
                <a:ext cx="1485900" cy="30388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Cross Connect</a:t>
                </a:r>
                <a:endParaRPr lang="en-US" sz="1000" b="1" baseline="30000">
                  <a:solidFill>
                    <a:schemeClr val="bg1"/>
                  </a:solidFill>
                </a:endParaRPr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E1731FC8-CDFA-7FA4-A548-699DB8E7C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33297" y="4013055"/>
                <a:ext cx="191734" cy="21402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E47CDD2-77D6-DF7C-F23C-51DBCAE07E43}"/>
                </a:ext>
              </a:extLst>
            </p:cNvPr>
            <p:cNvGrpSpPr/>
            <p:nvPr/>
          </p:nvGrpSpPr>
          <p:grpSpPr>
            <a:xfrm>
              <a:off x="6243174" y="2667000"/>
              <a:ext cx="1485900" cy="303880"/>
              <a:chOff x="3748227" y="3139054"/>
              <a:chExt cx="1485900" cy="30388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11F8A2C-BFB3-6E06-892B-BA92BC59F726}"/>
                  </a:ext>
                </a:extLst>
              </p:cNvPr>
              <p:cNvSpPr/>
              <p:nvPr/>
            </p:nvSpPr>
            <p:spPr>
              <a:xfrm>
                <a:off x="3748227" y="3139054"/>
                <a:ext cx="1485900" cy="30388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Customer A</a:t>
                </a:r>
              </a:p>
            </p:txBody>
          </p: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6E75C162-A8AC-0301-4631-DCE4442A6D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31654" y="3193484"/>
                <a:ext cx="195021" cy="195021"/>
              </a:xfrm>
              <a:prstGeom prst="rect">
                <a:avLst/>
              </a:prstGeom>
            </p:spPr>
          </p:pic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1D4C566-A863-D5CF-FC51-EFD2F439AFA3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6986124" y="3343770"/>
              <a:ext cx="0" cy="11430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E9B5FC8-1205-6DF7-92C2-557F59AE860A}"/>
                </a:ext>
              </a:extLst>
            </p:cNvPr>
            <p:cNvCxnSpPr>
              <a:cxnSpLocks/>
              <a:stCxn id="41" idx="2"/>
              <a:endCxn id="38" idx="0"/>
            </p:cNvCxnSpPr>
            <p:nvPr/>
          </p:nvCxnSpPr>
          <p:spPr>
            <a:xfrm>
              <a:off x="6986124" y="2970880"/>
              <a:ext cx="0" cy="8937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17A3DF7-BD69-94CC-79DB-2C0DE7D5CE08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8050510" y="3212068"/>
            <a:ext cx="317419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37887B7-0E51-B9E4-6226-6B217A9D84F0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854346" y="5229817"/>
            <a:ext cx="15592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8168816D-B20B-16E8-56D6-A43BA0C23F67}"/>
              </a:ext>
            </a:extLst>
          </p:cNvPr>
          <p:cNvCxnSpPr>
            <a:stCxn id="13" idx="3"/>
            <a:endCxn id="18" idx="3"/>
          </p:cNvCxnSpPr>
          <p:nvPr/>
        </p:nvCxnSpPr>
        <p:spPr>
          <a:xfrm>
            <a:off x="5785453" y="3616273"/>
            <a:ext cx="68893" cy="1613544"/>
          </a:xfrm>
          <a:prstGeom prst="bentConnector3">
            <a:avLst>
              <a:gd name="adj1" fmla="val 335038"/>
            </a:avLst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6AA8A0C-93D4-0FE8-6276-A7BFA8B51BDD}"/>
              </a:ext>
            </a:extLst>
          </p:cNvPr>
          <p:cNvGrpSpPr/>
          <p:nvPr/>
        </p:nvGrpSpPr>
        <p:grpSpPr>
          <a:xfrm>
            <a:off x="2035027" y="2667000"/>
            <a:ext cx="1790700" cy="303880"/>
            <a:chOff x="1253291" y="3139054"/>
            <a:chExt cx="1790700" cy="30388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3E6F68-F001-1E0E-A1E6-D3CFBC9F7809}"/>
                </a:ext>
              </a:extLst>
            </p:cNvPr>
            <p:cNvSpPr/>
            <p:nvPr/>
          </p:nvSpPr>
          <p:spPr>
            <a:xfrm>
              <a:off x="1253291" y="3139054"/>
              <a:ext cx="1790700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Customer A Office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0091B5C-DCFB-CAB2-C7BA-AB9989582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29568" y="3185699"/>
              <a:ext cx="196055" cy="196055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059402-ED7A-F254-05C8-58518150687E}"/>
              </a:ext>
            </a:extLst>
          </p:cNvPr>
          <p:cNvCxnSpPr>
            <a:cxnSpLocks/>
            <a:stCxn id="10" idx="3"/>
            <a:endCxn id="30" idx="1"/>
          </p:cNvCxnSpPr>
          <p:nvPr/>
        </p:nvCxnSpPr>
        <p:spPr>
          <a:xfrm>
            <a:off x="3825727" y="2818940"/>
            <a:ext cx="473826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B26C0C8-A69C-1A56-B4E0-E0BC6D40EC98}"/>
              </a:ext>
            </a:extLst>
          </p:cNvPr>
          <p:cNvCxnSpPr>
            <a:cxnSpLocks/>
            <a:stCxn id="27" idx="3"/>
            <a:endCxn id="38" idx="1"/>
          </p:cNvCxnSpPr>
          <p:nvPr/>
        </p:nvCxnSpPr>
        <p:spPr>
          <a:xfrm>
            <a:off x="5785453" y="3212068"/>
            <a:ext cx="457721" cy="12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CFF94D-22B0-BFEC-69D1-3C4C9D261B5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7729074" y="3610010"/>
            <a:ext cx="638855" cy="427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6" name="Title 3">
            <a:extLst>
              <a:ext uri="{FF2B5EF4-FFF2-40B4-BE49-F238E27FC236}">
                <a16:creationId xmlns:a16="http://schemas.microsoft.com/office/drawing/2014/main" id="{B1F5432E-DE36-D5E3-3C75-0C2FFBD0F128}"/>
              </a:ext>
            </a:extLst>
          </p:cNvPr>
          <p:cNvSpPr txBox="1">
            <a:spLocks/>
          </p:cNvSpPr>
          <p:nvPr/>
        </p:nvSpPr>
        <p:spPr>
          <a:xfrm>
            <a:off x="548640" y="1245579"/>
            <a:ext cx="4246369" cy="4018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Correct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62B22-744E-73AD-7220-42CD635A846A}"/>
              </a:ext>
            </a:extLst>
          </p:cNvPr>
          <p:cNvSpPr txBox="1"/>
          <p:nvPr/>
        </p:nvSpPr>
        <p:spPr>
          <a:xfrm>
            <a:off x="8922484" y="5650797"/>
            <a:ext cx="90409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Equinix Fabric</a:t>
            </a:r>
            <a:r>
              <a:rPr lang="en-US" sz="1000" baseline="30000" dirty="0"/>
              <a:t>®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A9EB50-B9A4-93C3-3AD8-58A2BEA59ADC}"/>
              </a:ext>
            </a:extLst>
          </p:cNvPr>
          <p:cNvCxnSpPr>
            <a:cxnSpLocks/>
          </p:cNvCxnSpPr>
          <p:nvPr/>
        </p:nvCxnSpPr>
        <p:spPr>
          <a:xfrm>
            <a:off x="8437959" y="5723502"/>
            <a:ext cx="381887" cy="0"/>
          </a:xfrm>
          <a:prstGeom prst="line">
            <a:avLst/>
          </a:prstGeom>
          <a:ln w="19050" cap="rnd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2B8BEA7-0584-93A6-53BA-16DC38439FA6}"/>
              </a:ext>
            </a:extLst>
          </p:cNvPr>
          <p:cNvSpPr txBox="1"/>
          <p:nvPr/>
        </p:nvSpPr>
        <p:spPr>
          <a:xfrm>
            <a:off x="8922484" y="5940045"/>
            <a:ext cx="931345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/>
              <a:t>Network Service</a:t>
            </a:r>
            <a:endParaRPr lang="en-US" sz="1000" baseline="3000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3FD1B3-0A31-8F2B-E4D9-6AAAA8D5909B}"/>
              </a:ext>
            </a:extLst>
          </p:cNvPr>
          <p:cNvCxnSpPr>
            <a:cxnSpLocks/>
          </p:cNvCxnSpPr>
          <p:nvPr/>
        </p:nvCxnSpPr>
        <p:spPr>
          <a:xfrm>
            <a:off x="8437959" y="6012750"/>
            <a:ext cx="381887" cy="0"/>
          </a:xfrm>
          <a:prstGeom prst="line">
            <a:avLst/>
          </a:prstGeom>
          <a:ln w="19050" cap="flat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6" name="Graphic 65">
            <a:extLst>
              <a:ext uri="{FF2B5EF4-FFF2-40B4-BE49-F238E27FC236}">
                <a16:creationId xmlns:a16="http://schemas.microsoft.com/office/drawing/2014/main" id="{AABAF20D-85BC-6EB1-1640-5A733F6D23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40643" y="2000265"/>
            <a:ext cx="125366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1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49087A-4DA6-B514-AB44-4CD4E83DF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C434-F992-6523-A9E1-1D510150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59A7A5-5197-73E5-5472-BEC5C787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51537"/>
            <a:ext cx="11852268" cy="924831"/>
          </a:xfrm>
        </p:spPr>
        <p:txBody>
          <a:bodyPr/>
          <a:lstStyle/>
          <a:p>
            <a:r>
              <a:rPr lang="en-US" dirty="0"/>
              <a:t>Example 4: Colocation with Fabric and interconnection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472496-2714-7C6E-9D20-B5F63B357876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343409" y="3309949"/>
            <a:ext cx="342900" cy="19798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14AC4C1-3E06-646D-6F42-236EC4B351A8}"/>
              </a:ext>
            </a:extLst>
          </p:cNvPr>
          <p:cNvGrpSpPr/>
          <p:nvPr/>
        </p:nvGrpSpPr>
        <p:grpSpPr>
          <a:xfrm>
            <a:off x="1552709" y="3355989"/>
            <a:ext cx="1790700" cy="303880"/>
            <a:chOff x="1751012" y="3355989"/>
            <a:chExt cx="1790700" cy="3038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3F37DE-1D03-56C9-9293-983320E16B29}"/>
                </a:ext>
              </a:extLst>
            </p:cNvPr>
            <p:cNvSpPr/>
            <p:nvPr/>
          </p:nvSpPr>
          <p:spPr>
            <a:xfrm>
              <a:off x="1751012" y="3355989"/>
              <a:ext cx="1790700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Customer A Office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8CB414D-4543-8D48-8593-D73B3C65C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53153" y="3355989"/>
              <a:ext cx="196055" cy="196055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37E203F-968F-BCB1-E3E9-233CD2CD1DDF}"/>
              </a:ext>
            </a:extLst>
          </p:cNvPr>
          <p:cNvSpPr txBox="1"/>
          <p:nvPr/>
        </p:nvSpPr>
        <p:spPr>
          <a:xfrm>
            <a:off x="6753359" y="1651456"/>
            <a:ext cx="42481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Descriptive copy does not belong “in” the diagram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1C1495-427C-1AA2-24F0-516223BFF39C}"/>
              </a:ext>
            </a:extLst>
          </p:cNvPr>
          <p:cNvSpPr txBox="1"/>
          <p:nvPr/>
        </p:nvSpPr>
        <p:spPr>
          <a:xfrm>
            <a:off x="6620009" y="5470230"/>
            <a:ext cx="42481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Detail from original not preserved. We should be showing multiple instances of some cloud services 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3497B957-B3E3-E282-3851-0D5C124C774C}"/>
              </a:ext>
            </a:extLst>
          </p:cNvPr>
          <p:cNvCxnSpPr>
            <a:cxnSpLocks/>
            <a:stCxn id="37" idx="1"/>
          </p:cNvCxnSpPr>
          <p:nvPr/>
        </p:nvCxnSpPr>
        <p:spPr>
          <a:xfrm rot="10800000">
            <a:off x="6368449" y="5227422"/>
            <a:ext cx="251560" cy="458253"/>
          </a:xfrm>
          <a:prstGeom prst="bentConnector2">
            <a:avLst/>
          </a:prstGeom>
          <a:ln w="1270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EF21058-C79F-6770-5E98-090D21B020F4}"/>
              </a:ext>
            </a:extLst>
          </p:cNvPr>
          <p:cNvSpPr txBox="1"/>
          <p:nvPr/>
        </p:nvSpPr>
        <p:spPr>
          <a:xfrm>
            <a:off x="1518519" y="2400300"/>
            <a:ext cx="17907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Lines are not straight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8BD2181-3279-BD3E-4703-831F757F019E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3309219" y="2508022"/>
            <a:ext cx="245403" cy="717712"/>
          </a:xfrm>
          <a:prstGeom prst="bentConnector2">
            <a:avLst/>
          </a:prstGeom>
          <a:ln w="1270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AB08652-7759-AB9C-A4D5-6C4AD1DED4D6}"/>
              </a:ext>
            </a:extLst>
          </p:cNvPr>
          <p:cNvSpPr txBox="1"/>
          <p:nvPr/>
        </p:nvSpPr>
        <p:spPr>
          <a:xfrm>
            <a:off x="1552709" y="4089856"/>
            <a:ext cx="12839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Icons off center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561BC0F-F810-594F-AEBC-B0C4A208BEB6}"/>
              </a:ext>
            </a:extLst>
          </p:cNvPr>
          <p:cNvCxnSpPr>
            <a:cxnSpLocks/>
          </p:cNvCxnSpPr>
          <p:nvPr/>
        </p:nvCxnSpPr>
        <p:spPr>
          <a:xfrm flipV="1">
            <a:off x="1743209" y="3679186"/>
            <a:ext cx="0" cy="359414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FE7B296-E53E-818E-9E64-FE55FAAB26DD}"/>
              </a:ext>
            </a:extLst>
          </p:cNvPr>
          <p:cNvSpPr txBox="1"/>
          <p:nvPr/>
        </p:nvSpPr>
        <p:spPr>
          <a:xfrm>
            <a:off x="9494312" y="2722547"/>
            <a:ext cx="229088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Original diagram should have shown how the 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1400" dirty="0">
                <a:solidFill>
                  <a:schemeClr val="accent1"/>
                </a:solidFill>
              </a:rPr>
              <a:t>cross connects and 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1400" dirty="0">
                <a:solidFill>
                  <a:schemeClr val="accent1"/>
                </a:solidFill>
              </a:rPr>
              <a:t>Fabric connected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FF7B7F-0F3D-E0A7-6DF0-68269A987B2A}"/>
              </a:ext>
            </a:extLst>
          </p:cNvPr>
          <p:cNvSpPr/>
          <p:nvPr/>
        </p:nvSpPr>
        <p:spPr>
          <a:xfrm>
            <a:off x="3686309" y="2189513"/>
            <a:ext cx="5562600" cy="230720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8A2ACC-086A-4CAF-4449-40FEF962A8E8}"/>
              </a:ext>
            </a:extLst>
          </p:cNvPr>
          <p:cNvCxnSpPr>
            <a:cxnSpLocks/>
          </p:cNvCxnSpPr>
          <p:nvPr/>
        </p:nvCxnSpPr>
        <p:spPr>
          <a:xfrm>
            <a:off x="4810259" y="4304380"/>
            <a:ext cx="0" cy="3828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D6916CE-EBF2-4AAE-D4D2-ECF5C5F66AAB}"/>
              </a:ext>
            </a:extLst>
          </p:cNvPr>
          <p:cNvSpPr/>
          <p:nvPr/>
        </p:nvSpPr>
        <p:spPr>
          <a:xfrm>
            <a:off x="3876809" y="2633590"/>
            <a:ext cx="1866900" cy="16726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IBX</a:t>
            </a:r>
            <a:r>
              <a:rPr lang="en-US" sz="1000" b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Osaka</a:t>
            </a:r>
            <a:endParaRPr lang="it-IT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D66D613-C73B-D52D-A698-1E4D04DF7580}"/>
              </a:ext>
            </a:extLst>
          </p:cNvPr>
          <p:cNvGrpSpPr/>
          <p:nvPr/>
        </p:nvGrpSpPr>
        <p:grpSpPr>
          <a:xfrm>
            <a:off x="4067309" y="4763420"/>
            <a:ext cx="1485900" cy="303880"/>
            <a:chOff x="4265612" y="4763420"/>
            <a:chExt cx="1485900" cy="30388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2D5D87-1107-D7AA-C3F1-6E3335D0E390}"/>
                </a:ext>
              </a:extLst>
            </p:cNvPr>
            <p:cNvSpPr/>
            <p:nvPr/>
          </p:nvSpPr>
          <p:spPr>
            <a:xfrm>
              <a:off x="4265612" y="4763420"/>
              <a:ext cx="1485900" cy="303880"/>
            </a:xfrm>
            <a:prstGeom prst="rect">
              <a:avLst/>
            </a:prstGeom>
            <a:solidFill>
              <a:srgbClr val="FF99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AWS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®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5FB56FD-2B03-07C5-FA53-48BC49425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42778" y="4839620"/>
              <a:ext cx="209537" cy="167629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9B1F47-8193-4FC7-E659-C2690855FA09}"/>
              </a:ext>
            </a:extLst>
          </p:cNvPr>
          <p:cNvGrpSpPr/>
          <p:nvPr/>
        </p:nvGrpSpPr>
        <p:grpSpPr>
          <a:xfrm>
            <a:off x="5743709" y="4763420"/>
            <a:ext cx="1485900" cy="303880"/>
            <a:chOff x="5942012" y="4763420"/>
            <a:chExt cx="1485900" cy="3038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EF4948A-4E37-FF50-B036-27456F980CD9}"/>
                </a:ext>
              </a:extLst>
            </p:cNvPr>
            <p:cNvSpPr/>
            <p:nvPr/>
          </p:nvSpPr>
          <p:spPr>
            <a:xfrm>
              <a:off x="5942012" y="4763420"/>
              <a:ext cx="1485900" cy="303880"/>
            </a:xfrm>
            <a:prstGeom prst="rect">
              <a:avLst/>
            </a:prstGeom>
            <a:solidFill>
              <a:srgbClr val="D83B0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Office 365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®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2BD68A7-E410-85D0-AB7E-5C89BA174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19178" y="4839620"/>
              <a:ext cx="209537" cy="167629"/>
            </a:xfrm>
            <a:prstGeom prst="rect">
              <a:avLst/>
            </a:prstGeom>
          </p:spPr>
        </p:pic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111746-899F-3FCE-530E-3AB697C61A08}"/>
              </a:ext>
            </a:extLst>
          </p:cNvPr>
          <p:cNvCxnSpPr>
            <a:cxnSpLocks/>
          </p:cNvCxnSpPr>
          <p:nvPr/>
        </p:nvCxnSpPr>
        <p:spPr>
          <a:xfrm>
            <a:off x="5858009" y="3444798"/>
            <a:ext cx="1219200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0D13F16-BA88-96B2-1D53-922516F6C470}"/>
              </a:ext>
            </a:extLst>
          </p:cNvPr>
          <p:cNvSpPr txBox="1"/>
          <p:nvPr/>
        </p:nvSpPr>
        <p:spPr>
          <a:xfrm>
            <a:off x="6003540" y="2789370"/>
            <a:ext cx="928139" cy="615553"/>
          </a:xfrm>
          <a:prstGeom prst="rect">
            <a:avLst/>
          </a:prstGeom>
          <a:noFill/>
        </p:spPr>
        <p:txBody>
          <a:bodyPr wrap="none" lIns="0" tIns="0" rIns="0" bIns="0" rtlCol="0" anchor="b" anchorCtr="1">
            <a:spAutoFit/>
          </a:bodyPr>
          <a:lstStyle/>
          <a:p>
            <a:pPr algn="ctr"/>
            <a:r>
              <a:rPr lang="en-US" sz="1000" dirty="0"/>
              <a:t>Use both Tokyo</a:t>
            </a:r>
            <a:br>
              <a:rPr lang="en-US" sz="1000" dirty="0"/>
            </a:br>
            <a:r>
              <a:rPr lang="en-US" sz="1000" dirty="0"/>
              <a:t>and Osaka to</a:t>
            </a:r>
            <a:br>
              <a:rPr lang="en-US" sz="1000" dirty="0"/>
            </a:br>
            <a:r>
              <a:rPr lang="en-US" sz="1000" dirty="0"/>
              <a:t>ensure business</a:t>
            </a:r>
            <a:br>
              <a:rPr lang="en-US" sz="1000" dirty="0"/>
            </a:br>
            <a:r>
              <a:rPr lang="en-US" sz="1000" dirty="0"/>
              <a:t>continuity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9961B7-2638-1462-BD10-F827EDFD7655}"/>
              </a:ext>
            </a:extLst>
          </p:cNvPr>
          <p:cNvCxnSpPr>
            <a:cxnSpLocks/>
          </p:cNvCxnSpPr>
          <p:nvPr/>
        </p:nvCxnSpPr>
        <p:spPr>
          <a:xfrm>
            <a:off x="8124959" y="4304380"/>
            <a:ext cx="0" cy="3828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7756D37-3B3D-0CA7-648C-B05AAF397F60}"/>
              </a:ext>
            </a:extLst>
          </p:cNvPr>
          <p:cNvSpPr/>
          <p:nvPr/>
        </p:nvSpPr>
        <p:spPr>
          <a:xfrm>
            <a:off x="7191509" y="2633590"/>
            <a:ext cx="1866900" cy="16726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IBX</a:t>
            </a:r>
            <a:r>
              <a:rPr lang="en-US" sz="1000" b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Tokyo</a:t>
            </a:r>
            <a:endParaRPr lang="it-IT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12ED61-399B-5218-758C-94AE4C8B2264}"/>
              </a:ext>
            </a:extLst>
          </p:cNvPr>
          <p:cNvGrpSpPr/>
          <p:nvPr/>
        </p:nvGrpSpPr>
        <p:grpSpPr>
          <a:xfrm>
            <a:off x="7382009" y="4763420"/>
            <a:ext cx="1485900" cy="303880"/>
            <a:chOff x="7580312" y="4763420"/>
            <a:chExt cx="1485900" cy="30388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23684B8-9939-0131-8830-A0331671427F}"/>
                </a:ext>
              </a:extLst>
            </p:cNvPr>
            <p:cNvSpPr/>
            <p:nvPr/>
          </p:nvSpPr>
          <p:spPr>
            <a:xfrm>
              <a:off x="7580312" y="4763420"/>
              <a:ext cx="1485900" cy="303880"/>
            </a:xfrm>
            <a:prstGeom prst="rect">
              <a:avLst/>
            </a:prstGeom>
            <a:solidFill>
              <a:srgbClr val="0067B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Azure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®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5822B93E-4A97-07F7-08F6-52D6AB97D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57478" y="4832212"/>
              <a:ext cx="209537" cy="167629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0DB2D9A-B3B6-8CCD-A32C-7EEE7FE64F2C}"/>
              </a:ext>
            </a:extLst>
          </p:cNvPr>
          <p:cNvGrpSpPr/>
          <p:nvPr/>
        </p:nvGrpSpPr>
        <p:grpSpPr>
          <a:xfrm>
            <a:off x="4067309" y="3810000"/>
            <a:ext cx="1485900" cy="303880"/>
            <a:chOff x="4265612" y="3810000"/>
            <a:chExt cx="1485900" cy="30388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648E23-B8F5-6964-2FC4-993106ED1E01}"/>
                </a:ext>
              </a:extLst>
            </p:cNvPr>
            <p:cNvSpPr/>
            <p:nvPr/>
          </p:nvSpPr>
          <p:spPr>
            <a:xfrm>
              <a:off x="4265612" y="3810000"/>
              <a:ext cx="14859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Fabric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29" name="Graphic 58">
              <a:extLst>
                <a:ext uri="{FF2B5EF4-FFF2-40B4-BE49-F238E27FC236}">
                  <a16:creationId xmlns:a16="http://schemas.microsoft.com/office/drawing/2014/main" id="{2BD8CA95-C21C-A088-731A-A61BEC5E8F17}"/>
                </a:ext>
              </a:extLst>
            </p:cNvPr>
            <p:cNvSpPr/>
            <p:nvPr/>
          </p:nvSpPr>
          <p:spPr>
            <a:xfrm>
              <a:off x="4352123" y="3854466"/>
              <a:ext cx="188853" cy="214029"/>
            </a:xfrm>
            <a:custGeom>
              <a:avLst/>
              <a:gdLst>
                <a:gd name="connsiteX0" fmla="*/ 382270 w 402347"/>
                <a:gd name="connsiteY0" fmla="*/ 99443 h 455983"/>
                <a:gd name="connsiteX1" fmla="*/ 221474 w 402347"/>
                <a:gd name="connsiteY1" fmla="*/ 5503 h 455983"/>
                <a:gd name="connsiteX2" fmla="*/ 180873 w 402347"/>
                <a:gd name="connsiteY2" fmla="*/ 5414 h 455983"/>
                <a:gd name="connsiteX3" fmla="*/ 19988 w 402347"/>
                <a:gd name="connsiteY3" fmla="*/ 99354 h 455983"/>
                <a:gd name="connsiteX4" fmla="*/ 0 w 402347"/>
                <a:gd name="connsiteY4" fmla="*/ 134090 h 455983"/>
                <a:gd name="connsiteX5" fmla="*/ 0 w 402347"/>
                <a:gd name="connsiteY5" fmla="*/ 321882 h 455983"/>
                <a:gd name="connsiteX6" fmla="*/ 19988 w 402347"/>
                <a:gd name="connsiteY6" fmla="*/ 356618 h 455983"/>
                <a:gd name="connsiteX7" fmla="*/ 180873 w 402347"/>
                <a:gd name="connsiteY7" fmla="*/ 450559 h 455983"/>
                <a:gd name="connsiteX8" fmla="*/ 221385 w 402347"/>
                <a:gd name="connsiteY8" fmla="*/ 450559 h 455983"/>
                <a:gd name="connsiteX9" fmla="*/ 382359 w 402347"/>
                <a:gd name="connsiteY9" fmla="*/ 356708 h 455983"/>
                <a:gd name="connsiteX10" fmla="*/ 402347 w 402347"/>
                <a:gd name="connsiteY10" fmla="*/ 321971 h 455983"/>
                <a:gd name="connsiteX11" fmla="*/ 402347 w 402347"/>
                <a:gd name="connsiteY11" fmla="*/ 134180 h 455983"/>
                <a:gd name="connsiteX12" fmla="*/ 382270 w 402347"/>
                <a:gd name="connsiteY12" fmla="*/ 99443 h 455983"/>
                <a:gd name="connsiteX13" fmla="*/ 106008 w 402347"/>
                <a:gd name="connsiteY13" fmla="*/ 280002 h 455983"/>
                <a:gd name="connsiteX14" fmla="*/ 116359 w 402347"/>
                <a:gd name="connsiteY14" fmla="*/ 285627 h 455983"/>
                <a:gd name="connsiteX15" fmla="*/ 157495 w 402347"/>
                <a:gd name="connsiteY15" fmla="*/ 263660 h 455983"/>
                <a:gd name="connsiteX16" fmla="*/ 157316 w 402347"/>
                <a:gd name="connsiteY16" fmla="*/ 258660 h 455983"/>
                <a:gd name="connsiteX17" fmla="*/ 159011 w 402347"/>
                <a:gd name="connsiteY17" fmla="*/ 250891 h 455983"/>
                <a:gd name="connsiteX18" fmla="*/ 101814 w 402347"/>
                <a:gd name="connsiteY18" fmla="*/ 200527 h 455983"/>
                <a:gd name="connsiteX19" fmla="*/ 99315 w 402347"/>
                <a:gd name="connsiteY19" fmla="*/ 201956 h 455983"/>
                <a:gd name="connsiteX20" fmla="*/ 106008 w 402347"/>
                <a:gd name="connsiteY20" fmla="*/ 280002 h 455983"/>
                <a:gd name="connsiteX21" fmla="*/ 226560 w 402347"/>
                <a:gd name="connsiteY21" fmla="*/ 159987 h 455983"/>
                <a:gd name="connsiteX22" fmla="*/ 227096 w 402347"/>
                <a:gd name="connsiteY22" fmla="*/ 159987 h 455983"/>
                <a:gd name="connsiteX23" fmla="*/ 227185 w 402347"/>
                <a:gd name="connsiteY23" fmla="*/ 159987 h 455983"/>
                <a:gd name="connsiteX24" fmla="*/ 248154 w 402347"/>
                <a:gd name="connsiteY24" fmla="*/ 172042 h 455983"/>
                <a:gd name="connsiteX25" fmla="*/ 287952 w 402347"/>
                <a:gd name="connsiteY25" fmla="*/ 163112 h 455983"/>
                <a:gd name="connsiteX26" fmla="*/ 287952 w 402347"/>
                <a:gd name="connsiteY26" fmla="*/ 163112 h 455983"/>
                <a:gd name="connsiteX27" fmla="*/ 217458 w 402347"/>
                <a:gd name="connsiteY27" fmla="*/ 123375 h 455983"/>
                <a:gd name="connsiteX28" fmla="*/ 214871 w 402347"/>
                <a:gd name="connsiteY28" fmla="*/ 125429 h 455983"/>
                <a:gd name="connsiteX29" fmla="*/ 226560 w 402347"/>
                <a:gd name="connsiteY29" fmla="*/ 159987 h 455983"/>
                <a:gd name="connsiteX30" fmla="*/ 118589 w 402347"/>
                <a:gd name="connsiteY30" fmla="*/ 189276 h 455983"/>
                <a:gd name="connsiteX31" fmla="*/ 171861 w 402347"/>
                <a:gd name="connsiteY31" fmla="*/ 236157 h 455983"/>
                <a:gd name="connsiteX32" fmla="*/ 186049 w 402347"/>
                <a:gd name="connsiteY32" fmla="*/ 233210 h 455983"/>
                <a:gd name="connsiteX33" fmla="*/ 186316 w 402347"/>
                <a:gd name="connsiteY33" fmla="*/ 233210 h 455983"/>
                <a:gd name="connsiteX34" fmla="*/ 188369 w 402347"/>
                <a:gd name="connsiteY34" fmla="*/ 233389 h 455983"/>
                <a:gd name="connsiteX35" fmla="*/ 204520 w 402347"/>
                <a:gd name="connsiteY35" fmla="*/ 204546 h 455983"/>
                <a:gd name="connsiteX36" fmla="*/ 199434 w 402347"/>
                <a:gd name="connsiteY36" fmla="*/ 195080 h 455983"/>
                <a:gd name="connsiteX37" fmla="*/ 118589 w 402347"/>
                <a:gd name="connsiteY37" fmla="*/ 189276 h 455983"/>
                <a:gd name="connsiteX38" fmla="*/ 120374 w 402347"/>
                <a:gd name="connsiteY38" fmla="*/ 169988 h 455983"/>
                <a:gd name="connsiteX39" fmla="*/ 200951 w 402347"/>
                <a:gd name="connsiteY39" fmla="*/ 175703 h 455983"/>
                <a:gd name="connsiteX40" fmla="*/ 208178 w 402347"/>
                <a:gd name="connsiteY40" fmla="*/ 166327 h 455983"/>
                <a:gd name="connsiteX41" fmla="*/ 195954 w 402347"/>
                <a:gd name="connsiteY41" fmla="*/ 130161 h 455983"/>
                <a:gd name="connsiteX42" fmla="*/ 183550 w 402347"/>
                <a:gd name="connsiteY42" fmla="*/ 125250 h 455983"/>
                <a:gd name="connsiteX43" fmla="*/ 120374 w 402347"/>
                <a:gd name="connsiteY43" fmla="*/ 169988 h 455983"/>
                <a:gd name="connsiteX44" fmla="*/ 125460 w 402347"/>
                <a:gd name="connsiteY44" fmla="*/ 306880 h 455983"/>
                <a:gd name="connsiteX45" fmla="*/ 197024 w 402347"/>
                <a:gd name="connsiteY45" fmla="*/ 336348 h 455983"/>
                <a:gd name="connsiteX46" fmla="*/ 199344 w 402347"/>
                <a:gd name="connsiteY46" fmla="*/ 334115 h 455983"/>
                <a:gd name="connsiteX47" fmla="*/ 183372 w 402347"/>
                <a:gd name="connsiteY47" fmla="*/ 287413 h 455983"/>
                <a:gd name="connsiteX48" fmla="*/ 182836 w 402347"/>
                <a:gd name="connsiteY48" fmla="*/ 287413 h 455983"/>
                <a:gd name="connsiteX49" fmla="*/ 182747 w 402347"/>
                <a:gd name="connsiteY49" fmla="*/ 287413 h 455983"/>
                <a:gd name="connsiteX50" fmla="*/ 166507 w 402347"/>
                <a:gd name="connsiteY50" fmla="*/ 280895 h 455983"/>
                <a:gd name="connsiteX51" fmla="*/ 125282 w 402347"/>
                <a:gd name="connsiteY51" fmla="*/ 302772 h 455983"/>
                <a:gd name="connsiteX52" fmla="*/ 125460 w 402347"/>
                <a:gd name="connsiteY52" fmla="*/ 306880 h 455983"/>
                <a:gd name="connsiteX53" fmla="*/ 218529 w 402347"/>
                <a:gd name="connsiteY53" fmla="*/ 327954 h 455983"/>
                <a:gd name="connsiteX54" fmla="*/ 231825 w 402347"/>
                <a:gd name="connsiteY54" fmla="*/ 332419 h 455983"/>
                <a:gd name="connsiteX55" fmla="*/ 285989 w 402347"/>
                <a:gd name="connsiteY55" fmla="*/ 293664 h 455983"/>
                <a:gd name="connsiteX56" fmla="*/ 207018 w 402347"/>
                <a:gd name="connsiteY56" fmla="*/ 275537 h 455983"/>
                <a:gd name="connsiteX57" fmla="*/ 201843 w 402347"/>
                <a:gd name="connsiteY57" fmla="*/ 281252 h 455983"/>
                <a:gd name="connsiteX58" fmla="*/ 217815 w 402347"/>
                <a:gd name="connsiteY58" fmla="*/ 327865 h 455983"/>
                <a:gd name="connsiteX59" fmla="*/ 218529 w 402347"/>
                <a:gd name="connsiteY59" fmla="*/ 327954 h 455983"/>
                <a:gd name="connsiteX60" fmla="*/ 249404 w 402347"/>
                <a:gd name="connsiteY60" fmla="*/ 200170 h 455983"/>
                <a:gd name="connsiteX61" fmla="*/ 302586 w 402347"/>
                <a:gd name="connsiteY61" fmla="*/ 262142 h 455983"/>
                <a:gd name="connsiteX62" fmla="*/ 304370 w 402347"/>
                <a:gd name="connsiteY62" fmla="*/ 261339 h 455983"/>
                <a:gd name="connsiteX63" fmla="*/ 304817 w 402347"/>
                <a:gd name="connsiteY63" fmla="*/ 192401 h 455983"/>
                <a:gd name="connsiteX64" fmla="*/ 292235 w 402347"/>
                <a:gd name="connsiteY64" fmla="*/ 182132 h 455983"/>
                <a:gd name="connsiteX65" fmla="*/ 252437 w 402347"/>
                <a:gd name="connsiteY65" fmla="*/ 191062 h 455983"/>
                <a:gd name="connsiteX66" fmla="*/ 249404 w 402347"/>
                <a:gd name="connsiteY66" fmla="*/ 200170 h 455983"/>
                <a:gd name="connsiteX67" fmla="*/ 217012 w 402347"/>
                <a:gd name="connsiteY67" fmla="*/ 382247 h 455983"/>
                <a:gd name="connsiteX68" fmla="*/ 215228 w 402347"/>
                <a:gd name="connsiteY68" fmla="*/ 382157 h 455983"/>
                <a:gd name="connsiteX69" fmla="*/ 189707 w 402347"/>
                <a:gd name="connsiteY69" fmla="*/ 354207 h 455983"/>
                <a:gd name="connsiteX70" fmla="*/ 118143 w 402347"/>
                <a:gd name="connsiteY70" fmla="*/ 324739 h 455983"/>
                <a:gd name="connsiteX71" fmla="*/ 96817 w 402347"/>
                <a:gd name="connsiteY71" fmla="*/ 333223 h 455983"/>
                <a:gd name="connsiteX72" fmla="*/ 78167 w 402347"/>
                <a:gd name="connsiteY72" fmla="*/ 324114 h 455983"/>
                <a:gd name="connsiteX73" fmla="*/ 71386 w 402347"/>
                <a:gd name="connsiteY73" fmla="*/ 304290 h 455983"/>
                <a:gd name="connsiteX74" fmla="*/ 86644 w 402347"/>
                <a:gd name="connsiteY74" fmla="*/ 281430 h 455983"/>
                <a:gd name="connsiteX75" fmla="*/ 79952 w 402347"/>
                <a:gd name="connsiteY75" fmla="*/ 203385 h 455983"/>
                <a:gd name="connsiteX76" fmla="*/ 60232 w 402347"/>
                <a:gd name="connsiteY76" fmla="*/ 175524 h 455983"/>
                <a:gd name="connsiteX77" fmla="*/ 69333 w 402347"/>
                <a:gd name="connsiteY77" fmla="*/ 156861 h 455983"/>
                <a:gd name="connsiteX78" fmla="*/ 89143 w 402347"/>
                <a:gd name="connsiteY78" fmla="*/ 150075 h 455983"/>
                <a:gd name="connsiteX79" fmla="*/ 103063 w 402347"/>
                <a:gd name="connsiteY79" fmla="*/ 154986 h 455983"/>
                <a:gd name="connsiteX80" fmla="*/ 172842 w 402347"/>
                <a:gd name="connsiteY80" fmla="*/ 107926 h 455983"/>
                <a:gd name="connsiteX81" fmla="*/ 172396 w 402347"/>
                <a:gd name="connsiteY81" fmla="*/ 101229 h 455983"/>
                <a:gd name="connsiteX82" fmla="*/ 181498 w 402347"/>
                <a:gd name="connsiteY82" fmla="*/ 82566 h 455983"/>
                <a:gd name="connsiteX83" fmla="*/ 201307 w 402347"/>
                <a:gd name="connsiteY83" fmla="*/ 75780 h 455983"/>
                <a:gd name="connsiteX84" fmla="*/ 219957 w 402347"/>
                <a:gd name="connsiteY84" fmla="*/ 84888 h 455983"/>
                <a:gd name="connsiteX85" fmla="*/ 226739 w 402347"/>
                <a:gd name="connsiteY85" fmla="*/ 104712 h 455983"/>
                <a:gd name="connsiteX86" fmla="*/ 226560 w 402347"/>
                <a:gd name="connsiteY86" fmla="*/ 106141 h 455983"/>
                <a:gd name="connsiteX87" fmla="*/ 297589 w 402347"/>
                <a:gd name="connsiteY87" fmla="*/ 146146 h 455983"/>
                <a:gd name="connsiteX88" fmla="*/ 316595 w 402347"/>
                <a:gd name="connsiteY88" fmla="*/ 139984 h 455983"/>
                <a:gd name="connsiteX89" fmla="*/ 341759 w 402347"/>
                <a:gd name="connsiteY89" fmla="*/ 168648 h 455983"/>
                <a:gd name="connsiteX90" fmla="*/ 341759 w 402347"/>
                <a:gd name="connsiteY90" fmla="*/ 168648 h 455983"/>
                <a:gd name="connsiteX91" fmla="*/ 324269 w 402347"/>
                <a:gd name="connsiteY91" fmla="*/ 192491 h 455983"/>
                <a:gd name="connsiteX92" fmla="*/ 323823 w 402347"/>
                <a:gd name="connsiteY92" fmla="*/ 261428 h 455983"/>
                <a:gd name="connsiteX93" fmla="*/ 339796 w 402347"/>
                <a:gd name="connsiteY93" fmla="*/ 286967 h 455983"/>
                <a:gd name="connsiteX94" fmla="*/ 312491 w 402347"/>
                <a:gd name="connsiteY94" fmla="*/ 311255 h 455983"/>
                <a:gd name="connsiteX95" fmla="*/ 300266 w 402347"/>
                <a:gd name="connsiteY95" fmla="*/ 307326 h 455983"/>
                <a:gd name="connsiteX96" fmla="*/ 243247 w 402347"/>
                <a:gd name="connsiteY96" fmla="*/ 348135 h 455983"/>
                <a:gd name="connsiteX97" fmla="*/ 244050 w 402347"/>
                <a:gd name="connsiteY97" fmla="*/ 356708 h 455983"/>
                <a:gd name="connsiteX98" fmla="*/ 234948 w 402347"/>
                <a:gd name="connsiteY98" fmla="*/ 375371 h 455983"/>
                <a:gd name="connsiteX99" fmla="*/ 217012 w 402347"/>
                <a:gd name="connsiteY99" fmla="*/ 382247 h 455983"/>
                <a:gd name="connsiteX100" fmla="*/ 211391 w 402347"/>
                <a:gd name="connsiteY100" fmla="*/ 256516 h 455983"/>
                <a:gd name="connsiteX101" fmla="*/ 286970 w 402347"/>
                <a:gd name="connsiteY101" fmla="*/ 273751 h 455983"/>
                <a:gd name="connsiteX102" fmla="*/ 234680 w 402347"/>
                <a:gd name="connsiteY102" fmla="*/ 212850 h 455983"/>
                <a:gd name="connsiteX103" fmla="*/ 223883 w 402347"/>
                <a:gd name="connsiteY103" fmla="*/ 214458 h 455983"/>
                <a:gd name="connsiteX104" fmla="*/ 223615 w 402347"/>
                <a:gd name="connsiteY104" fmla="*/ 214458 h 455983"/>
                <a:gd name="connsiteX105" fmla="*/ 221563 w 402347"/>
                <a:gd name="connsiteY105" fmla="*/ 214279 h 455983"/>
                <a:gd name="connsiteX106" fmla="*/ 205412 w 402347"/>
                <a:gd name="connsiteY106" fmla="*/ 243122 h 455983"/>
                <a:gd name="connsiteX107" fmla="*/ 211391 w 402347"/>
                <a:gd name="connsiteY107" fmla="*/ 256516 h 45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2347" h="455983">
                  <a:moveTo>
                    <a:pt x="382270" y="99443"/>
                  </a:moveTo>
                  <a:lnTo>
                    <a:pt x="221474" y="5503"/>
                  </a:lnTo>
                  <a:cubicBezTo>
                    <a:pt x="208892" y="-1819"/>
                    <a:pt x="193455" y="-1819"/>
                    <a:pt x="180873" y="5414"/>
                  </a:cubicBezTo>
                  <a:lnTo>
                    <a:pt x="19988" y="99354"/>
                  </a:lnTo>
                  <a:cubicBezTo>
                    <a:pt x="7674" y="106498"/>
                    <a:pt x="0" y="119803"/>
                    <a:pt x="0" y="134090"/>
                  </a:cubicBezTo>
                  <a:lnTo>
                    <a:pt x="0" y="321882"/>
                  </a:lnTo>
                  <a:cubicBezTo>
                    <a:pt x="0" y="336259"/>
                    <a:pt x="7585" y="349475"/>
                    <a:pt x="19988" y="356618"/>
                  </a:cubicBezTo>
                  <a:lnTo>
                    <a:pt x="180873" y="450559"/>
                  </a:lnTo>
                  <a:cubicBezTo>
                    <a:pt x="193366" y="457792"/>
                    <a:pt x="208892" y="457792"/>
                    <a:pt x="221385" y="450559"/>
                  </a:cubicBezTo>
                  <a:lnTo>
                    <a:pt x="382359" y="356708"/>
                  </a:lnTo>
                  <a:cubicBezTo>
                    <a:pt x="394673" y="349564"/>
                    <a:pt x="402347" y="336259"/>
                    <a:pt x="402347" y="321971"/>
                  </a:cubicBezTo>
                  <a:lnTo>
                    <a:pt x="402347" y="134180"/>
                  </a:lnTo>
                  <a:cubicBezTo>
                    <a:pt x="402258" y="119892"/>
                    <a:pt x="394584" y="106587"/>
                    <a:pt x="382270" y="99443"/>
                  </a:cubicBezTo>
                  <a:close/>
                  <a:moveTo>
                    <a:pt x="106008" y="280002"/>
                  </a:moveTo>
                  <a:cubicBezTo>
                    <a:pt x="109845" y="281073"/>
                    <a:pt x="113325" y="282948"/>
                    <a:pt x="116359" y="285627"/>
                  </a:cubicBezTo>
                  <a:lnTo>
                    <a:pt x="157495" y="263660"/>
                  </a:lnTo>
                  <a:cubicBezTo>
                    <a:pt x="157227" y="262142"/>
                    <a:pt x="157138" y="260446"/>
                    <a:pt x="157316" y="258660"/>
                  </a:cubicBezTo>
                  <a:cubicBezTo>
                    <a:pt x="157495" y="255981"/>
                    <a:pt x="158030" y="253302"/>
                    <a:pt x="159011" y="250891"/>
                  </a:cubicBezTo>
                  <a:lnTo>
                    <a:pt x="101814" y="200527"/>
                  </a:lnTo>
                  <a:cubicBezTo>
                    <a:pt x="101100" y="200974"/>
                    <a:pt x="100208" y="201510"/>
                    <a:pt x="99315" y="201956"/>
                  </a:cubicBezTo>
                  <a:lnTo>
                    <a:pt x="106008" y="280002"/>
                  </a:lnTo>
                  <a:close/>
                  <a:moveTo>
                    <a:pt x="226560" y="159987"/>
                  </a:moveTo>
                  <a:cubicBezTo>
                    <a:pt x="226739" y="159987"/>
                    <a:pt x="226917" y="159987"/>
                    <a:pt x="227096" y="159987"/>
                  </a:cubicBezTo>
                  <a:lnTo>
                    <a:pt x="227185" y="159987"/>
                  </a:lnTo>
                  <a:cubicBezTo>
                    <a:pt x="235662" y="160433"/>
                    <a:pt x="243425" y="164987"/>
                    <a:pt x="248154" y="172042"/>
                  </a:cubicBezTo>
                  <a:lnTo>
                    <a:pt x="287952" y="163112"/>
                  </a:lnTo>
                  <a:cubicBezTo>
                    <a:pt x="287952" y="163112"/>
                    <a:pt x="287952" y="163112"/>
                    <a:pt x="287952" y="163112"/>
                  </a:cubicBezTo>
                  <a:lnTo>
                    <a:pt x="217458" y="123375"/>
                  </a:lnTo>
                  <a:cubicBezTo>
                    <a:pt x="216655" y="124089"/>
                    <a:pt x="215763" y="124804"/>
                    <a:pt x="214871" y="125429"/>
                  </a:cubicBezTo>
                  <a:lnTo>
                    <a:pt x="226560" y="159987"/>
                  </a:lnTo>
                  <a:close/>
                  <a:moveTo>
                    <a:pt x="118589" y="189276"/>
                  </a:moveTo>
                  <a:lnTo>
                    <a:pt x="171861" y="236157"/>
                  </a:lnTo>
                  <a:cubicBezTo>
                    <a:pt x="176233" y="233924"/>
                    <a:pt x="181141" y="232942"/>
                    <a:pt x="186049" y="233210"/>
                  </a:cubicBezTo>
                  <a:lnTo>
                    <a:pt x="186316" y="233210"/>
                  </a:lnTo>
                  <a:cubicBezTo>
                    <a:pt x="186941" y="233299"/>
                    <a:pt x="187655" y="233299"/>
                    <a:pt x="188369" y="233389"/>
                  </a:cubicBezTo>
                  <a:lnTo>
                    <a:pt x="204520" y="204546"/>
                  </a:lnTo>
                  <a:cubicBezTo>
                    <a:pt x="202111" y="201688"/>
                    <a:pt x="200415" y="198474"/>
                    <a:pt x="199434" y="195080"/>
                  </a:cubicBezTo>
                  <a:lnTo>
                    <a:pt x="118589" y="189276"/>
                  </a:lnTo>
                  <a:close/>
                  <a:moveTo>
                    <a:pt x="120374" y="169988"/>
                  </a:moveTo>
                  <a:lnTo>
                    <a:pt x="200951" y="175703"/>
                  </a:lnTo>
                  <a:cubicBezTo>
                    <a:pt x="202557" y="172042"/>
                    <a:pt x="205055" y="168827"/>
                    <a:pt x="208178" y="166327"/>
                  </a:cubicBezTo>
                  <a:lnTo>
                    <a:pt x="195954" y="130161"/>
                  </a:lnTo>
                  <a:cubicBezTo>
                    <a:pt x="191403" y="129536"/>
                    <a:pt x="187298" y="127929"/>
                    <a:pt x="183550" y="125250"/>
                  </a:cubicBezTo>
                  <a:lnTo>
                    <a:pt x="120374" y="169988"/>
                  </a:lnTo>
                  <a:close/>
                  <a:moveTo>
                    <a:pt x="125460" y="306880"/>
                  </a:moveTo>
                  <a:lnTo>
                    <a:pt x="197024" y="336348"/>
                  </a:lnTo>
                  <a:cubicBezTo>
                    <a:pt x="197827" y="335455"/>
                    <a:pt x="198541" y="334741"/>
                    <a:pt x="199344" y="334115"/>
                  </a:cubicBezTo>
                  <a:lnTo>
                    <a:pt x="183372" y="287413"/>
                  </a:lnTo>
                  <a:cubicBezTo>
                    <a:pt x="183193" y="287413"/>
                    <a:pt x="183015" y="287413"/>
                    <a:pt x="182836" y="287413"/>
                  </a:cubicBezTo>
                  <a:lnTo>
                    <a:pt x="182747" y="287413"/>
                  </a:lnTo>
                  <a:cubicBezTo>
                    <a:pt x="176769" y="287056"/>
                    <a:pt x="171058" y="284734"/>
                    <a:pt x="166507" y="280895"/>
                  </a:cubicBezTo>
                  <a:lnTo>
                    <a:pt x="125282" y="302772"/>
                  </a:lnTo>
                  <a:cubicBezTo>
                    <a:pt x="125460" y="304112"/>
                    <a:pt x="125549" y="305451"/>
                    <a:pt x="125460" y="306880"/>
                  </a:cubicBezTo>
                  <a:close/>
                  <a:moveTo>
                    <a:pt x="218529" y="327954"/>
                  </a:moveTo>
                  <a:cubicBezTo>
                    <a:pt x="223259" y="328311"/>
                    <a:pt x="227809" y="329829"/>
                    <a:pt x="231825" y="332419"/>
                  </a:cubicBezTo>
                  <a:lnTo>
                    <a:pt x="285989" y="293664"/>
                  </a:lnTo>
                  <a:lnTo>
                    <a:pt x="207018" y="275537"/>
                  </a:lnTo>
                  <a:cubicBezTo>
                    <a:pt x="205501" y="277769"/>
                    <a:pt x="203717" y="279644"/>
                    <a:pt x="201843" y="281252"/>
                  </a:cubicBezTo>
                  <a:lnTo>
                    <a:pt x="217815" y="327865"/>
                  </a:lnTo>
                  <a:cubicBezTo>
                    <a:pt x="218083" y="327865"/>
                    <a:pt x="218262" y="327865"/>
                    <a:pt x="218529" y="327954"/>
                  </a:cubicBezTo>
                  <a:close/>
                  <a:moveTo>
                    <a:pt x="249404" y="200170"/>
                  </a:moveTo>
                  <a:lnTo>
                    <a:pt x="302586" y="262142"/>
                  </a:lnTo>
                  <a:cubicBezTo>
                    <a:pt x="303121" y="261874"/>
                    <a:pt x="303746" y="261606"/>
                    <a:pt x="304370" y="261339"/>
                  </a:cubicBezTo>
                  <a:lnTo>
                    <a:pt x="304817" y="192401"/>
                  </a:lnTo>
                  <a:cubicBezTo>
                    <a:pt x="299820" y="190437"/>
                    <a:pt x="295358" y="186865"/>
                    <a:pt x="292235" y="182132"/>
                  </a:cubicBezTo>
                  <a:lnTo>
                    <a:pt x="252437" y="191062"/>
                  </a:lnTo>
                  <a:cubicBezTo>
                    <a:pt x="251902" y="194187"/>
                    <a:pt x="250920" y="197223"/>
                    <a:pt x="249404" y="200170"/>
                  </a:cubicBezTo>
                  <a:close/>
                  <a:moveTo>
                    <a:pt x="217012" y="382247"/>
                  </a:moveTo>
                  <a:cubicBezTo>
                    <a:pt x="216388" y="382247"/>
                    <a:pt x="215852" y="382247"/>
                    <a:pt x="215228" y="382157"/>
                  </a:cubicBezTo>
                  <a:cubicBezTo>
                    <a:pt x="200594" y="381175"/>
                    <a:pt x="189350" y="368763"/>
                    <a:pt x="189707" y="354207"/>
                  </a:cubicBezTo>
                  <a:lnTo>
                    <a:pt x="118143" y="324739"/>
                  </a:lnTo>
                  <a:cubicBezTo>
                    <a:pt x="112522" y="330633"/>
                    <a:pt x="104848" y="333758"/>
                    <a:pt x="96817" y="333223"/>
                  </a:cubicBezTo>
                  <a:cubicBezTo>
                    <a:pt x="89589" y="332776"/>
                    <a:pt x="82986" y="329561"/>
                    <a:pt x="78167" y="324114"/>
                  </a:cubicBezTo>
                  <a:cubicBezTo>
                    <a:pt x="73349" y="318667"/>
                    <a:pt x="70939" y="311613"/>
                    <a:pt x="71386" y="304290"/>
                  </a:cubicBezTo>
                  <a:cubicBezTo>
                    <a:pt x="71921" y="294468"/>
                    <a:pt x="77810" y="285806"/>
                    <a:pt x="86644" y="281430"/>
                  </a:cubicBezTo>
                  <a:lnTo>
                    <a:pt x="79952" y="203385"/>
                  </a:lnTo>
                  <a:cubicBezTo>
                    <a:pt x="67727" y="199902"/>
                    <a:pt x="59518" y="188383"/>
                    <a:pt x="60232" y="175524"/>
                  </a:cubicBezTo>
                  <a:cubicBezTo>
                    <a:pt x="60678" y="168291"/>
                    <a:pt x="63890" y="161683"/>
                    <a:pt x="69333" y="156861"/>
                  </a:cubicBezTo>
                  <a:cubicBezTo>
                    <a:pt x="74776" y="152039"/>
                    <a:pt x="81826" y="149628"/>
                    <a:pt x="89143" y="150075"/>
                  </a:cubicBezTo>
                  <a:cubicBezTo>
                    <a:pt x="94229" y="150432"/>
                    <a:pt x="99048" y="152039"/>
                    <a:pt x="103063" y="154986"/>
                  </a:cubicBezTo>
                  <a:lnTo>
                    <a:pt x="172842" y="107926"/>
                  </a:lnTo>
                  <a:cubicBezTo>
                    <a:pt x="172396" y="105605"/>
                    <a:pt x="172307" y="103372"/>
                    <a:pt x="172396" y="101229"/>
                  </a:cubicBezTo>
                  <a:cubicBezTo>
                    <a:pt x="172842" y="93996"/>
                    <a:pt x="176055" y="87388"/>
                    <a:pt x="181498" y="82566"/>
                  </a:cubicBezTo>
                  <a:cubicBezTo>
                    <a:pt x="186941" y="77744"/>
                    <a:pt x="193990" y="75333"/>
                    <a:pt x="201307" y="75780"/>
                  </a:cubicBezTo>
                  <a:cubicBezTo>
                    <a:pt x="208535" y="76226"/>
                    <a:pt x="215138" y="79441"/>
                    <a:pt x="219957" y="84888"/>
                  </a:cubicBezTo>
                  <a:cubicBezTo>
                    <a:pt x="224775" y="90335"/>
                    <a:pt x="227185" y="97389"/>
                    <a:pt x="226739" y="104712"/>
                  </a:cubicBezTo>
                  <a:lnTo>
                    <a:pt x="226560" y="106141"/>
                  </a:lnTo>
                  <a:lnTo>
                    <a:pt x="297589" y="146146"/>
                  </a:lnTo>
                  <a:cubicBezTo>
                    <a:pt x="302943" y="141681"/>
                    <a:pt x="309724" y="139538"/>
                    <a:pt x="316595" y="139984"/>
                  </a:cubicBezTo>
                  <a:cubicBezTo>
                    <a:pt x="331319" y="140877"/>
                    <a:pt x="342651" y="153736"/>
                    <a:pt x="341759" y="168648"/>
                  </a:cubicBezTo>
                  <a:lnTo>
                    <a:pt x="341759" y="168648"/>
                  </a:lnTo>
                  <a:cubicBezTo>
                    <a:pt x="341134" y="179453"/>
                    <a:pt x="334263" y="188651"/>
                    <a:pt x="324269" y="192491"/>
                  </a:cubicBezTo>
                  <a:lnTo>
                    <a:pt x="323823" y="261428"/>
                  </a:lnTo>
                  <a:cubicBezTo>
                    <a:pt x="333995" y="265625"/>
                    <a:pt x="340420" y="275805"/>
                    <a:pt x="339796" y="286967"/>
                  </a:cubicBezTo>
                  <a:cubicBezTo>
                    <a:pt x="338903" y="301165"/>
                    <a:pt x="326678" y="312059"/>
                    <a:pt x="312491" y="311255"/>
                  </a:cubicBezTo>
                  <a:cubicBezTo>
                    <a:pt x="308207" y="310988"/>
                    <a:pt x="304014" y="309648"/>
                    <a:pt x="300266" y="307326"/>
                  </a:cubicBezTo>
                  <a:lnTo>
                    <a:pt x="243247" y="348135"/>
                  </a:lnTo>
                  <a:cubicBezTo>
                    <a:pt x="243960" y="350814"/>
                    <a:pt x="244228" y="353672"/>
                    <a:pt x="244050" y="356708"/>
                  </a:cubicBezTo>
                  <a:cubicBezTo>
                    <a:pt x="243603" y="363941"/>
                    <a:pt x="240391" y="370549"/>
                    <a:pt x="234948" y="375371"/>
                  </a:cubicBezTo>
                  <a:cubicBezTo>
                    <a:pt x="230040" y="379835"/>
                    <a:pt x="223705" y="382247"/>
                    <a:pt x="217012" y="382247"/>
                  </a:cubicBezTo>
                  <a:close/>
                  <a:moveTo>
                    <a:pt x="211391" y="256516"/>
                  </a:moveTo>
                  <a:lnTo>
                    <a:pt x="286970" y="273751"/>
                  </a:lnTo>
                  <a:lnTo>
                    <a:pt x="234680" y="212850"/>
                  </a:lnTo>
                  <a:cubicBezTo>
                    <a:pt x="231379" y="214011"/>
                    <a:pt x="227720" y="214636"/>
                    <a:pt x="223883" y="214458"/>
                  </a:cubicBezTo>
                  <a:lnTo>
                    <a:pt x="223615" y="214458"/>
                  </a:lnTo>
                  <a:cubicBezTo>
                    <a:pt x="222902" y="214368"/>
                    <a:pt x="222277" y="214368"/>
                    <a:pt x="221563" y="214279"/>
                  </a:cubicBezTo>
                  <a:lnTo>
                    <a:pt x="205412" y="243122"/>
                  </a:lnTo>
                  <a:cubicBezTo>
                    <a:pt x="208624" y="246962"/>
                    <a:pt x="210677" y="251516"/>
                    <a:pt x="211391" y="256516"/>
                  </a:cubicBezTo>
                  <a:close/>
                </a:path>
              </a:pathLst>
            </a:custGeom>
            <a:solidFill>
              <a:schemeClr val="bg1"/>
            </a:solidFill>
            <a:ln w="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9C87C5-6CD2-8F05-F3BA-06E03B4A8F7D}"/>
              </a:ext>
            </a:extLst>
          </p:cNvPr>
          <p:cNvGrpSpPr/>
          <p:nvPr/>
        </p:nvGrpSpPr>
        <p:grpSpPr>
          <a:xfrm>
            <a:off x="4067309" y="2973640"/>
            <a:ext cx="1485900" cy="303880"/>
            <a:chOff x="4265612" y="2973640"/>
            <a:chExt cx="1485900" cy="3038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A34337-C8B7-4A70-A181-2F7C9407B55A}"/>
                </a:ext>
              </a:extLst>
            </p:cNvPr>
            <p:cNvSpPr/>
            <p:nvPr/>
          </p:nvSpPr>
          <p:spPr>
            <a:xfrm>
              <a:off x="4265612" y="2973640"/>
              <a:ext cx="14859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Cross Connect</a:t>
              </a:r>
              <a:endParaRPr lang="en-US" sz="1000" b="1" baseline="30000">
                <a:solidFill>
                  <a:schemeClr val="bg1"/>
                </a:solidFill>
              </a:endParaRP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C7308A22-892A-54CA-9970-F1FE8868A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50682" y="3018106"/>
              <a:ext cx="191734" cy="21402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A002B3-0117-5A97-3051-B5297640065B}"/>
              </a:ext>
            </a:extLst>
          </p:cNvPr>
          <p:cNvGrpSpPr/>
          <p:nvPr/>
        </p:nvGrpSpPr>
        <p:grpSpPr>
          <a:xfrm>
            <a:off x="4067309" y="3391820"/>
            <a:ext cx="1485900" cy="303880"/>
            <a:chOff x="4265612" y="3391820"/>
            <a:chExt cx="1485900" cy="30388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448235-3C20-02A9-BF1D-C3B9C0C16C0F}"/>
                </a:ext>
              </a:extLst>
            </p:cNvPr>
            <p:cNvSpPr/>
            <p:nvPr/>
          </p:nvSpPr>
          <p:spPr>
            <a:xfrm>
              <a:off x="4265612" y="3391820"/>
              <a:ext cx="1485900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Customer A</a:t>
              </a:r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838DEA39-D94B-BC97-86F0-3EA13952D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49039" y="3445790"/>
              <a:ext cx="195021" cy="195021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0A3AB27-B012-018F-1AF8-0E667026AF7C}"/>
              </a:ext>
            </a:extLst>
          </p:cNvPr>
          <p:cNvGrpSpPr/>
          <p:nvPr/>
        </p:nvGrpSpPr>
        <p:grpSpPr>
          <a:xfrm>
            <a:off x="7382009" y="3810000"/>
            <a:ext cx="1485900" cy="303880"/>
            <a:chOff x="7580312" y="3810000"/>
            <a:chExt cx="1485900" cy="30388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18D783-A0D7-1F98-D9F5-C66EEC209669}"/>
                </a:ext>
              </a:extLst>
            </p:cNvPr>
            <p:cNvSpPr/>
            <p:nvPr/>
          </p:nvSpPr>
          <p:spPr>
            <a:xfrm>
              <a:off x="7580312" y="3810000"/>
              <a:ext cx="14859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Fabric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32" name="Graphic 58">
              <a:extLst>
                <a:ext uri="{FF2B5EF4-FFF2-40B4-BE49-F238E27FC236}">
                  <a16:creationId xmlns:a16="http://schemas.microsoft.com/office/drawing/2014/main" id="{12598A20-926C-0F19-8B76-F5CD1D6FD9B6}"/>
                </a:ext>
              </a:extLst>
            </p:cNvPr>
            <p:cNvSpPr/>
            <p:nvPr/>
          </p:nvSpPr>
          <p:spPr>
            <a:xfrm>
              <a:off x="7666823" y="3854466"/>
              <a:ext cx="188853" cy="214029"/>
            </a:xfrm>
            <a:custGeom>
              <a:avLst/>
              <a:gdLst>
                <a:gd name="connsiteX0" fmla="*/ 382270 w 402347"/>
                <a:gd name="connsiteY0" fmla="*/ 99443 h 455983"/>
                <a:gd name="connsiteX1" fmla="*/ 221474 w 402347"/>
                <a:gd name="connsiteY1" fmla="*/ 5503 h 455983"/>
                <a:gd name="connsiteX2" fmla="*/ 180873 w 402347"/>
                <a:gd name="connsiteY2" fmla="*/ 5414 h 455983"/>
                <a:gd name="connsiteX3" fmla="*/ 19988 w 402347"/>
                <a:gd name="connsiteY3" fmla="*/ 99354 h 455983"/>
                <a:gd name="connsiteX4" fmla="*/ 0 w 402347"/>
                <a:gd name="connsiteY4" fmla="*/ 134090 h 455983"/>
                <a:gd name="connsiteX5" fmla="*/ 0 w 402347"/>
                <a:gd name="connsiteY5" fmla="*/ 321882 h 455983"/>
                <a:gd name="connsiteX6" fmla="*/ 19988 w 402347"/>
                <a:gd name="connsiteY6" fmla="*/ 356618 h 455983"/>
                <a:gd name="connsiteX7" fmla="*/ 180873 w 402347"/>
                <a:gd name="connsiteY7" fmla="*/ 450559 h 455983"/>
                <a:gd name="connsiteX8" fmla="*/ 221385 w 402347"/>
                <a:gd name="connsiteY8" fmla="*/ 450559 h 455983"/>
                <a:gd name="connsiteX9" fmla="*/ 382359 w 402347"/>
                <a:gd name="connsiteY9" fmla="*/ 356708 h 455983"/>
                <a:gd name="connsiteX10" fmla="*/ 402347 w 402347"/>
                <a:gd name="connsiteY10" fmla="*/ 321971 h 455983"/>
                <a:gd name="connsiteX11" fmla="*/ 402347 w 402347"/>
                <a:gd name="connsiteY11" fmla="*/ 134180 h 455983"/>
                <a:gd name="connsiteX12" fmla="*/ 382270 w 402347"/>
                <a:gd name="connsiteY12" fmla="*/ 99443 h 455983"/>
                <a:gd name="connsiteX13" fmla="*/ 106008 w 402347"/>
                <a:gd name="connsiteY13" fmla="*/ 280002 h 455983"/>
                <a:gd name="connsiteX14" fmla="*/ 116359 w 402347"/>
                <a:gd name="connsiteY14" fmla="*/ 285627 h 455983"/>
                <a:gd name="connsiteX15" fmla="*/ 157495 w 402347"/>
                <a:gd name="connsiteY15" fmla="*/ 263660 h 455983"/>
                <a:gd name="connsiteX16" fmla="*/ 157316 w 402347"/>
                <a:gd name="connsiteY16" fmla="*/ 258660 h 455983"/>
                <a:gd name="connsiteX17" fmla="*/ 159011 w 402347"/>
                <a:gd name="connsiteY17" fmla="*/ 250891 h 455983"/>
                <a:gd name="connsiteX18" fmla="*/ 101814 w 402347"/>
                <a:gd name="connsiteY18" fmla="*/ 200527 h 455983"/>
                <a:gd name="connsiteX19" fmla="*/ 99315 w 402347"/>
                <a:gd name="connsiteY19" fmla="*/ 201956 h 455983"/>
                <a:gd name="connsiteX20" fmla="*/ 106008 w 402347"/>
                <a:gd name="connsiteY20" fmla="*/ 280002 h 455983"/>
                <a:gd name="connsiteX21" fmla="*/ 226560 w 402347"/>
                <a:gd name="connsiteY21" fmla="*/ 159987 h 455983"/>
                <a:gd name="connsiteX22" fmla="*/ 227096 w 402347"/>
                <a:gd name="connsiteY22" fmla="*/ 159987 h 455983"/>
                <a:gd name="connsiteX23" fmla="*/ 227185 w 402347"/>
                <a:gd name="connsiteY23" fmla="*/ 159987 h 455983"/>
                <a:gd name="connsiteX24" fmla="*/ 248154 w 402347"/>
                <a:gd name="connsiteY24" fmla="*/ 172042 h 455983"/>
                <a:gd name="connsiteX25" fmla="*/ 287952 w 402347"/>
                <a:gd name="connsiteY25" fmla="*/ 163112 h 455983"/>
                <a:gd name="connsiteX26" fmla="*/ 287952 w 402347"/>
                <a:gd name="connsiteY26" fmla="*/ 163112 h 455983"/>
                <a:gd name="connsiteX27" fmla="*/ 217458 w 402347"/>
                <a:gd name="connsiteY27" fmla="*/ 123375 h 455983"/>
                <a:gd name="connsiteX28" fmla="*/ 214871 w 402347"/>
                <a:gd name="connsiteY28" fmla="*/ 125429 h 455983"/>
                <a:gd name="connsiteX29" fmla="*/ 226560 w 402347"/>
                <a:gd name="connsiteY29" fmla="*/ 159987 h 455983"/>
                <a:gd name="connsiteX30" fmla="*/ 118589 w 402347"/>
                <a:gd name="connsiteY30" fmla="*/ 189276 h 455983"/>
                <a:gd name="connsiteX31" fmla="*/ 171861 w 402347"/>
                <a:gd name="connsiteY31" fmla="*/ 236157 h 455983"/>
                <a:gd name="connsiteX32" fmla="*/ 186049 w 402347"/>
                <a:gd name="connsiteY32" fmla="*/ 233210 h 455983"/>
                <a:gd name="connsiteX33" fmla="*/ 186316 w 402347"/>
                <a:gd name="connsiteY33" fmla="*/ 233210 h 455983"/>
                <a:gd name="connsiteX34" fmla="*/ 188369 w 402347"/>
                <a:gd name="connsiteY34" fmla="*/ 233389 h 455983"/>
                <a:gd name="connsiteX35" fmla="*/ 204520 w 402347"/>
                <a:gd name="connsiteY35" fmla="*/ 204546 h 455983"/>
                <a:gd name="connsiteX36" fmla="*/ 199434 w 402347"/>
                <a:gd name="connsiteY36" fmla="*/ 195080 h 455983"/>
                <a:gd name="connsiteX37" fmla="*/ 118589 w 402347"/>
                <a:gd name="connsiteY37" fmla="*/ 189276 h 455983"/>
                <a:gd name="connsiteX38" fmla="*/ 120374 w 402347"/>
                <a:gd name="connsiteY38" fmla="*/ 169988 h 455983"/>
                <a:gd name="connsiteX39" fmla="*/ 200951 w 402347"/>
                <a:gd name="connsiteY39" fmla="*/ 175703 h 455983"/>
                <a:gd name="connsiteX40" fmla="*/ 208178 w 402347"/>
                <a:gd name="connsiteY40" fmla="*/ 166327 h 455983"/>
                <a:gd name="connsiteX41" fmla="*/ 195954 w 402347"/>
                <a:gd name="connsiteY41" fmla="*/ 130161 h 455983"/>
                <a:gd name="connsiteX42" fmla="*/ 183550 w 402347"/>
                <a:gd name="connsiteY42" fmla="*/ 125250 h 455983"/>
                <a:gd name="connsiteX43" fmla="*/ 120374 w 402347"/>
                <a:gd name="connsiteY43" fmla="*/ 169988 h 455983"/>
                <a:gd name="connsiteX44" fmla="*/ 125460 w 402347"/>
                <a:gd name="connsiteY44" fmla="*/ 306880 h 455983"/>
                <a:gd name="connsiteX45" fmla="*/ 197024 w 402347"/>
                <a:gd name="connsiteY45" fmla="*/ 336348 h 455983"/>
                <a:gd name="connsiteX46" fmla="*/ 199344 w 402347"/>
                <a:gd name="connsiteY46" fmla="*/ 334115 h 455983"/>
                <a:gd name="connsiteX47" fmla="*/ 183372 w 402347"/>
                <a:gd name="connsiteY47" fmla="*/ 287413 h 455983"/>
                <a:gd name="connsiteX48" fmla="*/ 182836 w 402347"/>
                <a:gd name="connsiteY48" fmla="*/ 287413 h 455983"/>
                <a:gd name="connsiteX49" fmla="*/ 182747 w 402347"/>
                <a:gd name="connsiteY49" fmla="*/ 287413 h 455983"/>
                <a:gd name="connsiteX50" fmla="*/ 166507 w 402347"/>
                <a:gd name="connsiteY50" fmla="*/ 280895 h 455983"/>
                <a:gd name="connsiteX51" fmla="*/ 125282 w 402347"/>
                <a:gd name="connsiteY51" fmla="*/ 302772 h 455983"/>
                <a:gd name="connsiteX52" fmla="*/ 125460 w 402347"/>
                <a:gd name="connsiteY52" fmla="*/ 306880 h 455983"/>
                <a:gd name="connsiteX53" fmla="*/ 218529 w 402347"/>
                <a:gd name="connsiteY53" fmla="*/ 327954 h 455983"/>
                <a:gd name="connsiteX54" fmla="*/ 231825 w 402347"/>
                <a:gd name="connsiteY54" fmla="*/ 332419 h 455983"/>
                <a:gd name="connsiteX55" fmla="*/ 285989 w 402347"/>
                <a:gd name="connsiteY55" fmla="*/ 293664 h 455983"/>
                <a:gd name="connsiteX56" fmla="*/ 207018 w 402347"/>
                <a:gd name="connsiteY56" fmla="*/ 275537 h 455983"/>
                <a:gd name="connsiteX57" fmla="*/ 201843 w 402347"/>
                <a:gd name="connsiteY57" fmla="*/ 281252 h 455983"/>
                <a:gd name="connsiteX58" fmla="*/ 217815 w 402347"/>
                <a:gd name="connsiteY58" fmla="*/ 327865 h 455983"/>
                <a:gd name="connsiteX59" fmla="*/ 218529 w 402347"/>
                <a:gd name="connsiteY59" fmla="*/ 327954 h 455983"/>
                <a:gd name="connsiteX60" fmla="*/ 249404 w 402347"/>
                <a:gd name="connsiteY60" fmla="*/ 200170 h 455983"/>
                <a:gd name="connsiteX61" fmla="*/ 302586 w 402347"/>
                <a:gd name="connsiteY61" fmla="*/ 262142 h 455983"/>
                <a:gd name="connsiteX62" fmla="*/ 304370 w 402347"/>
                <a:gd name="connsiteY62" fmla="*/ 261339 h 455983"/>
                <a:gd name="connsiteX63" fmla="*/ 304817 w 402347"/>
                <a:gd name="connsiteY63" fmla="*/ 192401 h 455983"/>
                <a:gd name="connsiteX64" fmla="*/ 292235 w 402347"/>
                <a:gd name="connsiteY64" fmla="*/ 182132 h 455983"/>
                <a:gd name="connsiteX65" fmla="*/ 252437 w 402347"/>
                <a:gd name="connsiteY65" fmla="*/ 191062 h 455983"/>
                <a:gd name="connsiteX66" fmla="*/ 249404 w 402347"/>
                <a:gd name="connsiteY66" fmla="*/ 200170 h 455983"/>
                <a:gd name="connsiteX67" fmla="*/ 217012 w 402347"/>
                <a:gd name="connsiteY67" fmla="*/ 382247 h 455983"/>
                <a:gd name="connsiteX68" fmla="*/ 215228 w 402347"/>
                <a:gd name="connsiteY68" fmla="*/ 382157 h 455983"/>
                <a:gd name="connsiteX69" fmla="*/ 189707 w 402347"/>
                <a:gd name="connsiteY69" fmla="*/ 354207 h 455983"/>
                <a:gd name="connsiteX70" fmla="*/ 118143 w 402347"/>
                <a:gd name="connsiteY70" fmla="*/ 324739 h 455983"/>
                <a:gd name="connsiteX71" fmla="*/ 96817 w 402347"/>
                <a:gd name="connsiteY71" fmla="*/ 333223 h 455983"/>
                <a:gd name="connsiteX72" fmla="*/ 78167 w 402347"/>
                <a:gd name="connsiteY72" fmla="*/ 324114 h 455983"/>
                <a:gd name="connsiteX73" fmla="*/ 71386 w 402347"/>
                <a:gd name="connsiteY73" fmla="*/ 304290 h 455983"/>
                <a:gd name="connsiteX74" fmla="*/ 86644 w 402347"/>
                <a:gd name="connsiteY74" fmla="*/ 281430 h 455983"/>
                <a:gd name="connsiteX75" fmla="*/ 79952 w 402347"/>
                <a:gd name="connsiteY75" fmla="*/ 203385 h 455983"/>
                <a:gd name="connsiteX76" fmla="*/ 60232 w 402347"/>
                <a:gd name="connsiteY76" fmla="*/ 175524 h 455983"/>
                <a:gd name="connsiteX77" fmla="*/ 69333 w 402347"/>
                <a:gd name="connsiteY77" fmla="*/ 156861 h 455983"/>
                <a:gd name="connsiteX78" fmla="*/ 89143 w 402347"/>
                <a:gd name="connsiteY78" fmla="*/ 150075 h 455983"/>
                <a:gd name="connsiteX79" fmla="*/ 103063 w 402347"/>
                <a:gd name="connsiteY79" fmla="*/ 154986 h 455983"/>
                <a:gd name="connsiteX80" fmla="*/ 172842 w 402347"/>
                <a:gd name="connsiteY80" fmla="*/ 107926 h 455983"/>
                <a:gd name="connsiteX81" fmla="*/ 172396 w 402347"/>
                <a:gd name="connsiteY81" fmla="*/ 101229 h 455983"/>
                <a:gd name="connsiteX82" fmla="*/ 181498 w 402347"/>
                <a:gd name="connsiteY82" fmla="*/ 82566 h 455983"/>
                <a:gd name="connsiteX83" fmla="*/ 201307 w 402347"/>
                <a:gd name="connsiteY83" fmla="*/ 75780 h 455983"/>
                <a:gd name="connsiteX84" fmla="*/ 219957 w 402347"/>
                <a:gd name="connsiteY84" fmla="*/ 84888 h 455983"/>
                <a:gd name="connsiteX85" fmla="*/ 226739 w 402347"/>
                <a:gd name="connsiteY85" fmla="*/ 104712 h 455983"/>
                <a:gd name="connsiteX86" fmla="*/ 226560 w 402347"/>
                <a:gd name="connsiteY86" fmla="*/ 106141 h 455983"/>
                <a:gd name="connsiteX87" fmla="*/ 297589 w 402347"/>
                <a:gd name="connsiteY87" fmla="*/ 146146 h 455983"/>
                <a:gd name="connsiteX88" fmla="*/ 316595 w 402347"/>
                <a:gd name="connsiteY88" fmla="*/ 139984 h 455983"/>
                <a:gd name="connsiteX89" fmla="*/ 341759 w 402347"/>
                <a:gd name="connsiteY89" fmla="*/ 168648 h 455983"/>
                <a:gd name="connsiteX90" fmla="*/ 341759 w 402347"/>
                <a:gd name="connsiteY90" fmla="*/ 168648 h 455983"/>
                <a:gd name="connsiteX91" fmla="*/ 324269 w 402347"/>
                <a:gd name="connsiteY91" fmla="*/ 192491 h 455983"/>
                <a:gd name="connsiteX92" fmla="*/ 323823 w 402347"/>
                <a:gd name="connsiteY92" fmla="*/ 261428 h 455983"/>
                <a:gd name="connsiteX93" fmla="*/ 339796 w 402347"/>
                <a:gd name="connsiteY93" fmla="*/ 286967 h 455983"/>
                <a:gd name="connsiteX94" fmla="*/ 312491 w 402347"/>
                <a:gd name="connsiteY94" fmla="*/ 311255 h 455983"/>
                <a:gd name="connsiteX95" fmla="*/ 300266 w 402347"/>
                <a:gd name="connsiteY95" fmla="*/ 307326 h 455983"/>
                <a:gd name="connsiteX96" fmla="*/ 243247 w 402347"/>
                <a:gd name="connsiteY96" fmla="*/ 348135 h 455983"/>
                <a:gd name="connsiteX97" fmla="*/ 244050 w 402347"/>
                <a:gd name="connsiteY97" fmla="*/ 356708 h 455983"/>
                <a:gd name="connsiteX98" fmla="*/ 234948 w 402347"/>
                <a:gd name="connsiteY98" fmla="*/ 375371 h 455983"/>
                <a:gd name="connsiteX99" fmla="*/ 217012 w 402347"/>
                <a:gd name="connsiteY99" fmla="*/ 382247 h 455983"/>
                <a:gd name="connsiteX100" fmla="*/ 211391 w 402347"/>
                <a:gd name="connsiteY100" fmla="*/ 256516 h 455983"/>
                <a:gd name="connsiteX101" fmla="*/ 286970 w 402347"/>
                <a:gd name="connsiteY101" fmla="*/ 273751 h 455983"/>
                <a:gd name="connsiteX102" fmla="*/ 234680 w 402347"/>
                <a:gd name="connsiteY102" fmla="*/ 212850 h 455983"/>
                <a:gd name="connsiteX103" fmla="*/ 223883 w 402347"/>
                <a:gd name="connsiteY103" fmla="*/ 214458 h 455983"/>
                <a:gd name="connsiteX104" fmla="*/ 223615 w 402347"/>
                <a:gd name="connsiteY104" fmla="*/ 214458 h 455983"/>
                <a:gd name="connsiteX105" fmla="*/ 221563 w 402347"/>
                <a:gd name="connsiteY105" fmla="*/ 214279 h 455983"/>
                <a:gd name="connsiteX106" fmla="*/ 205412 w 402347"/>
                <a:gd name="connsiteY106" fmla="*/ 243122 h 455983"/>
                <a:gd name="connsiteX107" fmla="*/ 211391 w 402347"/>
                <a:gd name="connsiteY107" fmla="*/ 256516 h 45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2347" h="455983">
                  <a:moveTo>
                    <a:pt x="382270" y="99443"/>
                  </a:moveTo>
                  <a:lnTo>
                    <a:pt x="221474" y="5503"/>
                  </a:lnTo>
                  <a:cubicBezTo>
                    <a:pt x="208892" y="-1819"/>
                    <a:pt x="193455" y="-1819"/>
                    <a:pt x="180873" y="5414"/>
                  </a:cubicBezTo>
                  <a:lnTo>
                    <a:pt x="19988" y="99354"/>
                  </a:lnTo>
                  <a:cubicBezTo>
                    <a:pt x="7674" y="106498"/>
                    <a:pt x="0" y="119803"/>
                    <a:pt x="0" y="134090"/>
                  </a:cubicBezTo>
                  <a:lnTo>
                    <a:pt x="0" y="321882"/>
                  </a:lnTo>
                  <a:cubicBezTo>
                    <a:pt x="0" y="336259"/>
                    <a:pt x="7585" y="349475"/>
                    <a:pt x="19988" y="356618"/>
                  </a:cubicBezTo>
                  <a:lnTo>
                    <a:pt x="180873" y="450559"/>
                  </a:lnTo>
                  <a:cubicBezTo>
                    <a:pt x="193366" y="457792"/>
                    <a:pt x="208892" y="457792"/>
                    <a:pt x="221385" y="450559"/>
                  </a:cubicBezTo>
                  <a:lnTo>
                    <a:pt x="382359" y="356708"/>
                  </a:lnTo>
                  <a:cubicBezTo>
                    <a:pt x="394673" y="349564"/>
                    <a:pt x="402347" y="336259"/>
                    <a:pt x="402347" y="321971"/>
                  </a:cubicBezTo>
                  <a:lnTo>
                    <a:pt x="402347" y="134180"/>
                  </a:lnTo>
                  <a:cubicBezTo>
                    <a:pt x="402258" y="119892"/>
                    <a:pt x="394584" y="106587"/>
                    <a:pt x="382270" y="99443"/>
                  </a:cubicBezTo>
                  <a:close/>
                  <a:moveTo>
                    <a:pt x="106008" y="280002"/>
                  </a:moveTo>
                  <a:cubicBezTo>
                    <a:pt x="109845" y="281073"/>
                    <a:pt x="113325" y="282948"/>
                    <a:pt x="116359" y="285627"/>
                  </a:cubicBezTo>
                  <a:lnTo>
                    <a:pt x="157495" y="263660"/>
                  </a:lnTo>
                  <a:cubicBezTo>
                    <a:pt x="157227" y="262142"/>
                    <a:pt x="157138" y="260446"/>
                    <a:pt x="157316" y="258660"/>
                  </a:cubicBezTo>
                  <a:cubicBezTo>
                    <a:pt x="157495" y="255981"/>
                    <a:pt x="158030" y="253302"/>
                    <a:pt x="159011" y="250891"/>
                  </a:cubicBezTo>
                  <a:lnTo>
                    <a:pt x="101814" y="200527"/>
                  </a:lnTo>
                  <a:cubicBezTo>
                    <a:pt x="101100" y="200974"/>
                    <a:pt x="100208" y="201510"/>
                    <a:pt x="99315" y="201956"/>
                  </a:cubicBezTo>
                  <a:lnTo>
                    <a:pt x="106008" y="280002"/>
                  </a:lnTo>
                  <a:close/>
                  <a:moveTo>
                    <a:pt x="226560" y="159987"/>
                  </a:moveTo>
                  <a:cubicBezTo>
                    <a:pt x="226739" y="159987"/>
                    <a:pt x="226917" y="159987"/>
                    <a:pt x="227096" y="159987"/>
                  </a:cubicBezTo>
                  <a:lnTo>
                    <a:pt x="227185" y="159987"/>
                  </a:lnTo>
                  <a:cubicBezTo>
                    <a:pt x="235662" y="160433"/>
                    <a:pt x="243425" y="164987"/>
                    <a:pt x="248154" y="172042"/>
                  </a:cubicBezTo>
                  <a:lnTo>
                    <a:pt x="287952" y="163112"/>
                  </a:lnTo>
                  <a:cubicBezTo>
                    <a:pt x="287952" y="163112"/>
                    <a:pt x="287952" y="163112"/>
                    <a:pt x="287952" y="163112"/>
                  </a:cubicBezTo>
                  <a:lnTo>
                    <a:pt x="217458" y="123375"/>
                  </a:lnTo>
                  <a:cubicBezTo>
                    <a:pt x="216655" y="124089"/>
                    <a:pt x="215763" y="124804"/>
                    <a:pt x="214871" y="125429"/>
                  </a:cubicBezTo>
                  <a:lnTo>
                    <a:pt x="226560" y="159987"/>
                  </a:lnTo>
                  <a:close/>
                  <a:moveTo>
                    <a:pt x="118589" y="189276"/>
                  </a:moveTo>
                  <a:lnTo>
                    <a:pt x="171861" y="236157"/>
                  </a:lnTo>
                  <a:cubicBezTo>
                    <a:pt x="176233" y="233924"/>
                    <a:pt x="181141" y="232942"/>
                    <a:pt x="186049" y="233210"/>
                  </a:cubicBezTo>
                  <a:lnTo>
                    <a:pt x="186316" y="233210"/>
                  </a:lnTo>
                  <a:cubicBezTo>
                    <a:pt x="186941" y="233299"/>
                    <a:pt x="187655" y="233299"/>
                    <a:pt x="188369" y="233389"/>
                  </a:cubicBezTo>
                  <a:lnTo>
                    <a:pt x="204520" y="204546"/>
                  </a:lnTo>
                  <a:cubicBezTo>
                    <a:pt x="202111" y="201688"/>
                    <a:pt x="200415" y="198474"/>
                    <a:pt x="199434" y="195080"/>
                  </a:cubicBezTo>
                  <a:lnTo>
                    <a:pt x="118589" y="189276"/>
                  </a:lnTo>
                  <a:close/>
                  <a:moveTo>
                    <a:pt x="120374" y="169988"/>
                  </a:moveTo>
                  <a:lnTo>
                    <a:pt x="200951" y="175703"/>
                  </a:lnTo>
                  <a:cubicBezTo>
                    <a:pt x="202557" y="172042"/>
                    <a:pt x="205055" y="168827"/>
                    <a:pt x="208178" y="166327"/>
                  </a:cubicBezTo>
                  <a:lnTo>
                    <a:pt x="195954" y="130161"/>
                  </a:lnTo>
                  <a:cubicBezTo>
                    <a:pt x="191403" y="129536"/>
                    <a:pt x="187298" y="127929"/>
                    <a:pt x="183550" y="125250"/>
                  </a:cubicBezTo>
                  <a:lnTo>
                    <a:pt x="120374" y="169988"/>
                  </a:lnTo>
                  <a:close/>
                  <a:moveTo>
                    <a:pt x="125460" y="306880"/>
                  </a:moveTo>
                  <a:lnTo>
                    <a:pt x="197024" y="336348"/>
                  </a:lnTo>
                  <a:cubicBezTo>
                    <a:pt x="197827" y="335455"/>
                    <a:pt x="198541" y="334741"/>
                    <a:pt x="199344" y="334115"/>
                  </a:cubicBezTo>
                  <a:lnTo>
                    <a:pt x="183372" y="287413"/>
                  </a:lnTo>
                  <a:cubicBezTo>
                    <a:pt x="183193" y="287413"/>
                    <a:pt x="183015" y="287413"/>
                    <a:pt x="182836" y="287413"/>
                  </a:cubicBezTo>
                  <a:lnTo>
                    <a:pt x="182747" y="287413"/>
                  </a:lnTo>
                  <a:cubicBezTo>
                    <a:pt x="176769" y="287056"/>
                    <a:pt x="171058" y="284734"/>
                    <a:pt x="166507" y="280895"/>
                  </a:cubicBezTo>
                  <a:lnTo>
                    <a:pt x="125282" y="302772"/>
                  </a:lnTo>
                  <a:cubicBezTo>
                    <a:pt x="125460" y="304112"/>
                    <a:pt x="125549" y="305451"/>
                    <a:pt x="125460" y="306880"/>
                  </a:cubicBezTo>
                  <a:close/>
                  <a:moveTo>
                    <a:pt x="218529" y="327954"/>
                  </a:moveTo>
                  <a:cubicBezTo>
                    <a:pt x="223259" y="328311"/>
                    <a:pt x="227809" y="329829"/>
                    <a:pt x="231825" y="332419"/>
                  </a:cubicBezTo>
                  <a:lnTo>
                    <a:pt x="285989" y="293664"/>
                  </a:lnTo>
                  <a:lnTo>
                    <a:pt x="207018" y="275537"/>
                  </a:lnTo>
                  <a:cubicBezTo>
                    <a:pt x="205501" y="277769"/>
                    <a:pt x="203717" y="279644"/>
                    <a:pt x="201843" y="281252"/>
                  </a:cubicBezTo>
                  <a:lnTo>
                    <a:pt x="217815" y="327865"/>
                  </a:lnTo>
                  <a:cubicBezTo>
                    <a:pt x="218083" y="327865"/>
                    <a:pt x="218262" y="327865"/>
                    <a:pt x="218529" y="327954"/>
                  </a:cubicBezTo>
                  <a:close/>
                  <a:moveTo>
                    <a:pt x="249404" y="200170"/>
                  </a:moveTo>
                  <a:lnTo>
                    <a:pt x="302586" y="262142"/>
                  </a:lnTo>
                  <a:cubicBezTo>
                    <a:pt x="303121" y="261874"/>
                    <a:pt x="303746" y="261606"/>
                    <a:pt x="304370" y="261339"/>
                  </a:cubicBezTo>
                  <a:lnTo>
                    <a:pt x="304817" y="192401"/>
                  </a:lnTo>
                  <a:cubicBezTo>
                    <a:pt x="299820" y="190437"/>
                    <a:pt x="295358" y="186865"/>
                    <a:pt x="292235" y="182132"/>
                  </a:cubicBezTo>
                  <a:lnTo>
                    <a:pt x="252437" y="191062"/>
                  </a:lnTo>
                  <a:cubicBezTo>
                    <a:pt x="251902" y="194187"/>
                    <a:pt x="250920" y="197223"/>
                    <a:pt x="249404" y="200170"/>
                  </a:cubicBezTo>
                  <a:close/>
                  <a:moveTo>
                    <a:pt x="217012" y="382247"/>
                  </a:moveTo>
                  <a:cubicBezTo>
                    <a:pt x="216388" y="382247"/>
                    <a:pt x="215852" y="382247"/>
                    <a:pt x="215228" y="382157"/>
                  </a:cubicBezTo>
                  <a:cubicBezTo>
                    <a:pt x="200594" y="381175"/>
                    <a:pt x="189350" y="368763"/>
                    <a:pt x="189707" y="354207"/>
                  </a:cubicBezTo>
                  <a:lnTo>
                    <a:pt x="118143" y="324739"/>
                  </a:lnTo>
                  <a:cubicBezTo>
                    <a:pt x="112522" y="330633"/>
                    <a:pt x="104848" y="333758"/>
                    <a:pt x="96817" y="333223"/>
                  </a:cubicBezTo>
                  <a:cubicBezTo>
                    <a:pt x="89589" y="332776"/>
                    <a:pt x="82986" y="329561"/>
                    <a:pt x="78167" y="324114"/>
                  </a:cubicBezTo>
                  <a:cubicBezTo>
                    <a:pt x="73349" y="318667"/>
                    <a:pt x="70939" y="311613"/>
                    <a:pt x="71386" y="304290"/>
                  </a:cubicBezTo>
                  <a:cubicBezTo>
                    <a:pt x="71921" y="294468"/>
                    <a:pt x="77810" y="285806"/>
                    <a:pt x="86644" y="281430"/>
                  </a:cubicBezTo>
                  <a:lnTo>
                    <a:pt x="79952" y="203385"/>
                  </a:lnTo>
                  <a:cubicBezTo>
                    <a:pt x="67727" y="199902"/>
                    <a:pt x="59518" y="188383"/>
                    <a:pt x="60232" y="175524"/>
                  </a:cubicBezTo>
                  <a:cubicBezTo>
                    <a:pt x="60678" y="168291"/>
                    <a:pt x="63890" y="161683"/>
                    <a:pt x="69333" y="156861"/>
                  </a:cubicBezTo>
                  <a:cubicBezTo>
                    <a:pt x="74776" y="152039"/>
                    <a:pt x="81826" y="149628"/>
                    <a:pt x="89143" y="150075"/>
                  </a:cubicBezTo>
                  <a:cubicBezTo>
                    <a:pt x="94229" y="150432"/>
                    <a:pt x="99048" y="152039"/>
                    <a:pt x="103063" y="154986"/>
                  </a:cubicBezTo>
                  <a:lnTo>
                    <a:pt x="172842" y="107926"/>
                  </a:lnTo>
                  <a:cubicBezTo>
                    <a:pt x="172396" y="105605"/>
                    <a:pt x="172307" y="103372"/>
                    <a:pt x="172396" y="101229"/>
                  </a:cubicBezTo>
                  <a:cubicBezTo>
                    <a:pt x="172842" y="93996"/>
                    <a:pt x="176055" y="87388"/>
                    <a:pt x="181498" y="82566"/>
                  </a:cubicBezTo>
                  <a:cubicBezTo>
                    <a:pt x="186941" y="77744"/>
                    <a:pt x="193990" y="75333"/>
                    <a:pt x="201307" y="75780"/>
                  </a:cubicBezTo>
                  <a:cubicBezTo>
                    <a:pt x="208535" y="76226"/>
                    <a:pt x="215138" y="79441"/>
                    <a:pt x="219957" y="84888"/>
                  </a:cubicBezTo>
                  <a:cubicBezTo>
                    <a:pt x="224775" y="90335"/>
                    <a:pt x="227185" y="97389"/>
                    <a:pt x="226739" y="104712"/>
                  </a:cubicBezTo>
                  <a:lnTo>
                    <a:pt x="226560" y="106141"/>
                  </a:lnTo>
                  <a:lnTo>
                    <a:pt x="297589" y="146146"/>
                  </a:lnTo>
                  <a:cubicBezTo>
                    <a:pt x="302943" y="141681"/>
                    <a:pt x="309724" y="139538"/>
                    <a:pt x="316595" y="139984"/>
                  </a:cubicBezTo>
                  <a:cubicBezTo>
                    <a:pt x="331319" y="140877"/>
                    <a:pt x="342651" y="153736"/>
                    <a:pt x="341759" y="168648"/>
                  </a:cubicBezTo>
                  <a:lnTo>
                    <a:pt x="341759" y="168648"/>
                  </a:lnTo>
                  <a:cubicBezTo>
                    <a:pt x="341134" y="179453"/>
                    <a:pt x="334263" y="188651"/>
                    <a:pt x="324269" y="192491"/>
                  </a:cubicBezTo>
                  <a:lnTo>
                    <a:pt x="323823" y="261428"/>
                  </a:lnTo>
                  <a:cubicBezTo>
                    <a:pt x="333995" y="265625"/>
                    <a:pt x="340420" y="275805"/>
                    <a:pt x="339796" y="286967"/>
                  </a:cubicBezTo>
                  <a:cubicBezTo>
                    <a:pt x="338903" y="301165"/>
                    <a:pt x="326678" y="312059"/>
                    <a:pt x="312491" y="311255"/>
                  </a:cubicBezTo>
                  <a:cubicBezTo>
                    <a:pt x="308207" y="310988"/>
                    <a:pt x="304014" y="309648"/>
                    <a:pt x="300266" y="307326"/>
                  </a:cubicBezTo>
                  <a:lnTo>
                    <a:pt x="243247" y="348135"/>
                  </a:lnTo>
                  <a:cubicBezTo>
                    <a:pt x="243960" y="350814"/>
                    <a:pt x="244228" y="353672"/>
                    <a:pt x="244050" y="356708"/>
                  </a:cubicBezTo>
                  <a:cubicBezTo>
                    <a:pt x="243603" y="363941"/>
                    <a:pt x="240391" y="370549"/>
                    <a:pt x="234948" y="375371"/>
                  </a:cubicBezTo>
                  <a:cubicBezTo>
                    <a:pt x="230040" y="379835"/>
                    <a:pt x="223705" y="382247"/>
                    <a:pt x="217012" y="382247"/>
                  </a:cubicBezTo>
                  <a:close/>
                  <a:moveTo>
                    <a:pt x="211391" y="256516"/>
                  </a:moveTo>
                  <a:lnTo>
                    <a:pt x="286970" y="273751"/>
                  </a:lnTo>
                  <a:lnTo>
                    <a:pt x="234680" y="212850"/>
                  </a:lnTo>
                  <a:cubicBezTo>
                    <a:pt x="231379" y="214011"/>
                    <a:pt x="227720" y="214636"/>
                    <a:pt x="223883" y="214458"/>
                  </a:cubicBezTo>
                  <a:lnTo>
                    <a:pt x="223615" y="214458"/>
                  </a:lnTo>
                  <a:cubicBezTo>
                    <a:pt x="222902" y="214368"/>
                    <a:pt x="222277" y="214368"/>
                    <a:pt x="221563" y="214279"/>
                  </a:cubicBezTo>
                  <a:lnTo>
                    <a:pt x="205412" y="243122"/>
                  </a:lnTo>
                  <a:cubicBezTo>
                    <a:pt x="208624" y="246962"/>
                    <a:pt x="210677" y="251516"/>
                    <a:pt x="211391" y="256516"/>
                  </a:cubicBezTo>
                  <a:close/>
                </a:path>
              </a:pathLst>
            </a:custGeom>
            <a:solidFill>
              <a:schemeClr val="bg1"/>
            </a:solidFill>
            <a:ln w="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0003A3-7CD0-9FE4-D08A-EE5A143AA9B7}"/>
              </a:ext>
            </a:extLst>
          </p:cNvPr>
          <p:cNvGrpSpPr/>
          <p:nvPr/>
        </p:nvGrpSpPr>
        <p:grpSpPr>
          <a:xfrm>
            <a:off x="7382009" y="2973640"/>
            <a:ext cx="1485900" cy="303880"/>
            <a:chOff x="7580312" y="2973640"/>
            <a:chExt cx="1485900" cy="30388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4B21F7-ACA9-2C75-6C18-EA5D4FBA1ABA}"/>
                </a:ext>
              </a:extLst>
            </p:cNvPr>
            <p:cNvSpPr/>
            <p:nvPr/>
          </p:nvSpPr>
          <p:spPr>
            <a:xfrm>
              <a:off x="7580312" y="2973640"/>
              <a:ext cx="14859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Cross Connect</a:t>
              </a:r>
              <a:endParaRPr lang="en-US" sz="1000" b="1" baseline="30000">
                <a:solidFill>
                  <a:schemeClr val="bg1"/>
                </a:solidFill>
              </a:endParaRP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07958BAE-4DD1-8AE3-46E7-5014EF966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65382" y="3018106"/>
              <a:ext cx="191734" cy="214029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7977AC-F7B5-28AD-01B1-76A8E368201B}"/>
              </a:ext>
            </a:extLst>
          </p:cNvPr>
          <p:cNvGrpSpPr/>
          <p:nvPr/>
        </p:nvGrpSpPr>
        <p:grpSpPr>
          <a:xfrm>
            <a:off x="7382009" y="3391820"/>
            <a:ext cx="1485900" cy="303880"/>
            <a:chOff x="7580312" y="3391820"/>
            <a:chExt cx="1485900" cy="30388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ADC1BC0-6129-65F0-29A4-3732399D3663}"/>
                </a:ext>
              </a:extLst>
            </p:cNvPr>
            <p:cNvSpPr/>
            <p:nvPr/>
          </p:nvSpPr>
          <p:spPr>
            <a:xfrm>
              <a:off x="7580312" y="3391820"/>
              <a:ext cx="1485900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Customer A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5E905F8A-2DB5-005B-7CAB-2F1F45053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63739" y="3445790"/>
              <a:ext cx="195021" cy="195021"/>
            </a:xfrm>
            <a:prstGeom prst="rect">
              <a:avLst/>
            </a:prstGeom>
          </p:spPr>
        </p:pic>
      </p:grpSp>
      <p:sp>
        <p:nvSpPr>
          <p:cNvPr id="63" name="Title 3">
            <a:extLst>
              <a:ext uri="{FF2B5EF4-FFF2-40B4-BE49-F238E27FC236}">
                <a16:creationId xmlns:a16="http://schemas.microsoft.com/office/drawing/2014/main" id="{BC9E4B53-8DF7-16D1-F2C8-D1991CA8F7F2}"/>
              </a:ext>
            </a:extLst>
          </p:cNvPr>
          <p:cNvSpPr txBox="1">
            <a:spLocks/>
          </p:cNvSpPr>
          <p:nvPr/>
        </p:nvSpPr>
        <p:spPr>
          <a:xfrm>
            <a:off x="548640" y="1280160"/>
            <a:ext cx="4246369" cy="365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Incorrect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A4BDA442-9987-66BB-21EC-EF4889999E83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 flipV="1">
            <a:off x="6501799" y="1759177"/>
            <a:ext cx="251560" cy="925513"/>
          </a:xfrm>
          <a:prstGeom prst="bentConnector2">
            <a:avLst/>
          </a:prstGeom>
          <a:ln w="1270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BA43609-2CF0-4B5F-ED4D-5A4AC6765132}"/>
              </a:ext>
            </a:extLst>
          </p:cNvPr>
          <p:cNvCxnSpPr>
            <a:cxnSpLocks/>
            <a:stCxn id="44" idx="2"/>
          </p:cNvCxnSpPr>
          <p:nvPr/>
        </p:nvCxnSpPr>
        <p:spPr>
          <a:xfrm rot="5400000">
            <a:off x="9603355" y="2925079"/>
            <a:ext cx="377159" cy="1695643"/>
          </a:xfrm>
          <a:prstGeom prst="bentConnector2">
            <a:avLst/>
          </a:prstGeom>
          <a:ln w="1270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8" name="Graphic 57">
            <a:extLst>
              <a:ext uri="{FF2B5EF4-FFF2-40B4-BE49-F238E27FC236}">
                <a16:creationId xmlns:a16="http://schemas.microsoft.com/office/drawing/2014/main" id="{0E50A8E1-284F-C5D3-E71D-F78DB19E9D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42566" y="2320838"/>
            <a:ext cx="125366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66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F7B213-15C9-6BC1-3894-8B32847C5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86AA1-E687-0BF0-D198-FF25B529F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E5CFDE-A2FE-40B4-6672-F05041F2D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51537"/>
            <a:ext cx="10526902" cy="924831"/>
          </a:xfrm>
        </p:spPr>
        <p:txBody>
          <a:bodyPr/>
          <a:lstStyle/>
          <a:p>
            <a:r>
              <a:rPr lang="en-US" dirty="0"/>
              <a:t>Example 5: Colocation cage with interconnection 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F18C97E-6E67-7637-A0ED-A41C8A45E6C4}"/>
              </a:ext>
            </a:extLst>
          </p:cNvPr>
          <p:cNvSpPr txBox="1">
            <a:spLocks/>
          </p:cNvSpPr>
          <p:nvPr/>
        </p:nvSpPr>
        <p:spPr>
          <a:xfrm>
            <a:off x="548640" y="1245579"/>
            <a:ext cx="4246369" cy="4018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Original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AC38FCE-0DE6-4196-E541-7E16BAF1D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24" y="1143000"/>
            <a:ext cx="7454900" cy="50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977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D327A7-0954-2213-12DC-DC9740A16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23898F-C387-B27D-C14A-4CE6D938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47573-37ED-4907-FD5A-CF5ED1F6A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451537"/>
            <a:ext cx="10865949" cy="924831"/>
          </a:xfrm>
        </p:spPr>
        <p:txBody>
          <a:bodyPr/>
          <a:lstStyle/>
          <a:p>
            <a:r>
              <a:rPr lang="en-US" dirty="0"/>
              <a:t>Example 5: Colocation cage with interconnection </a:t>
            </a:r>
          </a:p>
        </p:txBody>
      </p:sp>
      <p:sp>
        <p:nvSpPr>
          <p:cNvPr id="92" name="Title 3">
            <a:extLst>
              <a:ext uri="{FF2B5EF4-FFF2-40B4-BE49-F238E27FC236}">
                <a16:creationId xmlns:a16="http://schemas.microsoft.com/office/drawing/2014/main" id="{5B731B25-D96C-56F0-6443-049BEDF127CC}"/>
              </a:ext>
            </a:extLst>
          </p:cNvPr>
          <p:cNvSpPr txBox="1">
            <a:spLocks/>
          </p:cNvSpPr>
          <p:nvPr/>
        </p:nvSpPr>
        <p:spPr>
          <a:xfrm>
            <a:off x="548640" y="1245579"/>
            <a:ext cx="4246369" cy="4018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Correct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B192DF-4730-547C-53BF-404C05F0734B}"/>
              </a:ext>
            </a:extLst>
          </p:cNvPr>
          <p:cNvSpPr/>
          <p:nvPr/>
        </p:nvSpPr>
        <p:spPr>
          <a:xfrm>
            <a:off x="1898105" y="1809779"/>
            <a:ext cx="8395790" cy="32666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321157-C2BB-CD49-452A-6E313558D5D2}"/>
              </a:ext>
            </a:extLst>
          </p:cNvPr>
          <p:cNvSpPr/>
          <p:nvPr/>
        </p:nvSpPr>
        <p:spPr>
          <a:xfrm>
            <a:off x="8417070" y="2250590"/>
            <a:ext cx="1676899" cy="7918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IBX</a:t>
            </a:r>
            <a:r>
              <a:rPr lang="en-US" sz="1000" b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Center B</a:t>
            </a:r>
            <a:endParaRPr lang="it-IT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BA14846-C898-E07A-65A0-5AE6C253AAB5}"/>
              </a:ext>
            </a:extLst>
          </p:cNvPr>
          <p:cNvGrpSpPr/>
          <p:nvPr/>
        </p:nvGrpSpPr>
        <p:grpSpPr>
          <a:xfrm>
            <a:off x="6893064" y="2587034"/>
            <a:ext cx="1371594" cy="303880"/>
            <a:chOff x="6970712" y="3125120"/>
            <a:chExt cx="1371594" cy="30388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5190BBA-560C-A396-9932-D807A2EBCA07}"/>
                </a:ext>
              </a:extLst>
            </p:cNvPr>
            <p:cNvSpPr/>
            <p:nvPr/>
          </p:nvSpPr>
          <p:spPr>
            <a:xfrm>
              <a:off x="6970712" y="3125120"/>
              <a:ext cx="1371594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Cross Connect</a:t>
              </a:r>
              <a:endParaRPr lang="en-US" sz="1000" b="1" baseline="30000">
                <a:solidFill>
                  <a:schemeClr val="bg1"/>
                </a:solidFill>
              </a:endParaRP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EFA19BE-6D43-6764-4BAE-3D0D0A49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55782" y="3170046"/>
              <a:ext cx="191734" cy="214029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B6F7613-7AAD-55F5-8FE8-745074BC57FB}"/>
              </a:ext>
            </a:extLst>
          </p:cNvPr>
          <p:cNvGrpSpPr/>
          <p:nvPr/>
        </p:nvGrpSpPr>
        <p:grpSpPr>
          <a:xfrm>
            <a:off x="2014886" y="2250590"/>
            <a:ext cx="4725693" cy="2630049"/>
            <a:chOff x="1788467" y="2145714"/>
            <a:chExt cx="4725693" cy="2630049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5962691-D6F6-12A0-0870-3C004C2ED2B0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>
              <a:off x="2586173" y="2474391"/>
              <a:ext cx="0" cy="1577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89AF74-01CB-1832-87FD-239A1703E1E0}"/>
                </a:ext>
              </a:extLst>
            </p:cNvPr>
            <p:cNvSpPr/>
            <p:nvPr/>
          </p:nvSpPr>
          <p:spPr>
            <a:xfrm>
              <a:off x="1788467" y="2145714"/>
              <a:ext cx="4725693" cy="263004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37160" tIns="91440" rIns="137160" bIns="91440" rtlCol="0" anchor="t" anchorCtr="0"/>
            <a:lstStyle/>
            <a:p>
              <a:pPr>
                <a:tabLst>
                  <a:tab pos="3262313" algn="r"/>
                </a:tabLst>
              </a:pPr>
              <a:r>
                <a:rPr lang="en-US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IBX</a:t>
              </a:r>
              <a:r>
                <a:rPr lang="en-US" sz="1000" b="1" baseline="30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®</a:t>
              </a:r>
              <a:r>
                <a:rPr lang="en-US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Data Center A</a:t>
              </a:r>
              <a:endParaRPr lang="it-IT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E25974-F418-E6B3-A067-6CCD3B12E4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63566" y="2790724"/>
              <a:ext cx="5082" cy="150226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2382F0F-DC55-3A9A-37D2-B5D4B9BB7BF8}"/>
                </a:ext>
              </a:extLst>
            </p:cNvPr>
            <p:cNvGrpSpPr/>
            <p:nvPr/>
          </p:nvGrpSpPr>
          <p:grpSpPr>
            <a:xfrm>
              <a:off x="4992101" y="2487553"/>
              <a:ext cx="1371600" cy="303880"/>
              <a:chOff x="5294312" y="2483924"/>
              <a:chExt cx="1371600" cy="30388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D24FD4D-669F-F12A-FB25-713281371BDE}"/>
                  </a:ext>
                </a:extLst>
              </p:cNvPr>
              <p:cNvSpPr/>
              <p:nvPr/>
            </p:nvSpPr>
            <p:spPr>
              <a:xfrm>
                <a:off x="5294312" y="2483924"/>
                <a:ext cx="1371600" cy="30388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Meet-Me Room</a:t>
                </a:r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73B1E9BF-8C5D-91E7-E813-68CB0F22F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378133" y="2543646"/>
                <a:ext cx="203517" cy="180905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1333B4F-CDDB-8B59-4A65-208CCCDBCD55}"/>
                </a:ext>
              </a:extLst>
            </p:cNvPr>
            <p:cNvGrpSpPr/>
            <p:nvPr/>
          </p:nvGrpSpPr>
          <p:grpSpPr>
            <a:xfrm>
              <a:off x="1940222" y="2943797"/>
              <a:ext cx="1371594" cy="303880"/>
              <a:chOff x="6970712" y="3125120"/>
              <a:chExt cx="1371594" cy="30388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9841C3D-FEA3-9399-1BB9-297338BE5D01}"/>
                  </a:ext>
                </a:extLst>
              </p:cNvPr>
              <p:cNvSpPr/>
              <p:nvPr/>
            </p:nvSpPr>
            <p:spPr>
              <a:xfrm>
                <a:off x="6970712" y="3125120"/>
                <a:ext cx="1371594" cy="30388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Cross Connect</a:t>
                </a:r>
                <a:endParaRPr lang="en-US" sz="1000" b="1" baseline="30000">
                  <a:solidFill>
                    <a:schemeClr val="bg1"/>
                  </a:solidFill>
                </a:endParaRPr>
              </a:p>
            </p:txBody>
          </p:sp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596D2005-70C6-2026-CCD1-78CAE82A3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55782" y="3170046"/>
                <a:ext cx="191734" cy="214029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8FE2B3B-4DF4-A4E1-4217-89CF3235913B}"/>
                </a:ext>
              </a:extLst>
            </p:cNvPr>
            <p:cNvGrpSpPr/>
            <p:nvPr/>
          </p:nvGrpSpPr>
          <p:grpSpPr>
            <a:xfrm>
              <a:off x="4992107" y="3851111"/>
              <a:ext cx="1371594" cy="303880"/>
              <a:chOff x="6970712" y="3125120"/>
              <a:chExt cx="1371594" cy="3038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4BD534B-4AB0-73AF-2DF1-287AAA9AAD8A}"/>
                  </a:ext>
                </a:extLst>
              </p:cNvPr>
              <p:cNvSpPr/>
              <p:nvPr/>
            </p:nvSpPr>
            <p:spPr>
              <a:xfrm>
                <a:off x="6970712" y="3125120"/>
                <a:ext cx="1371594" cy="30388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Cross Connect</a:t>
                </a:r>
                <a:endParaRPr lang="en-US" sz="1000" b="1" baseline="30000">
                  <a:solidFill>
                    <a:schemeClr val="bg1"/>
                  </a:solidFill>
                </a:endParaRPr>
              </a:p>
            </p:txBody>
          </p:sp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8C1E275D-7E89-5951-19E7-E6323557D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55782" y="3170046"/>
                <a:ext cx="191734" cy="214029"/>
              </a:xfrm>
              <a:prstGeom prst="rect">
                <a:avLst/>
              </a:prstGeom>
            </p:spPr>
          </p:pic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C7B7A4-DE0A-DCC5-4AB6-9BE8A1EB0CEF}"/>
                </a:ext>
              </a:extLst>
            </p:cNvPr>
            <p:cNvCxnSpPr>
              <a:cxnSpLocks/>
            </p:cNvCxnSpPr>
            <p:nvPr/>
          </p:nvCxnSpPr>
          <p:spPr>
            <a:xfrm>
              <a:off x="3311816" y="2632130"/>
              <a:ext cx="150470" cy="1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41B224B-D2EE-ED1F-8ABF-3B180D33FED9}"/>
                </a:ext>
              </a:extLst>
            </p:cNvPr>
            <p:cNvCxnSpPr/>
            <p:nvPr/>
          </p:nvCxnSpPr>
          <p:spPr>
            <a:xfrm>
              <a:off x="4833881" y="2632130"/>
              <a:ext cx="1582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04CBEB5-8143-5F08-BCF0-AF4AB29C4054}"/>
              </a:ext>
            </a:extLst>
          </p:cNvPr>
          <p:cNvCxnSpPr>
            <a:endCxn id="36" idx="1"/>
          </p:cNvCxnSpPr>
          <p:nvPr/>
        </p:nvCxnSpPr>
        <p:spPr>
          <a:xfrm>
            <a:off x="6590120" y="2737006"/>
            <a:ext cx="302944" cy="19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4252E16-95AA-913D-BF79-3E6F7C6073A7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264658" y="2738951"/>
            <a:ext cx="311062" cy="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321C8FC-E0F9-74BE-EEB1-2DF8DC3D369A}"/>
              </a:ext>
            </a:extLst>
          </p:cNvPr>
          <p:cNvSpPr/>
          <p:nvPr/>
        </p:nvSpPr>
        <p:spPr>
          <a:xfrm>
            <a:off x="2068831" y="5168773"/>
            <a:ext cx="182880" cy="182880"/>
          </a:xfrm>
          <a:prstGeom prst="ellipse">
            <a:avLst/>
          </a:prstGeom>
          <a:solidFill>
            <a:srgbClr val="E9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800" b="1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EB1871-EA80-9DAA-8C6F-96B3B581183E}"/>
              </a:ext>
            </a:extLst>
          </p:cNvPr>
          <p:cNvSpPr txBox="1"/>
          <p:nvPr/>
        </p:nvSpPr>
        <p:spPr>
          <a:xfrm>
            <a:off x="2347578" y="5170514"/>
            <a:ext cx="5051066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000" dirty="0"/>
              <a:t>Customer connecting to its own cages in different locations in the data center or campus.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AA1417-351B-9FBE-66C1-62D79C8D3E40}"/>
              </a:ext>
            </a:extLst>
          </p:cNvPr>
          <p:cNvSpPr/>
          <p:nvPr/>
        </p:nvSpPr>
        <p:spPr>
          <a:xfrm>
            <a:off x="8332135" y="2487827"/>
            <a:ext cx="182880" cy="182880"/>
          </a:xfrm>
          <a:prstGeom prst="ellipse">
            <a:avLst/>
          </a:prstGeom>
          <a:solidFill>
            <a:srgbClr val="E9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800" b="1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3E48E81-C142-4CA2-3884-D900CC7124F3}"/>
              </a:ext>
            </a:extLst>
          </p:cNvPr>
          <p:cNvSpPr/>
          <p:nvPr/>
        </p:nvSpPr>
        <p:spPr>
          <a:xfrm>
            <a:off x="1851954" y="5417501"/>
            <a:ext cx="182880" cy="182880"/>
          </a:xfrm>
          <a:prstGeom prst="ellipse">
            <a:avLst/>
          </a:prstGeom>
          <a:solidFill>
            <a:srgbClr val="E9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800" b="1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8FDD0A-96F0-638F-781C-A62032189C92}"/>
              </a:ext>
            </a:extLst>
          </p:cNvPr>
          <p:cNvSpPr txBox="1"/>
          <p:nvPr/>
        </p:nvSpPr>
        <p:spPr>
          <a:xfrm>
            <a:off x="2332275" y="5438129"/>
            <a:ext cx="4153381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Customer connecting to other customers’ cages in the same data center.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81D74A-F0E0-F0CC-2490-62C4A9C00E97}"/>
              </a:ext>
            </a:extLst>
          </p:cNvPr>
          <p:cNvSpPr/>
          <p:nvPr/>
        </p:nvSpPr>
        <p:spPr>
          <a:xfrm>
            <a:off x="2164988" y="2575158"/>
            <a:ext cx="1381764" cy="30240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Private Cage</a:t>
            </a:r>
            <a:endParaRPr lang="en-US" sz="1000" b="1" baseline="30000" dirty="0">
              <a:solidFill>
                <a:schemeClr val="bg1"/>
              </a:solidFill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B378D948-F06B-06AC-4A3F-BB2A2AAC4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6374" y="2620828"/>
            <a:ext cx="191070" cy="21328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CE2C0A7-B7D9-06D0-84F9-CD58A059A30F}"/>
              </a:ext>
            </a:extLst>
          </p:cNvPr>
          <p:cNvSpPr/>
          <p:nvPr/>
        </p:nvSpPr>
        <p:spPr>
          <a:xfrm>
            <a:off x="2164988" y="3509303"/>
            <a:ext cx="1381764" cy="30240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Private Cage</a:t>
            </a:r>
            <a:endParaRPr lang="en-US" sz="1000" b="1" baseline="30000" dirty="0">
              <a:solidFill>
                <a:schemeClr val="bg1"/>
              </a:solidFill>
            </a:endParaRP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4438D8BA-ADBB-F736-11B8-BC6E6C89A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6374" y="3554973"/>
            <a:ext cx="191070" cy="21328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D532AC31-22F7-A9BA-2553-8DCF0DF0B144}"/>
              </a:ext>
            </a:extLst>
          </p:cNvPr>
          <p:cNvSpPr/>
          <p:nvPr/>
        </p:nvSpPr>
        <p:spPr>
          <a:xfrm>
            <a:off x="3686570" y="2585066"/>
            <a:ext cx="1371594" cy="30388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>
                <a:solidFill>
                  <a:schemeClr val="bg1"/>
                </a:solidFill>
              </a:rPr>
              <a:t>Cross Connect</a:t>
            </a:r>
            <a:endParaRPr lang="en-US" sz="1000" b="1" baseline="30000">
              <a:solidFill>
                <a:schemeClr val="bg1"/>
              </a:solidFill>
            </a:endParaRP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F2303856-FBF6-88EB-E726-9B435316D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1640" y="2629992"/>
            <a:ext cx="191734" cy="214029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4E017E3D-35D3-127C-7B2E-0CEDBD0C2715}"/>
              </a:ext>
            </a:extLst>
          </p:cNvPr>
          <p:cNvSpPr/>
          <p:nvPr/>
        </p:nvSpPr>
        <p:spPr>
          <a:xfrm>
            <a:off x="5209749" y="3035019"/>
            <a:ext cx="1371594" cy="30388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>
                <a:solidFill>
                  <a:schemeClr val="bg1"/>
                </a:solidFill>
              </a:rPr>
              <a:t>Cross Connect</a:t>
            </a:r>
            <a:endParaRPr lang="en-US" sz="1000" b="1" baseline="30000">
              <a:solidFill>
                <a:schemeClr val="bg1"/>
              </a:solidFill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6A7C3EE0-2D86-41A1-BA99-0FC8C3B81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4819" y="3079945"/>
            <a:ext cx="191734" cy="214029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DD9A1F5B-E752-44F3-1729-413DFD084648}"/>
              </a:ext>
            </a:extLst>
          </p:cNvPr>
          <p:cNvSpPr/>
          <p:nvPr/>
        </p:nvSpPr>
        <p:spPr>
          <a:xfrm>
            <a:off x="5204185" y="3497628"/>
            <a:ext cx="1381764" cy="30240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Private Cage</a:t>
            </a:r>
            <a:endParaRPr lang="en-US" sz="1000" b="1" baseline="30000" dirty="0">
              <a:solidFill>
                <a:schemeClr val="bg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56CF425-7DB3-1214-7723-75CC9B855C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5571" y="3543298"/>
            <a:ext cx="191070" cy="213286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4BE62B32-2699-3687-B8DB-6F7B1118E181}"/>
              </a:ext>
            </a:extLst>
          </p:cNvPr>
          <p:cNvSpPr/>
          <p:nvPr/>
        </p:nvSpPr>
        <p:spPr>
          <a:xfrm>
            <a:off x="5218520" y="4398577"/>
            <a:ext cx="1381764" cy="30240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Private Cage</a:t>
            </a:r>
            <a:endParaRPr lang="en-US" sz="1000" b="1" baseline="30000" dirty="0">
              <a:solidFill>
                <a:schemeClr val="bg1"/>
              </a:solidFill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5C22979B-C1CA-F5BF-6F5F-33A1FF7433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9906" y="4444247"/>
            <a:ext cx="191070" cy="213286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3487E20-6937-9788-7C7B-ABA9CF7C1399}"/>
              </a:ext>
            </a:extLst>
          </p:cNvPr>
          <p:cNvSpPr/>
          <p:nvPr/>
        </p:nvSpPr>
        <p:spPr>
          <a:xfrm>
            <a:off x="8569555" y="2573120"/>
            <a:ext cx="1381764" cy="30240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Private Cage</a:t>
            </a:r>
            <a:endParaRPr lang="en-US" sz="1000" b="1" baseline="30000" dirty="0">
              <a:solidFill>
                <a:schemeClr val="bg1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C88A3F8C-9CD1-29F2-0751-958B1071F2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0941" y="2618790"/>
            <a:ext cx="191070" cy="213286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AB3771AD-8FC4-29FA-F056-ECC32B64FC3C}"/>
              </a:ext>
            </a:extLst>
          </p:cNvPr>
          <p:cNvSpPr/>
          <p:nvPr/>
        </p:nvSpPr>
        <p:spPr>
          <a:xfrm>
            <a:off x="4966724" y="3561352"/>
            <a:ext cx="182880" cy="182880"/>
          </a:xfrm>
          <a:prstGeom prst="ellipse">
            <a:avLst/>
          </a:prstGeom>
          <a:solidFill>
            <a:srgbClr val="E9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800" b="1"/>
              <a:t>2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91B2503-35D8-13E7-D352-E7BC2BDEEA97}"/>
              </a:ext>
            </a:extLst>
          </p:cNvPr>
          <p:cNvSpPr/>
          <p:nvPr/>
        </p:nvSpPr>
        <p:spPr>
          <a:xfrm>
            <a:off x="4989893" y="4444247"/>
            <a:ext cx="182880" cy="182880"/>
          </a:xfrm>
          <a:prstGeom prst="ellipse">
            <a:avLst/>
          </a:prstGeom>
          <a:solidFill>
            <a:srgbClr val="E9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800" b="1"/>
              <a:t>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91C210B-FF04-BD70-04C3-56C3E766A63E}"/>
              </a:ext>
            </a:extLst>
          </p:cNvPr>
          <p:cNvSpPr/>
          <p:nvPr/>
        </p:nvSpPr>
        <p:spPr>
          <a:xfrm>
            <a:off x="3597265" y="3571226"/>
            <a:ext cx="182880" cy="182880"/>
          </a:xfrm>
          <a:prstGeom prst="ellipse">
            <a:avLst/>
          </a:prstGeom>
          <a:solidFill>
            <a:srgbClr val="E9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800" b="1"/>
              <a:t>1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84DA270-0D29-8FA5-4556-AD6E0E6CAE8C}"/>
              </a:ext>
            </a:extLst>
          </p:cNvPr>
          <p:cNvSpPr/>
          <p:nvPr/>
        </p:nvSpPr>
        <p:spPr>
          <a:xfrm>
            <a:off x="3538235" y="2348883"/>
            <a:ext cx="182880" cy="182880"/>
          </a:xfrm>
          <a:prstGeom prst="ellipse">
            <a:avLst/>
          </a:prstGeom>
          <a:solidFill>
            <a:srgbClr val="E9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800" b="1"/>
              <a:t>1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593F057-DFF8-860A-34E2-6D99FFDDFB36}"/>
              </a:ext>
            </a:extLst>
          </p:cNvPr>
          <p:cNvSpPr/>
          <p:nvPr/>
        </p:nvSpPr>
        <p:spPr>
          <a:xfrm>
            <a:off x="2073548" y="5415546"/>
            <a:ext cx="182880" cy="182880"/>
          </a:xfrm>
          <a:prstGeom prst="ellipse">
            <a:avLst/>
          </a:prstGeom>
          <a:solidFill>
            <a:srgbClr val="E9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800" b="1"/>
              <a:t>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C29A46-47AA-02BC-4C77-B283F23570DF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852438" y="2875520"/>
            <a:ext cx="0" cy="1731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B9393F2-CCB7-D6BE-2562-2BD5BD2B2841}"/>
              </a:ext>
            </a:extLst>
          </p:cNvPr>
          <p:cNvSpPr/>
          <p:nvPr/>
        </p:nvSpPr>
        <p:spPr>
          <a:xfrm>
            <a:off x="3681771" y="2892695"/>
            <a:ext cx="1371594" cy="409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18872" tIns="54864" rtlCol="0" anchor="t" anchorCtr="0">
            <a:spAutoFit/>
          </a:bodyPr>
          <a:lstStyle/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Intra-Facility Cable (IFC)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6B5A6D-44E4-6F12-471F-E66CA558DCC1}"/>
              </a:ext>
            </a:extLst>
          </p:cNvPr>
          <p:cNvSpPr/>
          <p:nvPr/>
        </p:nvSpPr>
        <p:spPr>
          <a:xfrm>
            <a:off x="6890538" y="2888927"/>
            <a:ext cx="1374119" cy="409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18872" tIns="54864" rtlCol="0" anchor="t" anchorCtr="0">
            <a:spAutoFit/>
          </a:bodyPr>
          <a:lstStyle/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>
                <a:solidFill>
                  <a:schemeClr val="tx1"/>
                </a:solidFill>
              </a:rPr>
              <a:t>Campus Cross Connect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34CEC9-A1D2-9CAE-C012-3E8C5B25FF31}"/>
              </a:ext>
            </a:extLst>
          </p:cNvPr>
          <p:cNvCxnSpPr>
            <a:cxnSpLocks/>
          </p:cNvCxnSpPr>
          <p:nvPr/>
        </p:nvCxnSpPr>
        <p:spPr>
          <a:xfrm flipV="1">
            <a:off x="2852438" y="3353638"/>
            <a:ext cx="0" cy="17315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7ECD83-D94D-1AEB-1708-BA443C53B3E8}"/>
              </a:ext>
            </a:extLst>
          </p:cNvPr>
          <p:cNvSpPr txBox="1"/>
          <p:nvPr/>
        </p:nvSpPr>
        <p:spPr>
          <a:xfrm>
            <a:off x="7967789" y="5168773"/>
            <a:ext cx="2326105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000" dirty="0">
                <a:solidFill>
                  <a:srgbClr val="33A85C"/>
                </a:solidFill>
                <a:ea typeface="+mn-lt"/>
                <a:cs typeface="+mn-lt"/>
              </a:rPr>
              <a:t>When you only have one line type, or if you require a long-form explanation, you can use numbers. Use sentence case for long or sentence-like text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7628EF-7ABF-F38E-65D9-CA195E887D57}"/>
              </a:ext>
            </a:extLst>
          </p:cNvPr>
          <p:cNvCxnSpPr>
            <a:cxnSpLocks/>
          </p:cNvCxnSpPr>
          <p:nvPr/>
        </p:nvCxnSpPr>
        <p:spPr>
          <a:xfrm flipH="1">
            <a:off x="7606706" y="5256646"/>
            <a:ext cx="317866" cy="0"/>
          </a:xfrm>
          <a:prstGeom prst="straightConnector1">
            <a:avLst/>
          </a:prstGeom>
          <a:ln w="12700">
            <a:solidFill>
              <a:srgbClr val="33A85C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3A33FDFC-BF8E-8B0C-25EB-43BF2C732B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54362" y="1938405"/>
            <a:ext cx="125366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05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D327A7-0954-2213-12DC-DC9740A16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23898F-C387-B27D-C14A-4CE6D938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47573-37ED-4907-FD5A-CF5ED1F6A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451537"/>
            <a:ext cx="10865949" cy="924831"/>
          </a:xfrm>
        </p:spPr>
        <p:txBody>
          <a:bodyPr/>
          <a:lstStyle/>
          <a:p>
            <a:r>
              <a:rPr lang="en-US" dirty="0"/>
              <a:t>Example 6: Colocation cage with interconnection </a:t>
            </a:r>
          </a:p>
        </p:txBody>
      </p:sp>
      <p:sp>
        <p:nvSpPr>
          <p:cNvPr id="92" name="Title 3">
            <a:extLst>
              <a:ext uri="{FF2B5EF4-FFF2-40B4-BE49-F238E27FC236}">
                <a16:creationId xmlns:a16="http://schemas.microsoft.com/office/drawing/2014/main" id="{5B731B25-D96C-56F0-6443-049BEDF127CC}"/>
              </a:ext>
            </a:extLst>
          </p:cNvPr>
          <p:cNvSpPr txBox="1">
            <a:spLocks/>
          </p:cNvSpPr>
          <p:nvPr/>
        </p:nvSpPr>
        <p:spPr>
          <a:xfrm>
            <a:off x="548640" y="1245579"/>
            <a:ext cx="4246369" cy="4018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Correct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B192DF-4730-547C-53BF-404C05F0734B}"/>
              </a:ext>
            </a:extLst>
          </p:cNvPr>
          <p:cNvSpPr/>
          <p:nvPr/>
        </p:nvSpPr>
        <p:spPr>
          <a:xfrm>
            <a:off x="1902977" y="2120441"/>
            <a:ext cx="6888411" cy="26115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321157-C2BB-CD49-452A-6E313558D5D2}"/>
              </a:ext>
            </a:extLst>
          </p:cNvPr>
          <p:cNvSpPr/>
          <p:nvPr/>
        </p:nvSpPr>
        <p:spPr>
          <a:xfrm>
            <a:off x="6947877" y="2560269"/>
            <a:ext cx="1676899" cy="7918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IBX</a:t>
            </a:r>
            <a:r>
              <a:rPr lang="en-US" sz="1000" b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Center B</a:t>
            </a:r>
            <a:endParaRPr lang="it-IT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89AF74-01CB-1832-87FD-239A1703E1E0}"/>
              </a:ext>
            </a:extLst>
          </p:cNvPr>
          <p:cNvSpPr/>
          <p:nvPr/>
        </p:nvSpPr>
        <p:spPr>
          <a:xfrm>
            <a:off x="2054732" y="2560269"/>
            <a:ext cx="4725693" cy="18621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IBX</a:t>
            </a:r>
            <a:r>
              <a:rPr lang="en-US" sz="1000" b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Center A</a:t>
            </a:r>
            <a:endParaRPr lang="it-IT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E25974-F418-E6B3-A067-6CCD3B12E43A}"/>
              </a:ext>
            </a:extLst>
          </p:cNvPr>
          <p:cNvCxnSpPr>
            <a:cxnSpLocks/>
            <a:stCxn id="68" idx="0"/>
            <a:endCxn id="16" idx="2"/>
          </p:cNvCxnSpPr>
          <p:nvPr/>
        </p:nvCxnSpPr>
        <p:spPr>
          <a:xfrm flipH="1" flipV="1">
            <a:off x="5944166" y="3185199"/>
            <a:ext cx="5082" cy="73088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D24FD4D-669F-F12A-FB25-713281371BDE}"/>
              </a:ext>
            </a:extLst>
          </p:cNvPr>
          <p:cNvSpPr/>
          <p:nvPr/>
        </p:nvSpPr>
        <p:spPr>
          <a:xfrm>
            <a:off x="5258366" y="2881319"/>
            <a:ext cx="1371600" cy="303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Meet-Me Room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73B1E9BF-8C5D-91E7-E813-68CB0F22F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2187" y="2961830"/>
            <a:ext cx="203517" cy="180905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EC7B7A4-DE0A-DCC5-4AB6-9BE8A1EB0CE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578081" y="3025896"/>
            <a:ext cx="1680285" cy="736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5962691-D6F6-12A0-0870-3C004C2ED2B0}"/>
              </a:ext>
            </a:extLst>
          </p:cNvPr>
          <p:cNvCxnSpPr>
            <a:cxnSpLocks/>
            <a:stCxn id="58" idx="2"/>
            <a:endCxn id="48" idx="0"/>
          </p:cNvCxnSpPr>
          <p:nvPr/>
        </p:nvCxnSpPr>
        <p:spPr>
          <a:xfrm>
            <a:off x="2895716" y="3183719"/>
            <a:ext cx="0" cy="1836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CAA1417-351B-9FBE-66C1-62D79C8D3E40}"/>
              </a:ext>
            </a:extLst>
          </p:cNvPr>
          <p:cNvSpPr/>
          <p:nvPr/>
        </p:nvSpPr>
        <p:spPr>
          <a:xfrm>
            <a:off x="6780425" y="2736652"/>
            <a:ext cx="182880" cy="182880"/>
          </a:xfrm>
          <a:prstGeom prst="ellipse">
            <a:avLst/>
          </a:prstGeom>
          <a:solidFill>
            <a:srgbClr val="E9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800" b="1"/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81D74A-F0E0-F0CC-2490-62C4A9C00E97}"/>
              </a:ext>
            </a:extLst>
          </p:cNvPr>
          <p:cNvSpPr/>
          <p:nvPr/>
        </p:nvSpPr>
        <p:spPr>
          <a:xfrm>
            <a:off x="2204834" y="2881319"/>
            <a:ext cx="1381764" cy="30240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Private Cage</a:t>
            </a:r>
            <a:endParaRPr lang="en-US" sz="1000" b="1" baseline="30000" dirty="0">
              <a:solidFill>
                <a:schemeClr val="bg1"/>
              </a:solidFill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B378D948-F06B-06AC-4A3F-BB2A2AAC4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6220" y="2930507"/>
            <a:ext cx="191070" cy="21328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CE2C0A7-B7D9-06D0-84F9-CD58A059A30F}"/>
              </a:ext>
            </a:extLst>
          </p:cNvPr>
          <p:cNvSpPr/>
          <p:nvPr/>
        </p:nvSpPr>
        <p:spPr>
          <a:xfrm>
            <a:off x="2204834" y="3367418"/>
            <a:ext cx="1381764" cy="30240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Private Cage</a:t>
            </a:r>
            <a:endParaRPr lang="en-US" sz="1000" b="1" baseline="30000" dirty="0">
              <a:solidFill>
                <a:schemeClr val="bg1"/>
              </a:solidFill>
            </a:endParaRP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4438D8BA-ADBB-F736-11B8-BC6E6C89A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6220" y="3413088"/>
            <a:ext cx="191070" cy="213286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DD9A1F5B-E752-44F3-1729-413DFD084648}"/>
              </a:ext>
            </a:extLst>
          </p:cNvPr>
          <p:cNvSpPr/>
          <p:nvPr/>
        </p:nvSpPr>
        <p:spPr>
          <a:xfrm>
            <a:off x="5258366" y="3426525"/>
            <a:ext cx="1381764" cy="30240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Private Cage</a:t>
            </a:r>
            <a:endParaRPr lang="en-US" sz="1000" b="1" baseline="30000" dirty="0">
              <a:solidFill>
                <a:schemeClr val="bg1"/>
              </a:solidFill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56CF425-7DB3-1214-7723-75CC9B855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9752" y="3472195"/>
            <a:ext cx="191070" cy="213286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4BE62B32-2699-3687-B8DB-6F7B1118E181}"/>
              </a:ext>
            </a:extLst>
          </p:cNvPr>
          <p:cNvSpPr/>
          <p:nvPr/>
        </p:nvSpPr>
        <p:spPr>
          <a:xfrm>
            <a:off x="5258366" y="3916082"/>
            <a:ext cx="1381764" cy="30240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Private Cage</a:t>
            </a:r>
            <a:endParaRPr lang="en-US" sz="1000" b="1" baseline="30000" dirty="0">
              <a:solidFill>
                <a:schemeClr val="bg1"/>
              </a:solidFill>
            </a:endParaRP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5C22979B-C1CA-F5BF-6F5F-33A1FF743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9752" y="3961752"/>
            <a:ext cx="191070" cy="213286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AB3771AD-8FC4-29FA-F056-ECC32B64FC3C}"/>
              </a:ext>
            </a:extLst>
          </p:cNvPr>
          <p:cNvSpPr/>
          <p:nvPr/>
        </p:nvSpPr>
        <p:spPr>
          <a:xfrm>
            <a:off x="5020905" y="3491341"/>
            <a:ext cx="182880" cy="182880"/>
          </a:xfrm>
          <a:prstGeom prst="ellipse">
            <a:avLst/>
          </a:prstGeom>
          <a:solidFill>
            <a:srgbClr val="E9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800" b="1"/>
              <a:t>2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91B2503-35D8-13E7-D352-E7BC2BDEEA97}"/>
              </a:ext>
            </a:extLst>
          </p:cNvPr>
          <p:cNvSpPr/>
          <p:nvPr/>
        </p:nvSpPr>
        <p:spPr>
          <a:xfrm>
            <a:off x="5014441" y="3967604"/>
            <a:ext cx="182880" cy="182880"/>
          </a:xfrm>
          <a:prstGeom prst="ellipse">
            <a:avLst/>
          </a:prstGeom>
          <a:solidFill>
            <a:srgbClr val="E9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800" b="1"/>
              <a:t>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91C210B-FF04-BD70-04C3-56C3E766A63E}"/>
              </a:ext>
            </a:extLst>
          </p:cNvPr>
          <p:cNvSpPr/>
          <p:nvPr/>
        </p:nvSpPr>
        <p:spPr>
          <a:xfrm>
            <a:off x="3652637" y="3430343"/>
            <a:ext cx="182880" cy="182880"/>
          </a:xfrm>
          <a:prstGeom prst="ellipse">
            <a:avLst/>
          </a:prstGeom>
          <a:solidFill>
            <a:srgbClr val="E9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800" b="1"/>
              <a:t>1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84DA270-0D29-8FA5-4556-AD6E0E6CAE8C}"/>
              </a:ext>
            </a:extLst>
          </p:cNvPr>
          <p:cNvSpPr/>
          <p:nvPr/>
        </p:nvSpPr>
        <p:spPr>
          <a:xfrm>
            <a:off x="3650094" y="2771896"/>
            <a:ext cx="182880" cy="182880"/>
          </a:xfrm>
          <a:prstGeom prst="ellipse">
            <a:avLst/>
          </a:prstGeom>
          <a:solidFill>
            <a:srgbClr val="E9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800" b="1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74BE6B-E2C8-B128-7CB7-5FCD272AC01E}"/>
              </a:ext>
            </a:extLst>
          </p:cNvPr>
          <p:cNvSpPr txBox="1"/>
          <p:nvPr/>
        </p:nvSpPr>
        <p:spPr>
          <a:xfrm>
            <a:off x="7395172" y="4828281"/>
            <a:ext cx="1396216" cy="153888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000"/>
              <a:t>Standard Cross Connect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6B14A9-B7A8-6067-3470-E0AF1C643468}"/>
              </a:ext>
            </a:extLst>
          </p:cNvPr>
          <p:cNvCxnSpPr>
            <a:cxnSpLocks/>
          </p:cNvCxnSpPr>
          <p:nvPr/>
        </p:nvCxnSpPr>
        <p:spPr>
          <a:xfrm>
            <a:off x="7005890" y="4907130"/>
            <a:ext cx="3048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31E781-CCBE-5F92-AFDC-45D182B87AAC}"/>
              </a:ext>
            </a:extLst>
          </p:cNvPr>
          <p:cNvSpPr txBox="1"/>
          <p:nvPr/>
        </p:nvSpPr>
        <p:spPr>
          <a:xfrm>
            <a:off x="7395172" y="5084193"/>
            <a:ext cx="1356140" cy="3077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000" dirty="0"/>
              <a:t>Campus Cross Connect</a:t>
            </a:r>
            <a:br>
              <a:rPr lang="en-US" sz="1000" dirty="0"/>
            </a:br>
            <a:r>
              <a:rPr lang="en-US" sz="1000" dirty="0"/>
              <a:t>(Typically &lt;10 km)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A2D8A4-DB5F-0EDD-969A-48D6FEB6CD38}"/>
              </a:ext>
            </a:extLst>
          </p:cNvPr>
          <p:cNvCxnSpPr>
            <a:cxnSpLocks/>
          </p:cNvCxnSpPr>
          <p:nvPr/>
        </p:nvCxnSpPr>
        <p:spPr>
          <a:xfrm>
            <a:off x="7005890" y="5163042"/>
            <a:ext cx="304800" cy="0"/>
          </a:xfrm>
          <a:prstGeom prst="line">
            <a:avLst/>
          </a:prstGeom>
          <a:ln w="50800" cmpd="thickThin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56AB0DA-2CAD-F317-13DA-79501D7BB25C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6780425" y="3033259"/>
            <a:ext cx="319937" cy="740"/>
          </a:xfrm>
          <a:prstGeom prst="line">
            <a:avLst/>
          </a:prstGeom>
          <a:ln w="50800" cmpd="thickThin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85D8C4F-7ADC-CFE4-BAFE-88A9D0AA1E5F}"/>
              </a:ext>
            </a:extLst>
          </p:cNvPr>
          <p:cNvSpPr/>
          <p:nvPr/>
        </p:nvSpPr>
        <p:spPr>
          <a:xfrm>
            <a:off x="2068831" y="4826540"/>
            <a:ext cx="182880" cy="182880"/>
          </a:xfrm>
          <a:prstGeom prst="ellipse">
            <a:avLst/>
          </a:prstGeom>
          <a:solidFill>
            <a:srgbClr val="E9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800" b="1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C7E4C2-F0BD-5D01-87F9-7C493B125075}"/>
              </a:ext>
            </a:extLst>
          </p:cNvPr>
          <p:cNvSpPr txBox="1"/>
          <p:nvPr/>
        </p:nvSpPr>
        <p:spPr>
          <a:xfrm>
            <a:off x="2347578" y="4841435"/>
            <a:ext cx="3252375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000" dirty="0"/>
              <a:t>Customer connecting to its own cages in different locations in the data center or campus.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377735C-4C07-DD8F-09EB-7BA9C1F33118}"/>
              </a:ext>
            </a:extLst>
          </p:cNvPr>
          <p:cNvSpPr/>
          <p:nvPr/>
        </p:nvSpPr>
        <p:spPr>
          <a:xfrm>
            <a:off x="1851954" y="5206810"/>
            <a:ext cx="182880" cy="182880"/>
          </a:xfrm>
          <a:prstGeom prst="ellipse">
            <a:avLst/>
          </a:prstGeom>
          <a:solidFill>
            <a:srgbClr val="E9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800" b="1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02A456-3989-187A-2500-A68781F8F74C}"/>
              </a:ext>
            </a:extLst>
          </p:cNvPr>
          <p:cNvSpPr txBox="1"/>
          <p:nvPr/>
        </p:nvSpPr>
        <p:spPr>
          <a:xfrm>
            <a:off x="2332276" y="5204855"/>
            <a:ext cx="2871510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000" dirty="0"/>
              <a:t>Customer connecting to other customers’ cages in the same data center.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FEF88B-A8EB-0501-C773-704AE849DF40}"/>
              </a:ext>
            </a:extLst>
          </p:cNvPr>
          <p:cNvSpPr/>
          <p:nvPr/>
        </p:nvSpPr>
        <p:spPr>
          <a:xfrm>
            <a:off x="2073548" y="5204855"/>
            <a:ext cx="182880" cy="182880"/>
          </a:xfrm>
          <a:prstGeom prst="ellipse">
            <a:avLst/>
          </a:prstGeom>
          <a:solidFill>
            <a:srgbClr val="E9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800" b="1"/>
              <a:t>3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311CA3-BECC-2609-C201-65E135DEE469}"/>
              </a:ext>
            </a:extLst>
          </p:cNvPr>
          <p:cNvGrpSpPr/>
          <p:nvPr/>
        </p:nvGrpSpPr>
        <p:grpSpPr>
          <a:xfrm>
            <a:off x="7100362" y="2882799"/>
            <a:ext cx="1381764" cy="302400"/>
            <a:chOff x="7100362" y="2882799"/>
            <a:chExt cx="1381764" cy="3024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3487E20-6937-9788-7C7B-ABA9CF7C1399}"/>
                </a:ext>
              </a:extLst>
            </p:cNvPr>
            <p:cNvSpPr/>
            <p:nvPr/>
          </p:nvSpPr>
          <p:spPr>
            <a:xfrm>
              <a:off x="7100362" y="2882799"/>
              <a:ext cx="1381764" cy="30240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Private Cage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C88A3F8C-9CD1-29F2-0751-958B1071F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91748" y="2928469"/>
              <a:ext cx="191070" cy="213286"/>
            </a:xfrm>
            <a:prstGeom prst="rect">
              <a:avLst/>
            </a:prstGeom>
          </p:spPr>
        </p:pic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CED0C891-CAE2-B04A-C2BF-D44CC467A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9234" y="2251767"/>
            <a:ext cx="125366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61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D02518-E2B0-6977-6A2E-76AE5798C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F0636-E38A-6347-CCF1-E13BB75E8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BFF5F6-B8EF-46EC-6A77-BA93D2198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451537"/>
            <a:ext cx="10095387" cy="924831"/>
          </a:xfrm>
        </p:spPr>
        <p:txBody>
          <a:bodyPr/>
          <a:lstStyle/>
          <a:p>
            <a:r>
              <a:rPr lang="en-US" dirty="0"/>
              <a:t>Example 6: Colocation cage with interconnection 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00A6C83-2AAC-D22B-7B13-B9912C52DDE8}"/>
              </a:ext>
            </a:extLst>
          </p:cNvPr>
          <p:cNvSpPr/>
          <p:nvPr/>
        </p:nvSpPr>
        <p:spPr>
          <a:xfrm>
            <a:off x="2360612" y="2247594"/>
            <a:ext cx="7353300" cy="255300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122AC5-BA77-042A-D7B8-FC1F98D3A1D2}"/>
              </a:ext>
            </a:extLst>
          </p:cNvPr>
          <p:cNvSpPr/>
          <p:nvPr/>
        </p:nvSpPr>
        <p:spPr>
          <a:xfrm>
            <a:off x="2551112" y="2755314"/>
            <a:ext cx="5029200" cy="18547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IBX</a:t>
            </a:r>
            <a:r>
              <a:rPr lang="en-US" sz="1000" b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Center</a:t>
            </a:r>
            <a:endParaRPr lang="it-IT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13A22B-C70F-B7E0-4F18-9799B73E10E2}"/>
              </a:ext>
            </a:extLst>
          </p:cNvPr>
          <p:cNvSpPr/>
          <p:nvPr/>
        </p:nvSpPr>
        <p:spPr>
          <a:xfrm>
            <a:off x="2741612" y="3095364"/>
            <a:ext cx="1371600" cy="303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>
                <a:solidFill>
                  <a:schemeClr val="bg1"/>
                </a:solidFill>
              </a:rPr>
              <a:t>Customer A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9B248A-E569-77F7-8046-061FEDDDF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6602" y="3149068"/>
            <a:ext cx="196473" cy="1964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84C292-4666-3B31-C47E-70B73E008F81}"/>
              </a:ext>
            </a:extLst>
          </p:cNvPr>
          <p:cNvSpPr/>
          <p:nvPr/>
        </p:nvSpPr>
        <p:spPr>
          <a:xfrm>
            <a:off x="2741612" y="4115720"/>
            <a:ext cx="1371600" cy="303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>
                <a:solidFill>
                  <a:schemeClr val="bg1"/>
                </a:solidFill>
              </a:rPr>
              <a:t>Customer A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4C79C73-1B42-4879-F942-32197FA31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6602" y="4169424"/>
            <a:ext cx="196473" cy="1964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1EC77DE-B160-017D-3758-F2C748768712}"/>
              </a:ext>
            </a:extLst>
          </p:cNvPr>
          <p:cNvSpPr/>
          <p:nvPr/>
        </p:nvSpPr>
        <p:spPr>
          <a:xfrm>
            <a:off x="4379912" y="4115720"/>
            <a:ext cx="1371600" cy="303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>
                <a:solidFill>
                  <a:schemeClr val="bg1"/>
                </a:solidFill>
              </a:rPr>
              <a:t>Customer C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8516A5C-7794-B4EE-C10D-6D8222489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4902" y="4169424"/>
            <a:ext cx="196473" cy="196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3E30F3-4223-98DE-BAC9-FD50A642D094}"/>
              </a:ext>
            </a:extLst>
          </p:cNvPr>
          <p:cNvSpPr/>
          <p:nvPr/>
        </p:nvSpPr>
        <p:spPr>
          <a:xfrm>
            <a:off x="6018212" y="3093524"/>
            <a:ext cx="1371600" cy="303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Meet-Me Room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F8D206-0130-CC45-6745-B49816AF9C0B}"/>
              </a:ext>
            </a:extLst>
          </p:cNvPr>
          <p:cNvSpPr/>
          <p:nvPr/>
        </p:nvSpPr>
        <p:spPr>
          <a:xfrm>
            <a:off x="6018212" y="4115720"/>
            <a:ext cx="1371600" cy="303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>
                <a:solidFill>
                  <a:schemeClr val="bg1"/>
                </a:solidFill>
              </a:rPr>
              <a:t>Customer B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64809D8-F6D1-973D-EE8E-5311D6512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3202" y="4169424"/>
            <a:ext cx="196473" cy="19647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AABC00-5934-EC86-9D1E-BE16EB03094D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3427412" y="3399244"/>
            <a:ext cx="0" cy="716476"/>
          </a:xfrm>
          <a:prstGeom prst="line">
            <a:avLst/>
          </a:prstGeom>
          <a:ln w="19050">
            <a:solidFill>
              <a:srgbClr val="7739D9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288581-FA37-1187-7641-19BE9A9327BB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4113212" y="3245464"/>
            <a:ext cx="1905000" cy="1840"/>
          </a:xfrm>
          <a:prstGeom prst="line">
            <a:avLst/>
          </a:prstGeom>
          <a:ln w="19050">
            <a:solidFill>
              <a:srgbClr val="086AE3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D216FB-8AF6-5CB8-C3DA-FAD6B796B45E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flipV="1">
            <a:off x="6704012" y="3397404"/>
            <a:ext cx="0" cy="718316"/>
          </a:xfrm>
          <a:prstGeom prst="line">
            <a:avLst/>
          </a:prstGeom>
          <a:ln w="19050">
            <a:solidFill>
              <a:srgbClr val="086AE3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DBDFF8-E7EE-A3C6-CE8A-7BCCFC7F0B5A}"/>
              </a:ext>
            </a:extLst>
          </p:cNvPr>
          <p:cNvCxnSpPr>
            <a:cxnSpLocks/>
            <a:stCxn id="16" idx="1"/>
            <a:endCxn id="13" idx="3"/>
          </p:cNvCxnSpPr>
          <p:nvPr/>
        </p:nvCxnSpPr>
        <p:spPr>
          <a:xfrm flipH="1">
            <a:off x="5751512" y="4267660"/>
            <a:ext cx="266700" cy="0"/>
          </a:xfrm>
          <a:prstGeom prst="line">
            <a:avLst/>
          </a:prstGeom>
          <a:ln w="19050">
            <a:solidFill>
              <a:srgbClr val="E91C24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8B6DD82-4A51-C38F-6FA6-AE6C31B4B6D6}"/>
              </a:ext>
            </a:extLst>
          </p:cNvPr>
          <p:cNvSpPr/>
          <p:nvPr/>
        </p:nvSpPr>
        <p:spPr>
          <a:xfrm>
            <a:off x="7770812" y="2755314"/>
            <a:ext cx="1752600" cy="8260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IBX</a:t>
            </a:r>
            <a:r>
              <a:rPr lang="en-US" sz="1000" b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Center</a:t>
            </a:r>
            <a:endParaRPr lang="it-IT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8CF44D-9025-4D0C-C9E9-4B9AF14CC69A}"/>
              </a:ext>
            </a:extLst>
          </p:cNvPr>
          <p:cNvSpPr/>
          <p:nvPr/>
        </p:nvSpPr>
        <p:spPr>
          <a:xfrm>
            <a:off x="7961312" y="3095364"/>
            <a:ext cx="1371600" cy="303880"/>
          </a:xfrm>
          <a:prstGeom prst="rect">
            <a:avLst/>
          </a:prstGeom>
          <a:solidFill>
            <a:srgbClr val="647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>
                <a:solidFill>
                  <a:schemeClr val="bg1"/>
                </a:solidFill>
              </a:rPr>
              <a:t>Customer A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8B03292-7035-B63A-878E-1AEC29250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6302" y="3149068"/>
            <a:ext cx="196473" cy="1964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AB2D82-2CA6-DF73-EDAD-2CDD7EBFFDEE}"/>
              </a:ext>
            </a:extLst>
          </p:cNvPr>
          <p:cNvSpPr txBox="1"/>
          <p:nvPr/>
        </p:nvSpPr>
        <p:spPr>
          <a:xfrm>
            <a:off x="2749368" y="4881359"/>
            <a:ext cx="852798" cy="3077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000"/>
              <a:t>Intra-Customer</a:t>
            </a:r>
            <a:br>
              <a:rPr lang="en-US" sz="1000"/>
            </a:br>
            <a:r>
              <a:rPr lang="en-US" sz="1000"/>
              <a:t>Cross Connect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A32B50-37E9-E1C0-20B5-CAFDC1DEC1B9}"/>
              </a:ext>
            </a:extLst>
          </p:cNvPr>
          <p:cNvCxnSpPr>
            <a:cxnSpLocks/>
          </p:cNvCxnSpPr>
          <p:nvPr/>
        </p:nvCxnSpPr>
        <p:spPr>
          <a:xfrm>
            <a:off x="2354071" y="4963862"/>
            <a:ext cx="304800" cy="0"/>
          </a:xfrm>
          <a:prstGeom prst="line">
            <a:avLst/>
          </a:prstGeom>
          <a:ln w="19050">
            <a:solidFill>
              <a:srgbClr val="7739D9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DEF0BE-0EA0-DEBF-6412-C1EF69B94B44}"/>
              </a:ext>
            </a:extLst>
          </p:cNvPr>
          <p:cNvSpPr txBox="1"/>
          <p:nvPr/>
        </p:nvSpPr>
        <p:spPr>
          <a:xfrm>
            <a:off x="4155593" y="4881359"/>
            <a:ext cx="697307" cy="3077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000"/>
              <a:t>Intra-Facility</a:t>
            </a:r>
            <a:br>
              <a:rPr lang="en-US" sz="1000"/>
            </a:br>
            <a:r>
              <a:rPr lang="en-US" sz="1000"/>
              <a:t>Cabling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03C3B4-AB58-86A9-F512-E92803B04E66}"/>
              </a:ext>
            </a:extLst>
          </p:cNvPr>
          <p:cNvCxnSpPr>
            <a:cxnSpLocks/>
          </p:cNvCxnSpPr>
          <p:nvPr/>
        </p:nvCxnSpPr>
        <p:spPr>
          <a:xfrm>
            <a:off x="3766311" y="4963862"/>
            <a:ext cx="304800" cy="0"/>
          </a:xfrm>
          <a:prstGeom prst="line">
            <a:avLst/>
          </a:prstGeom>
          <a:ln w="19050">
            <a:solidFill>
              <a:srgbClr val="086AE3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6047C02-389C-592E-0F80-E3A018A9B87C}"/>
              </a:ext>
            </a:extLst>
          </p:cNvPr>
          <p:cNvSpPr txBox="1"/>
          <p:nvPr/>
        </p:nvSpPr>
        <p:spPr>
          <a:xfrm>
            <a:off x="5445913" y="4881359"/>
            <a:ext cx="844783" cy="3077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000"/>
              <a:t>Standard</a:t>
            </a:r>
            <a:br>
              <a:rPr lang="en-US" sz="1000"/>
            </a:br>
            <a:r>
              <a:rPr lang="en-US" sz="1000"/>
              <a:t>Cross Connect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99B287-0945-5076-35EE-D3F2141031CD}"/>
              </a:ext>
            </a:extLst>
          </p:cNvPr>
          <p:cNvCxnSpPr>
            <a:cxnSpLocks/>
          </p:cNvCxnSpPr>
          <p:nvPr/>
        </p:nvCxnSpPr>
        <p:spPr>
          <a:xfrm>
            <a:off x="5056631" y="4963862"/>
            <a:ext cx="304800" cy="0"/>
          </a:xfrm>
          <a:prstGeom prst="line">
            <a:avLst/>
          </a:prstGeom>
          <a:ln w="19050">
            <a:solidFill>
              <a:srgbClr val="E91C24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72BE462-268E-458D-3FE4-05A5F755E088}"/>
              </a:ext>
            </a:extLst>
          </p:cNvPr>
          <p:cNvSpPr txBox="1"/>
          <p:nvPr/>
        </p:nvSpPr>
        <p:spPr>
          <a:xfrm>
            <a:off x="6832261" y="4881359"/>
            <a:ext cx="1356140" cy="3077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000" dirty="0"/>
              <a:t>Campus Cross Connect</a:t>
            </a:r>
            <a:br>
              <a:rPr lang="en-US" sz="1000" dirty="0"/>
            </a:br>
            <a:r>
              <a:rPr lang="en-US" sz="1000" dirty="0"/>
              <a:t>(Typically &lt;10 km)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24BDE28-F8E2-B44A-2E14-81ED19BE55F3}"/>
              </a:ext>
            </a:extLst>
          </p:cNvPr>
          <p:cNvCxnSpPr>
            <a:cxnSpLocks/>
          </p:cNvCxnSpPr>
          <p:nvPr/>
        </p:nvCxnSpPr>
        <p:spPr>
          <a:xfrm>
            <a:off x="6442979" y="4963862"/>
            <a:ext cx="304800" cy="0"/>
          </a:xfrm>
          <a:prstGeom prst="line">
            <a:avLst/>
          </a:prstGeom>
          <a:ln w="19050">
            <a:solidFill>
              <a:srgbClr val="33A85C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D51304-8082-CFC0-AF8D-0D133AEF2A7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7580312" y="3247304"/>
            <a:ext cx="381000" cy="0"/>
          </a:xfrm>
          <a:prstGeom prst="line">
            <a:avLst/>
          </a:prstGeom>
          <a:ln w="19050">
            <a:solidFill>
              <a:srgbClr val="33A85C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4DFD6BBA-28C2-0A81-B471-8BEEC5D22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033" y="3153246"/>
            <a:ext cx="203517" cy="18090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E5EE75-3EA3-CF67-8035-F88CAAA5F67F}"/>
              </a:ext>
            </a:extLst>
          </p:cNvPr>
          <p:cNvSpPr txBox="1"/>
          <p:nvPr/>
        </p:nvSpPr>
        <p:spPr>
          <a:xfrm>
            <a:off x="5554352" y="1497608"/>
            <a:ext cx="3030090" cy="646331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Using different colors can look confusing and it is best to avoid </a:t>
            </a:r>
            <a:br>
              <a:rPr lang="en-US" sz="1400">
                <a:solidFill>
                  <a:schemeClr val="accent1"/>
                </a:solidFill>
              </a:rPr>
            </a:br>
            <a:r>
              <a:rPr lang="en-US" sz="1400">
                <a:solidFill>
                  <a:schemeClr val="accent1"/>
                </a:solidFill>
              </a:rPr>
              <a:t>this where possible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AFC449D1-8F95-D7AB-48AD-622143018D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73884" y="1832348"/>
            <a:ext cx="380468" cy="1323627"/>
          </a:xfrm>
          <a:prstGeom prst="bentConnector2">
            <a:avLst/>
          </a:prstGeom>
          <a:ln w="1270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7" name="Title 3">
            <a:extLst>
              <a:ext uri="{FF2B5EF4-FFF2-40B4-BE49-F238E27FC236}">
                <a16:creationId xmlns:a16="http://schemas.microsoft.com/office/drawing/2014/main" id="{CC5C76DF-9BDB-125C-23EC-265AA2FF34A7}"/>
              </a:ext>
            </a:extLst>
          </p:cNvPr>
          <p:cNvSpPr txBox="1">
            <a:spLocks/>
          </p:cNvSpPr>
          <p:nvPr/>
        </p:nvSpPr>
        <p:spPr>
          <a:xfrm>
            <a:off x="548640" y="1245579"/>
            <a:ext cx="4246369" cy="4018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Incorrect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C431B2-9C49-E643-B933-36B3610CF9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51112" y="2381931"/>
            <a:ext cx="125366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46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2AF4E-4968-AB7B-2575-D8F2AD547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54584-63A6-5A5D-4DFB-6FA637F0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7360" y="6492875"/>
            <a:ext cx="457200" cy="365125"/>
          </a:xfrm>
        </p:spPr>
        <p:txBody>
          <a:bodyPr/>
          <a:lstStyle/>
          <a:p>
            <a:fld id="{F8A89D12-4F33-44AF-85FC-689FEAF79A4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F536E-6A74-F37E-E7C1-478BA36F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39" y="730250"/>
            <a:ext cx="7687312" cy="2909887"/>
          </a:xfrm>
        </p:spPr>
        <p:txBody>
          <a:bodyPr/>
          <a:lstStyle/>
          <a:p>
            <a:r>
              <a:rPr lang="en-US" dirty="0"/>
              <a:t>More</a:t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f</a:t>
            </a:r>
            <a:r>
              <a:rPr lang="en-US" dirty="0"/>
              <a:t>ormatting 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93C5D-A0EF-C56E-33B3-332B1846B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2450" y="6492240"/>
            <a:ext cx="1093470" cy="365760"/>
          </a:xfrm>
        </p:spPr>
        <p:txBody>
          <a:bodyPr/>
          <a:lstStyle/>
          <a:p>
            <a:r>
              <a:rPr lang="en-US" dirty="0"/>
              <a:t>© 2025 Equinix, Inc.</a:t>
            </a:r>
          </a:p>
        </p:txBody>
      </p:sp>
    </p:spTree>
    <p:extLst>
      <p:ext uri="{BB962C8B-B14F-4D97-AF65-F5344CB8AC3E}">
        <p14:creationId xmlns:p14="http://schemas.microsoft.com/office/powerpoint/2010/main" val="2832114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0D75EB-3ABC-87C8-AAE8-F7DAE6A5D4F5}"/>
              </a:ext>
            </a:extLst>
          </p:cNvPr>
          <p:cNvSpPr/>
          <p:nvPr/>
        </p:nvSpPr>
        <p:spPr>
          <a:xfrm>
            <a:off x="1360206" y="2145514"/>
            <a:ext cx="2217004" cy="20813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0B8E41C-ECDD-BEA2-9159-457813B1A93C}"/>
              </a:ext>
            </a:extLst>
          </p:cNvPr>
          <p:cNvSpPr/>
          <p:nvPr/>
        </p:nvSpPr>
        <p:spPr>
          <a:xfrm>
            <a:off x="1513026" y="2589592"/>
            <a:ext cx="1917630" cy="14768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Amsterdam, NL</a:t>
            </a:r>
            <a:endParaRPr lang="it-IT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A3D9CBFC-D417-5B30-028C-E87C6A4CE378}"/>
              </a:ext>
            </a:extLst>
          </p:cNvPr>
          <p:cNvCxnSpPr>
            <a:cxnSpLocks/>
            <a:endCxn id="15" idx="1"/>
          </p:cNvCxnSpPr>
          <p:nvPr/>
        </p:nvCxnSpPr>
        <p:spPr>
          <a:xfrm rot="16200000" flipH="1">
            <a:off x="2999457" y="3444900"/>
            <a:ext cx="982936" cy="445456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2AA455-F71F-601A-F4D3-7F59BECD95FB}"/>
              </a:ext>
            </a:extLst>
          </p:cNvPr>
          <p:cNvGrpSpPr/>
          <p:nvPr/>
        </p:nvGrpSpPr>
        <p:grpSpPr>
          <a:xfrm>
            <a:off x="1660131" y="2971131"/>
            <a:ext cx="1449218" cy="905950"/>
            <a:chOff x="1660131" y="2971131"/>
            <a:chExt cx="1449218" cy="9059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7CAB74-204E-DE80-B1B7-CF4DD9E47918}"/>
                </a:ext>
              </a:extLst>
            </p:cNvPr>
            <p:cNvSpPr/>
            <p:nvPr/>
          </p:nvSpPr>
          <p:spPr>
            <a:xfrm>
              <a:off x="1660131" y="2971131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Fabric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14C790C-BC26-3609-7472-F9E06FD6A076}"/>
                </a:ext>
              </a:extLst>
            </p:cNvPr>
            <p:cNvGrpSpPr/>
            <p:nvPr/>
          </p:nvGrpSpPr>
          <p:grpSpPr>
            <a:xfrm>
              <a:off x="1661549" y="3016057"/>
              <a:ext cx="1447800" cy="861024"/>
              <a:chOff x="849984" y="3313152"/>
              <a:chExt cx="1447800" cy="86102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5E08E75-C983-9A48-5819-114E1658FBEF}"/>
                  </a:ext>
                </a:extLst>
              </p:cNvPr>
              <p:cNvSpPr/>
              <p:nvPr/>
            </p:nvSpPr>
            <p:spPr>
              <a:xfrm>
                <a:off x="849984" y="3572473"/>
                <a:ext cx="1447800" cy="6017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118872" tIns="54864" rtlCol="0" anchor="t" anchorCtr="0">
                <a:spAutoFit/>
              </a:bodyPr>
              <a:lstStyle/>
              <a:p>
                <a:pPr marL="100584" indent="-100584">
                  <a:spcBef>
                    <a:spcPts val="1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solidFill>
                      <a:schemeClr val="tx1"/>
                    </a:solidFill>
                  </a:rPr>
                  <a:t>Fabric Cloud Router</a:t>
                </a:r>
              </a:p>
              <a:p>
                <a:pPr marL="100584" indent="-100584">
                  <a:spcBef>
                    <a:spcPts val="1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solidFill>
                      <a:schemeClr val="tx1"/>
                    </a:solidFill>
                  </a:rPr>
                  <a:t>Redundant 10 Gbps Connections</a:t>
                </a:r>
              </a:p>
            </p:txBody>
          </p:sp>
          <p:sp>
            <p:nvSpPr>
              <p:cNvPr id="11" name="Graphic 58">
                <a:extLst>
                  <a:ext uri="{FF2B5EF4-FFF2-40B4-BE49-F238E27FC236}">
                    <a16:creationId xmlns:a16="http://schemas.microsoft.com/office/drawing/2014/main" id="{1B712B7D-96AB-4774-8EC8-461ADD01844A}"/>
                  </a:ext>
                </a:extLst>
              </p:cNvPr>
              <p:cNvSpPr/>
              <p:nvPr/>
            </p:nvSpPr>
            <p:spPr>
              <a:xfrm>
                <a:off x="938505" y="3313152"/>
                <a:ext cx="188853" cy="214029"/>
              </a:xfrm>
              <a:custGeom>
                <a:avLst/>
                <a:gdLst>
                  <a:gd name="connsiteX0" fmla="*/ 382270 w 402347"/>
                  <a:gd name="connsiteY0" fmla="*/ 99443 h 455983"/>
                  <a:gd name="connsiteX1" fmla="*/ 221474 w 402347"/>
                  <a:gd name="connsiteY1" fmla="*/ 5503 h 455983"/>
                  <a:gd name="connsiteX2" fmla="*/ 180873 w 402347"/>
                  <a:gd name="connsiteY2" fmla="*/ 5414 h 455983"/>
                  <a:gd name="connsiteX3" fmla="*/ 19988 w 402347"/>
                  <a:gd name="connsiteY3" fmla="*/ 99354 h 455983"/>
                  <a:gd name="connsiteX4" fmla="*/ 0 w 402347"/>
                  <a:gd name="connsiteY4" fmla="*/ 134090 h 455983"/>
                  <a:gd name="connsiteX5" fmla="*/ 0 w 402347"/>
                  <a:gd name="connsiteY5" fmla="*/ 321882 h 455983"/>
                  <a:gd name="connsiteX6" fmla="*/ 19988 w 402347"/>
                  <a:gd name="connsiteY6" fmla="*/ 356618 h 455983"/>
                  <a:gd name="connsiteX7" fmla="*/ 180873 w 402347"/>
                  <a:gd name="connsiteY7" fmla="*/ 450559 h 455983"/>
                  <a:gd name="connsiteX8" fmla="*/ 221385 w 402347"/>
                  <a:gd name="connsiteY8" fmla="*/ 450559 h 455983"/>
                  <a:gd name="connsiteX9" fmla="*/ 382359 w 402347"/>
                  <a:gd name="connsiteY9" fmla="*/ 356708 h 455983"/>
                  <a:gd name="connsiteX10" fmla="*/ 402347 w 402347"/>
                  <a:gd name="connsiteY10" fmla="*/ 321971 h 455983"/>
                  <a:gd name="connsiteX11" fmla="*/ 402347 w 402347"/>
                  <a:gd name="connsiteY11" fmla="*/ 134180 h 455983"/>
                  <a:gd name="connsiteX12" fmla="*/ 382270 w 402347"/>
                  <a:gd name="connsiteY12" fmla="*/ 99443 h 455983"/>
                  <a:gd name="connsiteX13" fmla="*/ 106008 w 402347"/>
                  <a:gd name="connsiteY13" fmla="*/ 280002 h 455983"/>
                  <a:gd name="connsiteX14" fmla="*/ 116359 w 402347"/>
                  <a:gd name="connsiteY14" fmla="*/ 285627 h 455983"/>
                  <a:gd name="connsiteX15" fmla="*/ 157495 w 402347"/>
                  <a:gd name="connsiteY15" fmla="*/ 263660 h 455983"/>
                  <a:gd name="connsiteX16" fmla="*/ 157316 w 402347"/>
                  <a:gd name="connsiteY16" fmla="*/ 258660 h 455983"/>
                  <a:gd name="connsiteX17" fmla="*/ 159011 w 402347"/>
                  <a:gd name="connsiteY17" fmla="*/ 250891 h 455983"/>
                  <a:gd name="connsiteX18" fmla="*/ 101814 w 402347"/>
                  <a:gd name="connsiteY18" fmla="*/ 200527 h 455983"/>
                  <a:gd name="connsiteX19" fmla="*/ 99315 w 402347"/>
                  <a:gd name="connsiteY19" fmla="*/ 201956 h 455983"/>
                  <a:gd name="connsiteX20" fmla="*/ 106008 w 402347"/>
                  <a:gd name="connsiteY20" fmla="*/ 280002 h 455983"/>
                  <a:gd name="connsiteX21" fmla="*/ 226560 w 402347"/>
                  <a:gd name="connsiteY21" fmla="*/ 159987 h 455983"/>
                  <a:gd name="connsiteX22" fmla="*/ 227096 w 402347"/>
                  <a:gd name="connsiteY22" fmla="*/ 159987 h 455983"/>
                  <a:gd name="connsiteX23" fmla="*/ 227185 w 402347"/>
                  <a:gd name="connsiteY23" fmla="*/ 159987 h 455983"/>
                  <a:gd name="connsiteX24" fmla="*/ 248154 w 402347"/>
                  <a:gd name="connsiteY24" fmla="*/ 172042 h 455983"/>
                  <a:gd name="connsiteX25" fmla="*/ 287952 w 402347"/>
                  <a:gd name="connsiteY25" fmla="*/ 163112 h 455983"/>
                  <a:gd name="connsiteX26" fmla="*/ 287952 w 402347"/>
                  <a:gd name="connsiteY26" fmla="*/ 163112 h 455983"/>
                  <a:gd name="connsiteX27" fmla="*/ 217458 w 402347"/>
                  <a:gd name="connsiteY27" fmla="*/ 123375 h 455983"/>
                  <a:gd name="connsiteX28" fmla="*/ 214871 w 402347"/>
                  <a:gd name="connsiteY28" fmla="*/ 125429 h 455983"/>
                  <a:gd name="connsiteX29" fmla="*/ 226560 w 402347"/>
                  <a:gd name="connsiteY29" fmla="*/ 159987 h 455983"/>
                  <a:gd name="connsiteX30" fmla="*/ 118589 w 402347"/>
                  <a:gd name="connsiteY30" fmla="*/ 189276 h 455983"/>
                  <a:gd name="connsiteX31" fmla="*/ 171861 w 402347"/>
                  <a:gd name="connsiteY31" fmla="*/ 236157 h 455983"/>
                  <a:gd name="connsiteX32" fmla="*/ 186049 w 402347"/>
                  <a:gd name="connsiteY32" fmla="*/ 233210 h 455983"/>
                  <a:gd name="connsiteX33" fmla="*/ 186316 w 402347"/>
                  <a:gd name="connsiteY33" fmla="*/ 233210 h 455983"/>
                  <a:gd name="connsiteX34" fmla="*/ 188369 w 402347"/>
                  <a:gd name="connsiteY34" fmla="*/ 233389 h 455983"/>
                  <a:gd name="connsiteX35" fmla="*/ 204520 w 402347"/>
                  <a:gd name="connsiteY35" fmla="*/ 204546 h 455983"/>
                  <a:gd name="connsiteX36" fmla="*/ 199434 w 402347"/>
                  <a:gd name="connsiteY36" fmla="*/ 195080 h 455983"/>
                  <a:gd name="connsiteX37" fmla="*/ 118589 w 402347"/>
                  <a:gd name="connsiteY37" fmla="*/ 189276 h 455983"/>
                  <a:gd name="connsiteX38" fmla="*/ 120374 w 402347"/>
                  <a:gd name="connsiteY38" fmla="*/ 169988 h 455983"/>
                  <a:gd name="connsiteX39" fmla="*/ 200951 w 402347"/>
                  <a:gd name="connsiteY39" fmla="*/ 175703 h 455983"/>
                  <a:gd name="connsiteX40" fmla="*/ 208178 w 402347"/>
                  <a:gd name="connsiteY40" fmla="*/ 166327 h 455983"/>
                  <a:gd name="connsiteX41" fmla="*/ 195954 w 402347"/>
                  <a:gd name="connsiteY41" fmla="*/ 130161 h 455983"/>
                  <a:gd name="connsiteX42" fmla="*/ 183550 w 402347"/>
                  <a:gd name="connsiteY42" fmla="*/ 125250 h 455983"/>
                  <a:gd name="connsiteX43" fmla="*/ 120374 w 402347"/>
                  <a:gd name="connsiteY43" fmla="*/ 169988 h 455983"/>
                  <a:gd name="connsiteX44" fmla="*/ 125460 w 402347"/>
                  <a:gd name="connsiteY44" fmla="*/ 306880 h 455983"/>
                  <a:gd name="connsiteX45" fmla="*/ 197024 w 402347"/>
                  <a:gd name="connsiteY45" fmla="*/ 336348 h 455983"/>
                  <a:gd name="connsiteX46" fmla="*/ 199344 w 402347"/>
                  <a:gd name="connsiteY46" fmla="*/ 334115 h 455983"/>
                  <a:gd name="connsiteX47" fmla="*/ 183372 w 402347"/>
                  <a:gd name="connsiteY47" fmla="*/ 287413 h 455983"/>
                  <a:gd name="connsiteX48" fmla="*/ 182836 w 402347"/>
                  <a:gd name="connsiteY48" fmla="*/ 287413 h 455983"/>
                  <a:gd name="connsiteX49" fmla="*/ 182747 w 402347"/>
                  <a:gd name="connsiteY49" fmla="*/ 287413 h 455983"/>
                  <a:gd name="connsiteX50" fmla="*/ 166507 w 402347"/>
                  <a:gd name="connsiteY50" fmla="*/ 280895 h 455983"/>
                  <a:gd name="connsiteX51" fmla="*/ 125282 w 402347"/>
                  <a:gd name="connsiteY51" fmla="*/ 302772 h 455983"/>
                  <a:gd name="connsiteX52" fmla="*/ 125460 w 402347"/>
                  <a:gd name="connsiteY52" fmla="*/ 306880 h 455983"/>
                  <a:gd name="connsiteX53" fmla="*/ 218529 w 402347"/>
                  <a:gd name="connsiteY53" fmla="*/ 327954 h 455983"/>
                  <a:gd name="connsiteX54" fmla="*/ 231825 w 402347"/>
                  <a:gd name="connsiteY54" fmla="*/ 332419 h 455983"/>
                  <a:gd name="connsiteX55" fmla="*/ 285989 w 402347"/>
                  <a:gd name="connsiteY55" fmla="*/ 293664 h 455983"/>
                  <a:gd name="connsiteX56" fmla="*/ 207018 w 402347"/>
                  <a:gd name="connsiteY56" fmla="*/ 275537 h 455983"/>
                  <a:gd name="connsiteX57" fmla="*/ 201843 w 402347"/>
                  <a:gd name="connsiteY57" fmla="*/ 281252 h 455983"/>
                  <a:gd name="connsiteX58" fmla="*/ 217815 w 402347"/>
                  <a:gd name="connsiteY58" fmla="*/ 327865 h 455983"/>
                  <a:gd name="connsiteX59" fmla="*/ 218529 w 402347"/>
                  <a:gd name="connsiteY59" fmla="*/ 327954 h 455983"/>
                  <a:gd name="connsiteX60" fmla="*/ 249404 w 402347"/>
                  <a:gd name="connsiteY60" fmla="*/ 200170 h 455983"/>
                  <a:gd name="connsiteX61" fmla="*/ 302586 w 402347"/>
                  <a:gd name="connsiteY61" fmla="*/ 262142 h 455983"/>
                  <a:gd name="connsiteX62" fmla="*/ 304370 w 402347"/>
                  <a:gd name="connsiteY62" fmla="*/ 261339 h 455983"/>
                  <a:gd name="connsiteX63" fmla="*/ 304817 w 402347"/>
                  <a:gd name="connsiteY63" fmla="*/ 192401 h 455983"/>
                  <a:gd name="connsiteX64" fmla="*/ 292235 w 402347"/>
                  <a:gd name="connsiteY64" fmla="*/ 182132 h 455983"/>
                  <a:gd name="connsiteX65" fmla="*/ 252437 w 402347"/>
                  <a:gd name="connsiteY65" fmla="*/ 191062 h 455983"/>
                  <a:gd name="connsiteX66" fmla="*/ 249404 w 402347"/>
                  <a:gd name="connsiteY66" fmla="*/ 200170 h 455983"/>
                  <a:gd name="connsiteX67" fmla="*/ 217012 w 402347"/>
                  <a:gd name="connsiteY67" fmla="*/ 382247 h 455983"/>
                  <a:gd name="connsiteX68" fmla="*/ 215228 w 402347"/>
                  <a:gd name="connsiteY68" fmla="*/ 382157 h 455983"/>
                  <a:gd name="connsiteX69" fmla="*/ 189707 w 402347"/>
                  <a:gd name="connsiteY69" fmla="*/ 354207 h 455983"/>
                  <a:gd name="connsiteX70" fmla="*/ 118143 w 402347"/>
                  <a:gd name="connsiteY70" fmla="*/ 324739 h 455983"/>
                  <a:gd name="connsiteX71" fmla="*/ 96817 w 402347"/>
                  <a:gd name="connsiteY71" fmla="*/ 333223 h 455983"/>
                  <a:gd name="connsiteX72" fmla="*/ 78167 w 402347"/>
                  <a:gd name="connsiteY72" fmla="*/ 324114 h 455983"/>
                  <a:gd name="connsiteX73" fmla="*/ 71386 w 402347"/>
                  <a:gd name="connsiteY73" fmla="*/ 304290 h 455983"/>
                  <a:gd name="connsiteX74" fmla="*/ 86644 w 402347"/>
                  <a:gd name="connsiteY74" fmla="*/ 281430 h 455983"/>
                  <a:gd name="connsiteX75" fmla="*/ 79952 w 402347"/>
                  <a:gd name="connsiteY75" fmla="*/ 203385 h 455983"/>
                  <a:gd name="connsiteX76" fmla="*/ 60232 w 402347"/>
                  <a:gd name="connsiteY76" fmla="*/ 175524 h 455983"/>
                  <a:gd name="connsiteX77" fmla="*/ 69333 w 402347"/>
                  <a:gd name="connsiteY77" fmla="*/ 156861 h 455983"/>
                  <a:gd name="connsiteX78" fmla="*/ 89143 w 402347"/>
                  <a:gd name="connsiteY78" fmla="*/ 150075 h 455983"/>
                  <a:gd name="connsiteX79" fmla="*/ 103063 w 402347"/>
                  <a:gd name="connsiteY79" fmla="*/ 154986 h 455983"/>
                  <a:gd name="connsiteX80" fmla="*/ 172842 w 402347"/>
                  <a:gd name="connsiteY80" fmla="*/ 107926 h 455983"/>
                  <a:gd name="connsiteX81" fmla="*/ 172396 w 402347"/>
                  <a:gd name="connsiteY81" fmla="*/ 101229 h 455983"/>
                  <a:gd name="connsiteX82" fmla="*/ 181498 w 402347"/>
                  <a:gd name="connsiteY82" fmla="*/ 82566 h 455983"/>
                  <a:gd name="connsiteX83" fmla="*/ 201307 w 402347"/>
                  <a:gd name="connsiteY83" fmla="*/ 75780 h 455983"/>
                  <a:gd name="connsiteX84" fmla="*/ 219957 w 402347"/>
                  <a:gd name="connsiteY84" fmla="*/ 84888 h 455983"/>
                  <a:gd name="connsiteX85" fmla="*/ 226739 w 402347"/>
                  <a:gd name="connsiteY85" fmla="*/ 104712 h 455983"/>
                  <a:gd name="connsiteX86" fmla="*/ 226560 w 402347"/>
                  <a:gd name="connsiteY86" fmla="*/ 106141 h 455983"/>
                  <a:gd name="connsiteX87" fmla="*/ 297589 w 402347"/>
                  <a:gd name="connsiteY87" fmla="*/ 146146 h 455983"/>
                  <a:gd name="connsiteX88" fmla="*/ 316595 w 402347"/>
                  <a:gd name="connsiteY88" fmla="*/ 139984 h 455983"/>
                  <a:gd name="connsiteX89" fmla="*/ 341759 w 402347"/>
                  <a:gd name="connsiteY89" fmla="*/ 168648 h 455983"/>
                  <a:gd name="connsiteX90" fmla="*/ 341759 w 402347"/>
                  <a:gd name="connsiteY90" fmla="*/ 168648 h 455983"/>
                  <a:gd name="connsiteX91" fmla="*/ 324269 w 402347"/>
                  <a:gd name="connsiteY91" fmla="*/ 192491 h 455983"/>
                  <a:gd name="connsiteX92" fmla="*/ 323823 w 402347"/>
                  <a:gd name="connsiteY92" fmla="*/ 261428 h 455983"/>
                  <a:gd name="connsiteX93" fmla="*/ 339796 w 402347"/>
                  <a:gd name="connsiteY93" fmla="*/ 286967 h 455983"/>
                  <a:gd name="connsiteX94" fmla="*/ 312491 w 402347"/>
                  <a:gd name="connsiteY94" fmla="*/ 311255 h 455983"/>
                  <a:gd name="connsiteX95" fmla="*/ 300266 w 402347"/>
                  <a:gd name="connsiteY95" fmla="*/ 307326 h 455983"/>
                  <a:gd name="connsiteX96" fmla="*/ 243247 w 402347"/>
                  <a:gd name="connsiteY96" fmla="*/ 348135 h 455983"/>
                  <a:gd name="connsiteX97" fmla="*/ 244050 w 402347"/>
                  <a:gd name="connsiteY97" fmla="*/ 356708 h 455983"/>
                  <a:gd name="connsiteX98" fmla="*/ 234948 w 402347"/>
                  <a:gd name="connsiteY98" fmla="*/ 375371 h 455983"/>
                  <a:gd name="connsiteX99" fmla="*/ 217012 w 402347"/>
                  <a:gd name="connsiteY99" fmla="*/ 382247 h 455983"/>
                  <a:gd name="connsiteX100" fmla="*/ 211391 w 402347"/>
                  <a:gd name="connsiteY100" fmla="*/ 256516 h 455983"/>
                  <a:gd name="connsiteX101" fmla="*/ 286970 w 402347"/>
                  <a:gd name="connsiteY101" fmla="*/ 273751 h 455983"/>
                  <a:gd name="connsiteX102" fmla="*/ 234680 w 402347"/>
                  <a:gd name="connsiteY102" fmla="*/ 212850 h 455983"/>
                  <a:gd name="connsiteX103" fmla="*/ 223883 w 402347"/>
                  <a:gd name="connsiteY103" fmla="*/ 214458 h 455983"/>
                  <a:gd name="connsiteX104" fmla="*/ 223615 w 402347"/>
                  <a:gd name="connsiteY104" fmla="*/ 214458 h 455983"/>
                  <a:gd name="connsiteX105" fmla="*/ 221563 w 402347"/>
                  <a:gd name="connsiteY105" fmla="*/ 214279 h 455983"/>
                  <a:gd name="connsiteX106" fmla="*/ 205412 w 402347"/>
                  <a:gd name="connsiteY106" fmla="*/ 243122 h 455983"/>
                  <a:gd name="connsiteX107" fmla="*/ 211391 w 402347"/>
                  <a:gd name="connsiteY107" fmla="*/ 256516 h 455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402347" h="455983">
                    <a:moveTo>
                      <a:pt x="382270" y="99443"/>
                    </a:moveTo>
                    <a:lnTo>
                      <a:pt x="221474" y="5503"/>
                    </a:lnTo>
                    <a:cubicBezTo>
                      <a:pt x="208892" y="-1819"/>
                      <a:pt x="193455" y="-1819"/>
                      <a:pt x="180873" y="5414"/>
                    </a:cubicBezTo>
                    <a:lnTo>
                      <a:pt x="19988" y="99354"/>
                    </a:lnTo>
                    <a:cubicBezTo>
                      <a:pt x="7674" y="106498"/>
                      <a:pt x="0" y="119803"/>
                      <a:pt x="0" y="134090"/>
                    </a:cubicBezTo>
                    <a:lnTo>
                      <a:pt x="0" y="321882"/>
                    </a:lnTo>
                    <a:cubicBezTo>
                      <a:pt x="0" y="336259"/>
                      <a:pt x="7585" y="349475"/>
                      <a:pt x="19988" y="356618"/>
                    </a:cubicBezTo>
                    <a:lnTo>
                      <a:pt x="180873" y="450559"/>
                    </a:lnTo>
                    <a:cubicBezTo>
                      <a:pt x="193366" y="457792"/>
                      <a:pt x="208892" y="457792"/>
                      <a:pt x="221385" y="450559"/>
                    </a:cubicBezTo>
                    <a:lnTo>
                      <a:pt x="382359" y="356708"/>
                    </a:lnTo>
                    <a:cubicBezTo>
                      <a:pt x="394673" y="349564"/>
                      <a:pt x="402347" y="336259"/>
                      <a:pt x="402347" y="321971"/>
                    </a:cubicBezTo>
                    <a:lnTo>
                      <a:pt x="402347" y="134180"/>
                    </a:lnTo>
                    <a:cubicBezTo>
                      <a:pt x="402258" y="119892"/>
                      <a:pt x="394584" y="106587"/>
                      <a:pt x="382270" y="99443"/>
                    </a:cubicBezTo>
                    <a:close/>
                    <a:moveTo>
                      <a:pt x="106008" y="280002"/>
                    </a:moveTo>
                    <a:cubicBezTo>
                      <a:pt x="109845" y="281073"/>
                      <a:pt x="113325" y="282948"/>
                      <a:pt x="116359" y="285627"/>
                    </a:cubicBezTo>
                    <a:lnTo>
                      <a:pt x="157495" y="263660"/>
                    </a:lnTo>
                    <a:cubicBezTo>
                      <a:pt x="157227" y="262142"/>
                      <a:pt x="157138" y="260446"/>
                      <a:pt x="157316" y="258660"/>
                    </a:cubicBezTo>
                    <a:cubicBezTo>
                      <a:pt x="157495" y="255981"/>
                      <a:pt x="158030" y="253302"/>
                      <a:pt x="159011" y="250891"/>
                    </a:cubicBezTo>
                    <a:lnTo>
                      <a:pt x="101814" y="200527"/>
                    </a:lnTo>
                    <a:cubicBezTo>
                      <a:pt x="101100" y="200974"/>
                      <a:pt x="100208" y="201510"/>
                      <a:pt x="99315" y="201956"/>
                    </a:cubicBezTo>
                    <a:lnTo>
                      <a:pt x="106008" y="280002"/>
                    </a:lnTo>
                    <a:close/>
                    <a:moveTo>
                      <a:pt x="226560" y="159987"/>
                    </a:moveTo>
                    <a:cubicBezTo>
                      <a:pt x="226739" y="159987"/>
                      <a:pt x="226917" y="159987"/>
                      <a:pt x="227096" y="159987"/>
                    </a:cubicBezTo>
                    <a:lnTo>
                      <a:pt x="227185" y="159987"/>
                    </a:lnTo>
                    <a:cubicBezTo>
                      <a:pt x="235662" y="160433"/>
                      <a:pt x="243425" y="164987"/>
                      <a:pt x="248154" y="172042"/>
                    </a:cubicBezTo>
                    <a:lnTo>
                      <a:pt x="287952" y="163112"/>
                    </a:lnTo>
                    <a:cubicBezTo>
                      <a:pt x="287952" y="163112"/>
                      <a:pt x="287952" y="163112"/>
                      <a:pt x="287952" y="163112"/>
                    </a:cubicBezTo>
                    <a:lnTo>
                      <a:pt x="217458" y="123375"/>
                    </a:lnTo>
                    <a:cubicBezTo>
                      <a:pt x="216655" y="124089"/>
                      <a:pt x="215763" y="124804"/>
                      <a:pt x="214871" y="125429"/>
                    </a:cubicBezTo>
                    <a:lnTo>
                      <a:pt x="226560" y="159987"/>
                    </a:lnTo>
                    <a:close/>
                    <a:moveTo>
                      <a:pt x="118589" y="189276"/>
                    </a:moveTo>
                    <a:lnTo>
                      <a:pt x="171861" y="236157"/>
                    </a:lnTo>
                    <a:cubicBezTo>
                      <a:pt x="176233" y="233924"/>
                      <a:pt x="181141" y="232942"/>
                      <a:pt x="186049" y="233210"/>
                    </a:cubicBezTo>
                    <a:lnTo>
                      <a:pt x="186316" y="233210"/>
                    </a:lnTo>
                    <a:cubicBezTo>
                      <a:pt x="186941" y="233299"/>
                      <a:pt x="187655" y="233299"/>
                      <a:pt x="188369" y="233389"/>
                    </a:cubicBezTo>
                    <a:lnTo>
                      <a:pt x="204520" y="204546"/>
                    </a:lnTo>
                    <a:cubicBezTo>
                      <a:pt x="202111" y="201688"/>
                      <a:pt x="200415" y="198474"/>
                      <a:pt x="199434" y="195080"/>
                    </a:cubicBezTo>
                    <a:lnTo>
                      <a:pt x="118589" y="189276"/>
                    </a:lnTo>
                    <a:close/>
                    <a:moveTo>
                      <a:pt x="120374" y="169988"/>
                    </a:moveTo>
                    <a:lnTo>
                      <a:pt x="200951" y="175703"/>
                    </a:lnTo>
                    <a:cubicBezTo>
                      <a:pt x="202557" y="172042"/>
                      <a:pt x="205055" y="168827"/>
                      <a:pt x="208178" y="166327"/>
                    </a:cubicBezTo>
                    <a:lnTo>
                      <a:pt x="195954" y="130161"/>
                    </a:lnTo>
                    <a:cubicBezTo>
                      <a:pt x="191403" y="129536"/>
                      <a:pt x="187298" y="127929"/>
                      <a:pt x="183550" y="125250"/>
                    </a:cubicBezTo>
                    <a:lnTo>
                      <a:pt x="120374" y="169988"/>
                    </a:lnTo>
                    <a:close/>
                    <a:moveTo>
                      <a:pt x="125460" y="306880"/>
                    </a:moveTo>
                    <a:lnTo>
                      <a:pt x="197024" y="336348"/>
                    </a:lnTo>
                    <a:cubicBezTo>
                      <a:pt x="197827" y="335455"/>
                      <a:pt x="198541" y="334741"/>
                      <a:pt x="199344" y="334115"/>
                    </a:cubicBezTo>
                    <a:lnTo>
                      <a:pt x="183372" y="287413"/>
                    </a:lnTo>
                    <a:cubicBezTo>
                      <a:pt x="183193" y="287413"/>
                      <a:pt x="183015" y="287413"/>
                      <a:pt x="182836" y="287413"/>
                    </a:cubicBezTo>
                    <a:lnTo>
                      <a:pt x="182747" y="287413"/>
                    </a:lnTo>
                    <a:cubicBezTo>
                      <a:pt x="176769" y="287056"/>
                      <a:pt x="171058" y="284734"/>
                      <a:pt x="166507" y="280895"/>
                    </a:cubicBezTo>
                    <a:lnTo>
                      <a:pt x="125282" y="302772"/>
                    </a:lnTo>
                    <a:cubicBezTo>
                      <a:pt x="125460" y="304112"/>
                      <a:pt x="125549" y="305451"/>
                      <a:pt x="125460" y="306880"/>
                    </a:cubicBezTo>
                    <a:close/>
                    <a:moveTo>
                      <a:pt x="218529" y="327954"/>
                    </a:moveTo>
                    <a:cubicBezTo>
                      <a:pt x="223259" y="328311"/>
                      <a:pt x="227809" y="329829"/>
                      <a:pt x="231825" y="332419"/>
                    </a:cubicBezTo>
                    <a:lnTo>
                      <a:pt x="285989" y="293664"/>
                    </a:lnTo>
                    <a:lnTo>
                      <a:pt x="207018" y="275537"/>
                    </a:lnTo>
                    <a:cubicBezTo>
                      <a:pt x="205501" y="277769"/>
                      <a:pt x="203717" y="279644"/>
                      <a:pt x="201843" y="281252"/>
                    </a:cubicBezTo>
                    <a:lnTo>
                      <a:pt x="217815" y="327865"/>
                    </a:lnTo>
                    <a:cubicBezTo>
                      <a:pt x="218083" y="327865"/>
                      <a:pt x="218262" y="327865"/>
                      <a:pt x="218529" y="327954"/>
                    </a:cubicBezTo>
                    <a:close/>
                    <a:moveTo>
                      <a:pt x="249404" y="200170"/>
                    </a:moveTo>
                    <a:lnTo>
                      <a:pt x="302586" y="262142"/>
                    </a:lnTo>
                    <a:cubicBezTo>
                      <a:pt x="303121" y="261874"/>
                      <a:pt x="303746" y="261606"/>
                      <a:pt x="304370" y="261339"/>
                    </a:cubicBezTo>
                    <a:lnTo>
                      <a:pt x="304817" y="192401"/>
                    </a:lnTo>
                    <a:cubicBezTo>
                      <a:pt x="299820" y="190437"/>
                      <a:pt x="295358" y="186865"/>
                      <a:pt x="292235" y="182132"/>
                    </a:cubicBezTo>
                    <a:lnTo>
                      <a:pt x="252437" y="191062"/>
                    </a:lnTo>
                    <a:cubicBezTo>
                      <a:pt x="251902" y="194187"/>
                      <a:pt x="250920" y="197223"/>
                      <a:pt x="249404" y="200170"/>
                    </a:cubicBezTo>
                    <a:close/>
                    <a:moveTo>
                      <a:pt x="217012" y="382247"/>
                    </a:moveTo>
                    <a:cubicBezTo>
                      <a:pt x="216388" y="382247"/>
                      <a:pt x="215852" y="382247"/>
                      <a:pt x="215228" y="382157"/>
                    </a:cubicBezTo>
                    <a:cubicBezTo>
                      <a:pt x="200594" y="381175"/>
                      <a:pt x="189350" y="368763"/>
                      <a:pt x="189707" y="354207"/>
                    </a:cubicBezTo>
                    <a:lnTo>
                      <a:pt x="118143" y="324739"/>
                    </a:lnTo>
                    <a:cubicBezTo>
                      <a:pt x="112522" y="330633"/>
                      <a:pt x="104848" y="333758"/>
                      <a:pt x="96817" y="333223"/>
                    </a:cubicBezTo>
                    <a:cubicBezTo>
                      <a:pt x="89589" y="332776"/>
                      <a:pt x="82986" y="329561"/>
                      <a:pt x="78167" y="324114"/>
                    </a:cubicBezTo>
                    <a:cubicBezTo>
                      <a:pt x="73349" y="318667"/>
                      <a:pt x="70939" y="311613"/>
                      <a:pt x="71386" y="304290"/>
                    </a:cubicBezTo>
                    <a:cubicBezTo>
                      <a:pt x="71921" y="294468"/>
                      <a:pt x="77810" y="285806"/>
                      <a:pt x="86644" y="281430"/>
                    </a:cubicBezTo>
                    <a:lnTo>
                      <a:pt x="79952" y="203385"/>
                    </a:lnTo>
                    <a:cubicBezTo>
                      <a:pt x="67727" y="199902"/>
                      <a:pt x="59518" y="188383"/>
                      <a:pt x="60232" y="175524"/>
                    </a:cubicBezTo>
                    <a:cubicBezTo>
                      <a:pt x="60678" y="168291"/>
                      <a:pt x="63890" y="161683"/>
                      <a:pt x="69333" y="156861"/>
                    </a:cubicBezTo>
                    <a:cubicBezTo>
                      <a:pt x="74776" y="152039"/>
                      <a:pt x="81826" y="149628"/>
                      <a:pt x="89143" y="150075"/>
                    </a:cubicBezTo>
                    <a:cubicBezTo>
                      <a:pt x="94229" y="150432"/>
                      <a:pt x="99048" y="152039"/>
                      <a:pt x="103063" y="154986"/>
                    </a:cubicBezTo>
                    <a:lnTo>
                      <a:pt x="172842" y="107926"/>
                    </a:lnTo>
                    <a:cubicBezTo>
                      <a:pt x="172396" y="105605"/>
                      <a:pt x="172307" y="103372"/>
                      <a:pt x="172396" y="101229"/>
                    </a:cubicBezTo>
                    <a:cubicBezTo>
                      <a:pt x="172842" y="93996"/>
                      <a:pt x="176055" y="87388"/>
                      <a:pt x="181498" y="82566"/>
                    </a:cubicBezTo>
                    <a:cubicBezTo>
                      <a:pt x="186941" y="77744"/>
                      <a:pt x="193990" y="75333"/>
                      <a:pt x="201307" y="75780"/>
                    </a:cubicBezTo>
                    <a:cubicBezTo>
                      <a:pt x="208535" y="76226"/>
                      <a:pt x="215138" y="79441"/>
                      <a:pt x="219957" y="84888"/>
                    </a:cubicBezTo>
                    <a:cubicBezTo>
                      <a:pt x="224775" y="90335"/>
                      <a:pt x="227185" y="97389"/>
                      <a:pt x="226739" y="104712"/>
                    </a:cubicBezTo>
                    <a:lnTo>
                      <a:pt x="226560" y="106141"/>
                    </a:lnTo>
                    <a:lnTo>
                      <a:pt x="297589" y="146146"/>
                    </a:lnTo>
                    <a:cubicBezTo>
                      <a:pt x="302943" y="141681"/>
                      <a:pt x="309724" y="139538"/>
                      <a:pt x="316595" y="139984"/>
                    </a:cubicBezTo>
                    <a:cubicBezTo>
                      <a:pt x="331319" y="140877"/>
                      <a:pt x="342651" y="153736"/>
                      <a:pt x="341759" y="168648"/>
                    </a:cubicBezTo>
                    <a:lnTo>
                      <a:pt x="341759" y="168648"/>
                    </a:lnTo>
                    <a:cubicBezTo>
                      <a:pt x="341134" y="179453"/>
                      <a:pt x="334263" y="188651"/>
                      <a:pt x="324269" y="192491"/>
                    </a:cubicBezTo>
                    <a:lnTo>
                      <a:pt x="323823" y="261428"/>
                    </a:lnTo>
                    <a:cubicBezTo>
                      <a:pt x="333995" y="265625"/>
                      <a:pt x="340420" y="275805"/>
                      <a:pt x="339796" y="286967"/>
                    </a:cubicBezTo>
                    <a:cubicBezTo>
                      <a:pt x="338903" y="301165"/>
                      <a:pt x="326678" y="312059"/>
                      <a:pt x="312491" y="311255"/>
                    </a:cubicBezTo>
                    <a:cubicBezTo>
                      <a:pt x="308207" y="310988"/>
                      <a:pt x="304014" y="309648"/>
                      <a:pt x="300266" y="307326"/>
                    </a:cubicBezTo>
                    <a:lnTo>
                      <a:pt x="243247" y="348135"/>
                    </a:lnTo>
                    <a:cubicBezTo>
                      <a:pt x="243960" y="350814"/>
                      <a:pt x="244228" y="353672"/>
                      <a:pt x="244050" y="356708"/>
                    </a:cubicBezTo>
                    <a:cubicBezTo>
                      <a:pt x="243603" y="363941"/>
                      <a:pt x="240391" y="370549"/>
                      <a:pt x="234948" y="375371"/>
                    </a:cubicBezTo>
                    <a:cubicBezTo>
                      <a:pt x="230040" y="379835"/>
                      <a:pt x="223705" y="382247"/>
                      <a:pt x="217012" y="382247"/>
                    </a:cubicBezTo>
                    <a:close/>
                    <a:moveTo>
                      <a:pt x="211391" y="256516"/>
                    </a:moveTo>
                    <a:lnTo>
                      <a:pt x="286970" y="273751"/>
                    </a:lnTo>
                    <a:lnTo>
                      <a:pt x="234680" y="212850"/>
                    </a:lnTo>
                    <a:cubicBezTo>
                      <a:pt x="231379" y="214011"/>
                      <a:pt x="227720" y="214636"/>
                      <a:pt x="223883" y="214458"/>
                    </a:cubicBezTo>
                    <a:lnTo>
                      <a:pt x="223615" y="214458"/>
                    </a:lnTo>
                    <a:cubicBezTo>
                      <a:pt x="222902" y="214368"/>
                      <a:pt x="222277" y="214368"/>
                      <a:pt x="221563" y="214279"/>
                    </a:cubicBezTo>
                    <a:lnTo>
                      <a:pt x="205412" y="243122"/>
                    </a:lnTo>
                    <a:cubicBezTo>
                      <a:pt x="208624" y="246962"/>
                      <a:pt x="210677" y="251516"/>
                      <a:pt x="211391" y="256516"/>
                    </a:cubicBezTo>
                    <a:close/>
                  </a:path>
                </a:pathLst>
              </a:custGeom>
              <a:solidFill>
                <a:schemeClr val="bg1"/>
              </a:solidFill>
              <a:ln w="8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E0C890-7275-D86A-A27D-3EEE2C47C472}"/>
              </a:ext>
            </a:extLst>
          </p:cNvPr>
          <p:cNvCxnSpPr>
            <a:cxnSpLocks/>
          </p:cNvCxnSpPr>
          <p:nvPr/>
        </p:nvCxnSpPr>
        <p:spPr>
          <a:xfrm flipH="1">
            <a:off x="3017732" y="3171646"/>
            <a:ext cx="26049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F30070-4209-361E-4970-81328A84C064}"/>
              </a:ext>
            </a:extLst>
          </p:cNvPr>
          <p:cNvCxnSpPr>
            <a:cxnSpLocks/>
          </p:cNvCxnSpPr>
          <p:nvPr/>
        </p:nvCxnSpPr>
        <p:spPr>
          <a:xfrm>
            <a:off x="2856753" y="3073644"/>
            <a:ext cx="925024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8F32FB-FB61-EF11-FAEB-02C432FBB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F1311-362E-F87B-4D57-4509F026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27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ECECA6-13DD-478A-54F0-ADC9EF312FE6}"/>
              </a:ext>
            </a:extLst>
          </p:cNvPr>
          <p:cNvSpPr/>
          <p:nvPr/>
        </p:nvSpPr>
        <p:spPr>
          <a:xfrm>
            <a:off x="6379303" y="2448549"/>
            <a:ext cx="2503773" cy="26080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Amsterdam, NL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7CAB27-F599-B8D3-4186-DBF39DE6CA7B}"/>
              </a:ext>
            </a:extLst>
          </p:cNvPr>
          <p:cNvSpPr/>
          <p:nvPr/>
        </p:nvSpPr>
        <p:spPr>
          <a:xfrm>
            <a:off x="6950802" y="3189746"/>
            <a:ext cx="1447800" cy="255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18872" tIns="54864" rtlCol="0" anchor="t" anchorCtr="0">
            <a:spAutoFit/>
          </a:bodyPr>
          <a:lstStyle/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Fabric Cloud Router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CACD8D-A809-370C-A9BD-139BE7B11389}"/>
              </a:ext>
            </a:extLst>
          </p:cNvPr>
          <p:cNvGrpSpPr/>
          <p:nvPr/>
        </p:nvGrpSpPr>
        <p:grpSpPr>
          <a:xfrm>
            <a:off x="6951792" y="2885498"/>
            <a:ext cx="1447800" cy="303880"/>
            <a:chOff x="8570912" y="3695700"/>
            <a:chExt cx="1447800" cy="3038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7CF51B-94EE-16F7-D208-95DC93CF1021}"/>
                </a:ext>
              </a:extLst>
            </p:cNvPr>
            <p:cNvSpPr/>
            <p:nvPr/>
          </p:nvSpPr>
          <p:spPr>
            <a:xfrm>
              <a:off x="8570912" y="3695700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 Fabric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22" name="Graphic 58">
              <a:extLst>
                <a:ext uri="{FF2B5EF4-FFF2-40B4-BE49-F238E27FC236}">
                  <a16:creationId xmlns:a16="http://schemas.microsoft.com/office/drawing/2014/main" id="{47F5D892-FFFD-60F8-52CF-BEA8E1D31052}"/>
                </a:ext>
              </a:extLst>
            </p:cNvPr>
            <p:cNvSpPr/>
            <p:nvPr/>
          </p:nvSpPr>
          <p:spPr>
            <a:xfrm>
              <a:off x="8658443" y="3740626"/>
              <a:ext cx="188853" cy="214029"/>
            </a:xfrm>
            <a:custGeom>
              <a:avLst/>
              <a:gdLst>
                <a:gd name="connsiteX0" fmla="*/ 382270 w 402347"/>
                <a:gd name="connsiteY0" fmla="*/ 99443 h 455983"/>
                <a:gd name="connsiteX1" fmla="*/ 221474 w 402347"/>
                <a:gd name="connsiteY1" fmla="*/ 5503 h 455983"/>
                <a:gd name="connsiteX2" fmla="*/ 180873 w 402347"/>
                <a:gd name="connsiteY2" fmla="*/ 5414 h 455983"/>
                <a:gd name="connsiteX3" fmla="*/ 19988 w 402347"/>
                <a:gd name="connsiteY3" fmla="*/ 99354 h 455983"/>
                <a:gd name="connsiteX4" fmla="*/ 0 w 402347"/>
                <a:gd name="connsiteY4" fmla="*/ 134090 h 455983"/>
                <a:gd name="connsiteX5" fmla="*/ 0 w 402347"/>
                <a:gd name="connsiteY5" fmla="*/ 321882 h 455983"/>
                <a:gd name="connsiteX6" fmla="*/ 19988 w 402347"/>
                <a:gd name="connsiteY6" fmla="*/ 356618 h 455983"/>
                <a:gd name="connsiteX7" fmla="*/ 180873 w 402347"/>
                <a:gd name="connsiteY7" fmla="*/ 450559 h 455983"/>
                <a:gd name="connsiteX8" fmla="*/ 221385 w 402347"/>
                <a:gd name="connsiteY8" fmla="*/ 450559 h 455983"/>
                <a:gd name="connsiteX9" fmla="*/ 382359 w 402347"/>
                <a:gd name="connsiteY9" fmla="*/ 356708 h 455983"/>
                <a:gd name="connsiteX10" fmla="*/ 402347 w 402347"/>
                <a:gd name="connsiteY10" fmla="*/ 321971 h 455983"/>
                <a:gd name="connsiteX11" fmla="*/ 402347 w 402347"/>
                <a:gd name="connsiteY11" fmla="*/ 134180 h 455983"/>
                <a:gd name="connsiteX12" fmla="*/ 382270 w 402347"/>
                <a:gd name="connsiteY12" fmla="*/ 99443 h 455983"/>
                <a:gd name="connsiteX13" fmla="*/ 106008 w 402347"/>
                <a:gd name="connsiteY13" fmla="*/ 280002 h 455983"/>
                <a:gd name="connsiteX14" fmla="*/ 116359 w 402347"/>
                <a:gd name="connsiteY14" fmla="*/ 285627 h 455983"/>
                <a:gd name="connsiteX15" fmla="*/ 157495 w 402347"/>
                <a:gd name="connsiteY15" fmla="*/ 263660 h 455983"/>
                <a:gd name="connsiteX16" fmla="*/ 157316 w 402347"/>
                <a:gd name="connsiteY16" fmla="*/ 258660 h 455983"/>
                <a:gd name="connsiteX17" fmla="*/ 159011 w 402347"/>
                <a:gd name="connsiteY17" fmla="*/ 250891 h 455983"/>
                <a:gd name="connsiteX18" fmla="*/ 101814 w 402347"/>
                <a:gd name="connsiteY18" fmla="*/ 200527 h 455983"/>
                <a:gd name="connsiteX19" fmla="*/ 99315 w 402347"/>
                <a:gd name="connsiteY19" fmla="*/ 201956 h 455983"/>
                <a:gd name="connsiteX20" fmla="*/ 106008 w 402347"/>
                <a:gd name="connsiteY20" fmla="*/ 280002 h 455983"/>
                <a:gd name="connsiteX21" fmla="*/ 226560 w 402347"/>
                <a:gd name="connsiteY21" fmla="*/ 159987 h 455983"/>
                <a:gd name="connsiteX22" fmla="*/ 227096 w 402347"/>
                <a:gd name="connsiteY22" fmla="*/ 159987 h 455983"/>
                <a:gd name="connsiteX23" fmla="*/ 227185 w 402347"/>
                <a:gd name="connsiteY23" fmla="*/ 159987 h 455983"/>
                <a:gd name="connsiteX24" fmla="*/ 248154 w 402347"/>
                <a:gd name="connsiteY24" fmla="*/ 172042 h 455983"/>
                <a:gd name="connsiteX25" fmla="*/ 287952 w 402347"/>
                <a:gd name="connsiteY25" fmla="*/ 163112 h 455983"/>
                <a:gd name="connsiteX26" fmla="*/ 287952 w 402347"/>
                <a:gd name="connsiteY26" fmla="*/ 163112 h 455983"/>
                <a:gd name="connsiteX27" fmla="*/ 217458 w 402347"/>
                <a:gd name="connsiteY27" fmla="*/ 123375 h 455983"/>
                <a:gd name="connsiteX28" fmla="*/ 214871 w 402347"/>
                <a:gd name="connsiteY28" fmla="*/ 125429 h 455983"/>
                <a:gd name="connsiteX29" fmla="*/ 226560 w 402347"/>
                <a:gd name="connsiteY29" fmla="*/ 159987 h 455983"/>
                <a:gd name="connsiteX30" fmla="*/ 118589 w 402347"/>
                <a:gd name="connsiteY30" fmla="*/ 189276 h 455983"/>
                <a:gd name="connsiteX31" fmla="*/ 171861 w 402347"/>
                <a:gd name="connsiteY31" fmla="*/ 236157 h 455983"/>
                <a:gd name="connsiteX32" fmla="*/ 186049 w 402347"/>
                <a:gd name="connsiteY32" fmla="*/ 233210 h 455983"/>
                <a:gd name="connsiteX33" fmla="*/ 186316 w 402347"/>
                <a:gd name="connsiteY33" fmla="*/ 233210 h 455983"/>
                <a:gd name="connsiteX34" fmla="*/ 188369 w 402347"/>
                <a:gd name="connsiteY34" fmla="*/ 233389 h 455983"/>
                <a:gd name="connsiteX35" fmla="*/ 204520 w 402347"/>
                <a:gd name="connsiteY35" fmla="*/ 204546 h 455983"/>
                <a:gd name="connsiteX36" fmla="*/ 199434 w 402347"/>
                <a:gd name="connsiteY36" fmla="*/ 195080 h 455983"/>
                <a:gd name="connsiteX37" fmla="*/ 118589 w 402347"/>
                <a:gd name="connsiteY37" fmla="*/ 189276 h 455983"/>
                <a:gd name="connsiteX38" fmla="*/ 120374 w 402347"/>
                <a:gd name="connsiteY38" fmla="*/ 169988 h 455983"/>
                <a:gd name="connsiteX39" fmla="*/ 200951 w 402347"/>
                <a:gd name="connsiteY39" fmla="*/ 175703 h 455983"/>
                <a:gd name="connsiteX40" fmla="*/ 208178 w 402347"/>
                <a:gd name="connsiteY40" fmla="*/ 166327 h 455983"/>
                <a:gd name="connsiteX41" fmla="*/ 195954 w 402347"/>
                <a:gd name="connsiteY41" fmla="*/ 130161 h 455983"/>
                <a:gd name="connsiteX42" fmla="*/ 183550 w 402347"/>
                <a:gd name="connsiteY42" fmla="*/ 125250 h 455983"/>
                <a:gd name="connsiteX43" fmla="*/ 120374 w 402347"/>
                <a:gd name="connsiteY43" fmla="*/ 169988 h 455983"/>
                <a:gd name="connsiteX44" fmla="*/ 125460 w 402347"/>
                <a:gd name="connsiteY44" fmla="*/ 306880 h 455983"/>
                <a:gd name="connsiteX45" fmla="*/ 197024 w 402347"/>
                <a:gd name="connsiteY45" fmla="*/ 336348 h 455983"/>
                <a:gd name="connsiteX46" fmla="*/ 199344 w 402347"/>
                <a:gd name="connsiteY46" fmla="*/ 334115 h 455983"/>
                <a:gd name="connsiteX47" fmla="*/ 183372 w 402347"/>
                <a:gd name="connsiteY47" fmla="*/ 287413 h 455983"/>
                <a:gd name="connsiteX48" fmla="*/ 182836 w 402347"/>
                <a:gd name="connsiteY48" fmla="*/ 287413 h 455983"/>
                <a:gd name="connsiteX49" fmla="*/ 182747 w 402347"/>
                <a:gd name="connsiteY49" fmla="*/ 287413 h 455983"/>
                <a:gd name="connsiteX50" fmla="*/ 166507 w 402347"/>
                <a:gd name="connsiteY50" fmla="*/ 280895 h 455983"/>
                <a:gd name="connsiteX51" fmla="*/ 125282 w 402347"/>
                <a:gd name="connsiteY51" fmla="*/ 302772 h 455983"/>
                <a:gd name="connsiteX52" fmla="*/ 125460 w 402347"/>
                <a:gd name="connsiteY52" fmla="*/ 306880 h 455983"/>
                <a:gd name="connsiteX53" fmla="*/ 218529 w 402347"/>
                <a:gd name="connsiteY53" fmla="*/ 327954 h 455983"/>
                <a:gd name="connsiteX54" fmla="*/ 231825 w 402347"/>
                <a:gd name="connsiteY54" fmla="*/ 332419 h 455983"/>
                <a:gd name="connsiteX55" fmla="*/ 285989 w 402347"/>
                <a:gd name="connsiteY55" fmla="*/ 293664 h 455983"/>
                <a:gd name="connsiteX56" fmla="*/ 207018 w 402347"/>
                <a:gd name="connsiteY56" fmla="*/ 275537 h 455983"/>
                <a:gd name="connsiteX57" fmla="*/ 201843 w 402347"/>
                <a:gd name="connsiteY57" fmla="*/ 281252 h 455983"/>
                <a:gd name="connsiteX58" fmla="*/ 217815 w 402347"/>
                <a:gd name="connsiteY58" fmla="*/ 327865 h 455983"/>
                <a:gd name="connsiteX59" fmla="*/ 218529 w 402347"/>
                <a:gd name="connsiteY59" fmla="*/ 327954 h 455983"/>
                <a:gd name="connsiteX60" fmla="*/ 249404 w 402347"/>
                <a:gd name="connsiteY60" fmla="*/ 200170 h 455983"/>
                <a:gd name="connsiteX61" fmla="*/ 302586 w 402347"/>
                <a:gd name="connsiteY61" fmla="*/ 262142 h 455983"/>
                <a:gd name="connsiteX62" fmla="*/ 304370 w 402347"/>
                <a:gd name="connsiteY62" fmla="*/ 261339 h 455983"/>
                <a:gd name="connsiteX63" fmla="*/ 304817 w 402347"/>
                <a:gd name="connsiteY63" fmla="*/ 192401 h 455983"/>
                <a:gd name="connsiteX64" fmla="*/ 292235 w 402347"/>
                <a:gd name="connsiteY64" fmla="*/ 182132 h 455983"/>
                <a:gd name="connsiteX65" fmla="*/ 252437 w 402347"/>
                <a:gd name="connsiteY65" fmla="*/ 191062 h 455983"/>
                <a:gd name="connsiteX66" fmla="*/ 249404 w 402347"/>
                <a:gd name="connsiteY66" fmla="*/ 200170 h 455983"/>
                <a:gd name="connsiteX67" fmla="*/ 217012 w 402347"/>
                <a:gd name="connsiteY67" fmla="*/ 382247 h 455983"/>
                <a:gd name="connsiteX68" fmla="*/ 215228 w 402347"/>
                <a:gd name="connsiteY68" fmla="*/ 382157 h 455983"/>
                <a:gd name="connsiteX69" fmla="*/ 189707 w 402347"/>
                <a:gd name="connsiteY69" fmla="*/ 354207 h 455983"/>
                <a:gd name="connsiteX70" fmla="*/ 118143 w 402347"/>
                <a:gd name="connsiteY70" fmla="*/ 324739 h 455983"/>
                <a:gd name="connsiteX71" fmla="*/ 96817 w 402347"/>
                <a:gd name="connsiteY71" fmla="*/ 333223 h 455983"/>
                <a:gd name="connsiteX72" fmla="*/ 78167 w 402347"/>
                <a:gd name="connsiteY72" fmla="*/ 324114 h 455983"/>
                <a:gd name="connsiteX73" fmla="*/ 71386 w 402347"/>
                <a:gd name="connsiteY73" fmla="*/ 304290 h 455983"/>
                <a:gd name="connsiteX74" fmla="*/ 86644 w 402347"/>
                <a:gd name="connsiteY74" fmla="*/ 281430 h 455983"/>
                <a:gd name="connsiteX75" fmla="*/ 79952 w 402347"/>
                <a:gd name="connsiteY75" fmla="*/ 203385 h 455983"/>
                <a:gd name="connsiteX76" fmla="*/ 60232 w 402347"/>
                <a:gd name="connsiteY76" fmla="*/ 175524 h 455983"/>
                <a:gd name="connsiteX77" fmla="*/ 69333 w 402347"/>
                <a:gd name="connsiteY77" fmla="*/ 156861 h 455983"/>
                <a:gd name="connsiteX78" fmla="*/ 89143 w 402347"/>
                <a:gd name="connsiteY78" fmla="*/ 150075 h 455983"/>
                <a:gd name="connsiteX79" fmla="*/ 103063 w 402347"/>
                <a:gd name="connsiteY79" fmla="*/ 154986 h 455983"/>
                <a:gd name="connsiteX80" fmla="*/ 172842 w 402347"/>
                <a:gd name="connsiteY80" fmla="*/ 107926 h 455983"/>
                <a:gd name="connsiteX81" fmla="*/ 172396 w 402347"/>
                <a:gd name="connsiteY81" fmla="*/ 101229 h 455983"/>
                <a:gd name="connsiteX82" fmla="*/ 181498 w 402347"/>
                <a:gd name="connsiteY82" fmla="*/ 82566 h 455983"/>
                <a:gd name="connsiteX83" fmla="*/ 201307 w 402347"/>
                <a:gd name="connsiteY83" fmla="*/ 75780 h 455983"/>
                <a:gd name="connsiteX84" fmla="*/ 219957 w 402347"/>
                <a:gd name="connsiteY84" fmla="*/ 84888 h 455983"/>
                <a:gd name="connsiteX85" fmla="*/ 226739 w 402347"/>
                <a:gd name="connsiteY85" fmla="*/ 104712 h 455983"/>
                <a:gd name="connsiteX86" fmla="*/ 226560 w 402347"/>
                <a:gd name="connsiteY86" fmla="*/ 106141 h 455983"/>
                <a:gd name="connsiteX87" fmla="*/ 297589 w 402347"/>
                <a:gd name="connsiteY87" fmla="*/ 146146 h 455983"/>
                <a:gd name="connsiteX88" fmla="*/ 316595 w 402347"/>
                <a:gd name="connsiteY88" fmla="*/ 139984 h 455983"/>
                <a:gd name="connsiteX89" fmla="*/ 341759 w 402347"/>
                <a:gd name="connsiteY89" fmla="*/ 168648 h 455983"/>
                <a:gd name="connsiteX90" fmla="*/ 341759 w 402347"/>
                <a:gd name="connsiteY90" fmla="*/ 168648 h 455983"/>
                <a:gd name="connsiteX91" fmla="*/ 324269 w 402347"/>
                <a:gd name="connsiteY91" fmla="*/ 192491 h 455983"/>
                <a:gd name="connsiteX92" fmla="*/ 323823 w 402347"/>
                <a:gd name="connsiteY92" fmla="*/ 261428 h 455983"/>
                <a:gd name="connsiteX93" fmla="*/ 339796 w 402347"/>
                <a:gd name="connsiteY93" fmla="*/ 286967 h 455983"/>
                <a:gd name="connsiteX94" fmla="*/ 312491 w 402347"/>
                <a:gd name="connsiteY94" fmla="*/ 311255 h 455983"/>
                <a:gd name="connsiteX95" fmla="*/ 300266 w 402347"/>
                <a:gd name="connsiteY95" fmla="*/ 307326 h 455983"/>
                <a:gd name="connsiteX96" fmla="*/ 243247 w 402347"/>
                <a:gd name="connsiteY96" fmla="*/ 348135 h 455983"/>
                <a:gd name="connsiteX97" fmla="*/ 244050 w 402347"/>
                <a:gd name="connsiteY97" fmla="*/ 356708 h 455983"/>
                <a:gd name="connsiteX98" fmla="*/ 234948 w 402347"/>
                <a:gd name="connsiteY98" fmla="*/ 375371 h 455983"/>
                <a:gd name="connsiteX99" fmla="*/ 217012 w 402347"/>
                <a:gd name="connsiteY99" fmla="*/ 382247 h 455983"/>
                <a:gd name="connsiteX100" fmla="*/ 211391 w 402347"/>
                <a:gd name="connsiteY100" fmla="*/ 256516 h 455983"/>
                <a:gd name="connsiteX101" fmla="*/ 286970 w 402347"/>
                <a:gd name="connsiteY101" fmla="*/ 273751 h 455983"/>
                <a:gd name="connsiteX102" fmla="*/ 234680 w 402347"/>
                <a:gd name="connsiteY102" fmla="*/ 212850 h 455983"/>
                <a:gd name="connsiteX103" fmla="*/ 223883 w 402347"/>
                <a:gd name="connsiteY103" fmla="*/ 214458 h 455983"/>
                <a:gd name="connsiteX104" fmla="*/ 223615 w 402347"/>
                <a:gd name="connsiteY104" fmla="*/ 214458 h 455983"/>
                <a:gd name="connsiteX105" fmla="*/ 221563 w 402347"/>
                <a:gd name="connsiteY105" fmla="*/ 214279 h 455983"/>
                <a:gd name="connsiteX106" fmla="*/ 205412 w 402347"/>
                <a:gd name="connsiteY106" fmla="*/ 243122 h 455983"/>
                <a:gd name="connsiteX107" fmla="*/ 211391 w 402347"/>
                <a:gd name="connsiteY107" fmla="*/ 256516 h 45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2347" h="455983">
                  <a:moveTo>
                    <a:pt x="382270" y="99443"/>
                  </a:moveTo>
                  <a:lnTo>
                    <a:pt x="221474" y="5503"/>
                  </a:lnTo>
                  <a:cubicBezTo>
                    <a:pt x="208892" y="-1819"/>
                    <a:pt x="193455" y="-1819"/>
                    <a:pt x="180873" y="5414"/>
                  </a:cubicBezTo>
                  <a:lnTo>
                    <a:pt x="19988" y="99354"/>
                  </a:lnTo>
                  <a:cubicBezTo>
                    <a:pt x="7674" y="106498"/>
                    <a:pt x="0" y="119803"/>
                    <a:pt x="0" y="134090"/>
                  </a:cubicBezTo>
                  <a:lnTo>
                    <a:pt x="0" y="321882"/>
                  </a:lnTo>
                  <a:cubicBezTo>
                    <a:pt x="0" y="336259"/>
                    <a:pt x="7585" y="349475"/>
                    <a:pt x="19988" y="356618"/>
                  </a:cubicBezTo>
                  <a:lnTo>
                    <a:pt x="180873" y="450559"/>
                  </a:lnTo>
                  <a:cubicBezTo>
                    <a:pt x="193366" y="457792"/>
                    <a:pt x="208892" y="457792"/>
                    <a:pt x="221385" y="450559"/>
                  </a:cubicBezTo>
                  <a:lnTo>
                    <a:pt x="382359" y="356708"/>
                  </a:lnTo>
                  <a:cubicBezTo>
                    <a:pt x="394673" y="349564"/>
                    <a:pt x="402347" y="336259"/>
                    <a:pt x="402347" y="321971"/>
                  </a:cubicBezTo>
                  <a:lnTo>
                    <a:pt x="402347" y="134180"/>
                  </a:lnTo>
                  <a:cubicBezTo>
                    <a:pt x="402258" y="119892"/>
                    <a:pt x="394584" y="106587"/>
                    <a:pt x="382270" y="99443"/>
                  </a:cubicBezTo>
                  <a:close/>
                  <a:moveTo>
                    <a:pt x="106008" y="280002"/>
                  </a:moveTo>
                  <a:cubicBezTo>
                    <a:pt x="109845" y="281073"/>
                    <a:pt x="113325" y="282948"/>
                    <a:pt x="116359" y="285627"/>
                  </a:cubicBezTo>
                  <a:lnTo>
                    <a:pt x="157495" y="263660"/>
                  </a:lnTo>
                  <a:cubicBezTo>
                    <a:pt x="157227" y="262142"/>
                    <a:pt x="157138" y="260446"/>
                    <a:pt x="157316" y="258660"/>
                  </a:cubicBezTo>
                  <a:cubicBezTo>
                    <a:pt x="157495" y="255981"/>
                    <a:pt x="158030" y="253302"/>
                    <a:pt x="159011" y="250891"/>
                  </a:cubicBezTo>
                  <a:lnTo>
                    <a:pt x="101814" y="200527"/>
                  </a:lnTo>
                  <a:cubicBezTo>
                    <a:pt x="101100" y="200974"/>
                    <a:pt x="100208" y="201510"/>
                    <a:pt x="99315" y="201956"/>
                  </a:cubicBezTo>
                  <a:lnTo>
                    <a:pt x="106008" y="280002"/>
                  </a:lnTo>
                  <a:close/>
                  <a:moveTo>
                    <a:pt x="226560" y="159987"/>
                  </a:moveTo>
                  <a:cubicBezTo>
                    <a:pt x="226739" y="159987"/>
                    <a:pt x="226917" y="159987"/>
                    <a:pt x="227096" y="159987"/>
                  </a:cubicBezTo>
                  <a:lnTo>
                    <a:pt x="227185" y="159987"/>
                  </a:lnTo>
                  <a:cubicBezTo>
                    <a:pt x="235662" y="160433"/>
                    <a:pt x="243425" y="164987"/>
                    <a:pt x="248154" y="172042"/>
                  </a:cubicBezTo>
                  <a:lnTo>
                    <a:pt x="287952" y="163112"/>
                  </a:lnTo>
                  <a:cubicBezTo>
                    <a:pt x="287952" y="163112"/>
                    <a:pt x="287952" y="163112"/>
                    <a:pt x="287952" y="163112"/>
                  </a:cubicBezTo>
                  <a:lnTo>
                    <a:pt x="217458" y="123375"/>
                  </a:lnTo>
                  <a:cubicBezTo>
                    <a:pt x="216655" y="124089"/>
                    <a:pt x="215763" y="124804"/>
                    <a:pt x="214871" y="125429"/>
                  </a:cubicBezTo>
                  <a:lnTo>
                    <a:pt x="226560" y="159987"/>
                  </a:lnTo>
                  <a:close/>
                  <a:moveTo>
                    <a:pt x="118589" y="189276"/>
                  </a:moveTo>
                  <a:lnTo>
                    <a:pt x="171861" y="236157"/>
                  </a:lnTo>
                  <a:cubicBezTo>
                    <a:pt x="176233" y="233924"/>
                    <a:pt x="181141" y="232942"/>
                    <a:pt x="186049" y="233210"/>
                  </a:cubicBezTo>
                  <a:lnTo>
                    <a:pt x="186316" y="233210"/>
                  </a:lnTo>
                  <a:cubicBezTo>
                    <a:pt x="186941" y="233299"/>
                    <a:pt x="187655" y="233299"/>
                    <a:pt x="188369" y="233389"/>
                  </a:cubicBezTo>
                  <a:lnTo>
                    <a:pt x="204520" y="204546"/>
                  </a:lnTo>
                  <a:cubicBezTo>
                    <a:pt x="202111" y="201688"/>
                    <a:pt x="200415" y="198474"/>
                    <a:pt x="199434" y="195080"/>
                  </a:cubicBezTo>
                  <a:lnTo>
                    <a:pt x="118589" y="189276"/>
                  </a:lnTo>
                  <a:close/>
                  <a:moveTo>
                    <a:pt x="120374" y="169988"/>
                  </a:moveTo>
                  <a:lnTo>
                    <a:pt x="200951" y="175703"/>
                  </a:lnTo>
                  <a:cubicBezTo>
                    <a:pt x="202557" y="172042"/>
                    <a:pt x="205055" y="168827"/>
                    <a:pt x="208178" y="166327"/>
                  </a:cubicBezTo>
                  <a:lnTo>
                    <a:pt x="195954" y="130161"/>
                  </a:lnTo>
                  <a:cubicBezTo>
                    <a:pt x="191403" y="129536"/>
                    <a:pt x="187298" y="127929"/>
                    <a:pt x="183550" y="125250"/>
                  </a:cubicBezTo>
                  <a:lnTo>
                    <a:pt x="120374" y="169988"/>
                  </a:lnTo>
                  <a:close/>
                  <a:moveTo>
                    <a:pt x="125460" y="306880"/>
                  </a:moveTo>
                  <a:lnTo>
                    <a:pt x="197024" y="336348"/>
                  </a:lnTo>
                  <a:cubicBezTo>
                    <a:pt x="197827" y="335455"/>
                    <a:pt x="198541" y="334741"/>
                    <a:pt x="199344" y="334115"/>
                  </a:cubicBezTo>
                  <a:lnTo>
                    <a:pt x="183372" y="287413"/>
                  </a:lnTo>
                  <a:cubicBezTo>
                    <a:pt x="183193" y="287413"/>
                    <a:pt x="183015" y="287413"/>
                    <a:pt x="182836" y="287413"/>
                  </a:cubicBezTo>
                  <a:lnTo>
                    <a:pt x="182747" y="287413"/>
                  </a:lnTo>
                  <a:cubicBezTo>
                    <a:pt x="176769" y="287056"/>
                    <a:pt x="171058" y="284734"/>
                    <a:pt x="166507" y="280895"/>
                  </a:cubicBezTo>
                  <a:lnTo>
                    <a:pt x="125282" y="302772"/>
                  </a:lnTo>
                  <a:cubicBezTo>
                    <a:pt x="125460" y="304112"/>
                    <a:pt x="125549" y="305451"/>
                    <a:pt x="125460" y="306880"/>
                  </a:cubicBezTo>
                  <a:close/>
                  <a:moveTo>
                    <a:pt x="218529" y="327954"/>
                  </a:moveTo>
                  <a:cubicBezTo>
                    <a:pt x="223259" y="328311"/>
                    <a:pt x="227809" y="329829"/>
                    <a:pt x="231825" y="332419"/>
                  </a:cubicBezTo>
                  <a:lnTo>
                    <a:pt x="285989" y="293664"/>
                  </a:lnTo>
                  <a:lnTo>
                    <a:pt x="207018" y="275537"/>
                  </a:lnTo>
                  <a:cubicBezTo>
                    <a:pt x="205501" y="277769"/>
                    <a:pt x="203717" y="279644"/>
                    <a:pt x="201843" y="281252"/>
                  </a:cubicBezTo>
                  <a:lnTo>
                    <a:pt x="217815" y="327865"/>
                  </a:lnTo>
                  <a:cubicBezTo>
                    <a:pt x="218083" y="327865"/>
                    <a:pt x="218262" y="327865"/>
                    <a:pt x="218529" y="327954"/>
                  </a:cubicBezTo>
                  <a:close/>
                  <a:moveTo>
                    <a:pt x="249404" y="200170"/>
                  </a:moveTo>
                  <a:lnTo>
                    <a:pt x="302586" y="262142"/>
                  </a:lnTo>
                  <a:cubicBezTo>
                    <a:pt x="303121" y="261874"/>
                    <a:pt x="303746" y="261606"/>
                    <a:pt x="304370" y="261339"/>
                  </a:cubicBezTo>
                  <a:lnTo>
                    <a:pt x="304817" y="192401"/>
                  </a:lnTo>
                  <a:cubicBezTo>
                    <a:pt x="299820" y="190437"/>
                    <a:pt x="295358" y="186865"/>
                    <a:pt x="292235" y="182132"/>
                  </a:cubicBezTo>
                  <a:lnTo>
                    <a:pt x="252437" y="191062"/>
                  </a:lnTo>
                  <a:cubicBezTo>
                    <a:pt x="251902" y="194187"/>
                    <a:pt x="250920" y="197223"/>
                    <a:pt x="249404" y="200170"/>
                  </a:cubicBezTo>
                  <a:close/>
                  <a:moveTo>
                    <a:pt x="217012" y="382247"/>
                  </a:moveTo>
                  <a:cubicBezTo>
                    <a:pt x="216388" y="382247"/>
                    <a:pt x="215852" y="382247"/>
                    <a:pt x="215228" y="382157"/>
                  </a:cubicBezTo>
                  <a:cubicBezTo>
                    <a:pt x="200594" y="381175"/>
                    <a:pt x="189350" y="368763"/>
                    <a:pt x="189707" y="354207"/>
                  </a:cubicBezTo>
                  <a:lnTo>
                    <a:pt x="118143" y="324739"/>
                  </a:lnTo>
                  <a:cubicBezTo>
                    <a:pt x="112522" y="330633"/>
                    <a:pt x="104848" y="333758"/>
                    <a:pt x="96817" y="333223"/>
                  </a:cubicBezTo>
                  <a:cubicBezTo>
                    <a:pt x="89589" y="332776"/>
                    <a:pt x="82986" y="329561"/>
                    <a:pt x="78167" y="324114"/>
                  </a:cubicBezTo>
                  <a:cubicBezTo>
                    <a:pt x="73349" y="318667"/>
                    <a:pt x="70939" y="311613"/>
                    <a:pt x="71386" y="304290"/>
                  </a:cubicBezTo>
                  <a:cubicBezTo>
                    <a:pt x="71921" y="294468"/>
                    <a:pt x="77810" y="285806"/>
                    <a:pt x="86644" y="281430"/>
                  </a:cubicBezTo>
                  <a:lnTo>
                    <a:pt x="79952" y="203385"/>
                  </a:lnTo>
                  <a:cubicBezTo>
                    <a:pt x="67727" y="199902"/>
                    <a:pt x="59518" y="188383"/>
                    <a:pt x="60232" y="175524"/>
                  </a:cubicBezTo>
                  <a:cubicBezTo>
                    <a:pt x="60678" y="168291"/>
                    <a:pt x="63890" y="161683"/>
                    <a:pt x="69333" y="156861"/>
                  </a:cubicBezTo>
                  <a:cubicBezTo>
                    <a:pt x="74776" y="152039"/>
                    <a:pt x="81826" y="149628"/>
                    <a:pt x="89143" y="150075"/>
                  </a:cubicBezTo>
                  <a:cubicBezTo>
                    <a:pt x="94229" y="150432"/>
                    <a:pt x="99048" y="152039"/>
                    <a:pt x="103063" y="154986"/>
                  </a:cubicBezTo>
                  <a:lnTo>
                    <a:pt x="172842" y="107926"/>
                  </a:lnTo>
                  <a:cubicBezTo>
                    <a:pt x="172396" y="105605"/>
                    <a:pt x="172307" y="103372"/>
                    <a:pt x="172396" y="101229"/>
                  </a:cubicBezTo>
                  <a:cubicBezTo>
                    <a:pt x="172842" y="93996"/>
                    <a:pt x="176055" y="87388"/>
                    <a:pt x="181498" y="82566"/>
                  </a:cubicBezTo>
                  <a:cubicBezTo>
                    <a:pt x="186941" y="77744"/>
                    <a:pt x="193990" y="75333"/>
                    <a:pt x="201307" y="75780"/>
                  </a:cubicBezTo>
                  <a:cubicBezTo>
                    <a:pt x="208535" y="76226"/>
                    <a:pt x="215138" y="79441"/>
                    <a:pt x="219957" y="84888"/>
                  </a:cubicBezTo>
                  <a:cubicBezTo>
                    <a:pt x="224775" y="90335"/>
                    <a:pt x="227185" y="97389"/>
                    <a:pt x="226739" y="104712"/>
                  </a:cubicBezTo>
                  <a:lnTo>
                    <a:pt x="226560" y="106141"/>
                  </a:lnTo>
                  <a:lnTo>
                    <a:pt x="297589" y="146146"/>
                  </a:lnTo>
                  <a:cubicBezTo>
                    <a:pt x="302943" y="141681"/>
                    <a:pt x="309724" y="139538"/>
                    <a:pt x="316595" y="139984"/>
                  </a:cubicBezTo>
                  <a:cubicBezTo>
                    <a:pt x="331319" y="140877"/>
                    <a:pt x="342651" y="153736"/>
                    <a:pt x="341759" y="168648"/>
                  </a:cubicBezTo>
                  <a:lnTo>
                    <a:pt x="341759" y="168648"/>
                  </a:lnTo>
                  <a:cubicBezTo>
                    <a:pt x="341134" y="179453"/>
                    <a:pt x="334263" y="188651"/>
                    <a:pt x="324269" y="192491"/>
                  </a:cubicBezTo>
                  <a:lnTo>
                    <a:pt x="323823" y="261428"/>
                  </a:lnTo>
                  <a:cubicBezTo>
                    <a:pt x="333995" y="265625"/>
                    <a:pt x="340420" y="275805"/>
                    <a:pt x="339796" y="286967"/>
                  </a:cubicBezTo>
                  <a:cubicBezTo>
                    <a:pt x="338903" y="301165"/>
                    <a:pt x="326678" y="312059"/>
                    <a:pt x="312491" y="311255"/>
                  </a:cubicBezTo>
                  <a:cubicBezTo>
                    <a:pt x="308207" y="310988"/>
                    <a:pt x="304014" y="309648"/>
                    <a:pt x="300266" y="307326"/>
                  </a:cubicBezTo>
                  <a:lnTo>
                    <a:pt x="243247" y="348135"/>
                  </a:lnTo>
                  <a:cubicBezTo>
                    <a:pt x="243960" y="350814"/>
                    <a:pt x="244228" y="353672"/>
                    <a:pt x="244050" y="356708"/>
                  </a:cubicBezTo>
                  <a:cubicBezTo>
                    <a:pt x="243603" y="363941"/>
                    <a:pt x="240391" y="370549"/>
                    <a:pt x="234948" y="375371"/>
                  </a:cubicBezTo>
                  <a:cubicBezTo>
                    <a:pt x="230040" y="379835"/>
                    <a:pt x="223705" y="382247"/>
                    <a:pt x="217012" y="382247"/>
                  </a:cubicBezTo>
                  <a:close/>
                  <a:moveTo>
                    <a:pt x="211391" y="256516"/>
                  </a:moveTo>
                  <a:lnTo>
                    <a:pt x="286970" y="273751"/>
                  </a:lnTo>
                  <a:lnTo>
                    <a:pt x="234680" y="212850"/>
                  </a:lnTo>
                  <a:cubicBezTo>
                    <a:pt x="231379" y="214011"/>
                    <a:pt x="227720" y="214636"/>
                    <a:pt x="223883" y="214458"/>
                  </a:cubicBezTo>
                  <a:lnTo>
                    <a:pt x="223615" y="214458"/>
                  </a:lnTo>
                  <a:cubicBezTo>
                    <a:pt x="222902" y="214368"/>
                    <a:pt x="222277" y="214368"/>
                    <a:pt x="221563" y="214279"/>
                  </a:cubicBezTo>
                  <a:lnTo>
                    <a:pt x="205412" y="243122"/>
                  </a:lnTo>
                  <a:cubicBezTo>
                    <a:pt x="208624" y="246962"/>
                    <a:pt x="210677" y="251516"/>
                    <a:pt x="211391" y="256516"/>
                  </a:cubicBezTo>
                  <a:close/>
                </a:path>
              </a:pathLst>
            </a:custGeom>
            <a:solidFill>
              <a:schemeClr val="bg1"/>
            </a:solidFill>
            <a:ln w="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F53A1E1-9868-DFB4-5DE3-F74A71116D37}"/>
              </a:ext>
            </a:extLst>
          </p:cNvPr>
          <p:cNvSpPr/>
          <p:nvPr/>
        </p:nvSpPr>
        <p:spPr>
          <a:xfrm>
            <a:off x="9351102" y="2885498"/>
            <a:ext cx="1447800" cy="303880"/>
          </a:xfrm>
          <a:prstGeom prst="rect">
            <a:avLst/>
          </a:prstGeom>
          <a:solidFill>
            <a:srgbClr val="086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Microsoft Azure</a:t>
            </a:r>
            <a:r>
              <a:rPr lang="en-US" sz="1000" b="1" baseline="30000" dirty="0">
                <a:solidFill>
                  <a:schemeClr val="bg1"/>
                </a:solidFill>
              </a:rPr>
              <a:t>®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09F88F-45B1-EAA7-B78F-AF4188428DAD}"/>
              </a:ext>
            </a:extLst>
          </p:cNvPr>
          <p:cNvSpPr/>
          <p:nvPr/>
        </p:nvSpPr>
        <p:spPr>
          <a:xfrm>
            <a:off x="9351102" y="3189378"/>
            <a:ext cx="1447800" cy="6401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18872" tIns="54864" rtlCol="0" anchor="t" anchorCtr="0">
            <a:spAutoFit/>
          </a:bodyPr>
          <a:lstStyle/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ExpressRoute</a:t>
            </a:r>
          </a:p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Azure Service A</a:t>
            </a:r>
          </a:p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Azure Service B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5C2C45-572B-733F-30FF-4A734A8F018D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8399592" y="3037438"/>
            <a:ext cx="95151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5BA6CB1-828F-E310-822B-03EACC23C07C}"/>
              </a:ext>
            </a:extLst>
          </p:cNvPr>
          <p:cNvSpPr/>
          <p:nvPr/>
        </p:nvSpPr>
        <p:spPr>
          <a:xfrm>
            <a:off x="9351102" y="3972325"/>
            <a:ext cx="1447800" cy="303880"/>
          </a:xfrm>
          <a:prstGeom prst="rect">
            <a:avLst/>
          </a:prstGeom>
          <a:solidFill>
            <a:srgbClr val="FF9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AWS</a:t>
            </a:r>
            <a:r>
              <a:rPr lang="en-US" sz="1000" b="1" baseline="30000" dirty="0">
                <a:solidFill>
                  <a:schemeClr val="bg1"/>
                </a:solidFill>
              </a:rPr>
              <a:t>®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63ABA8-50D0-F70C-4EF3-8849B4D61060}"/>
              </a:ext>
            </a:extLst>
          </p:cNvPr>
          <p:cNvSpPr/>
          <p:nvPr/>
        </p:nvSpPr>
        <p:spPr>
          <a:xfrm>
            <a:off x="9351102" y="4276205"/>
            <a:ext cx="1447800" cy="6401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18872" tIns="54864" rtlCol="0" anchor="t" anchorCtr="0">
            <a:spAutoFit/>
          </a:bodyPr>
          <a:lstStyle/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Direct Connect</a:t>
            </a:r>
          </a:p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AWS Service A</a:t>
            </a:r>
          </a:p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AWS Service B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99BFBE7-CFEF-9CC0-81D8-F93A34D2930C}"/>
              </a:ext>
            </a:extLst>
          </p:cNvPr>
          <p:cNvCxnSpPr>
            <a:cxnSpLocks/>
            <a:stCxn id="21" idx="3"/>
            <a:endCxn id="26" idx="1"/>
          </p:cNvCxnSpPr>
          <p:nvPr/>
        </p:nvCxnSpPr>
        <p:spPr>
          <a:xfrm>
            <a:off x="8399592" y="3037438"/>
            <a:ext cx="951510" cy="1086827"/>
          </a:xfrm>
          <a:prstGeom prst="bentConnector3">
            <a:avLst>
              <a:gd name="adj1" fmla="val 24046"/>
            </a:avLst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A0302E11-B1EE-6B98-6C17-A68D07439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7303" y="2948319"/>
            <a:ext cx="213034" cy="17042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3EE0B71-7709-6B6D-7C23-1C0622E9D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7303" y="4039052"/>
            <a:ext cx="213034" cy="170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398E407-3400-7248-28C7-38BB402E03F8}"/>
              </a:ext>
            </a:extLst>
          </p:cNvPr>
          <p:cNvSpPr txBox="1"/>
          <p:nvPr/>
        </p:nvSpPr>
        <p:spPr>
          <a:xfrm>
            <a:off x="8722076" y="3839787"/>
            <a:ext cx="13465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/>
              <a:t>2x</a:t>
            </a:r>
          </a:p>
        </p:txBody>
      </p:sp>
      <p:sp>
        <p:nvSpPr>
          <p:cNvPr id="64" name="Title 3">
            <a:extLst>
              <a:ext uri="{FF2B5EF4-FFF2-40B4-BE49-F238E27FC236}">
                <a16:creationId xmlns:a16="http://schemas.microsoft.com/office/drawing/2014/main" id="{B03C079F-7932-669B-C9B1-C3742584F956}"/>
              </a:ext>
            </a:extLst>
          </p:cNvPr>
          <p:cNvSpPr txBox="1">
            <a:spLocks/>
          </p:cNvSpPr>
          <p:nvPr/>
        </p:nvSpPr>
        <p:spPr>
          <a:xfrm>
            <a:off x="548640" y="1238867"/>
            <a:ext cx="4246369" cy="4018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Correct</a:t>
            </a:r>
          </a:p>
        </p:txBody>
      </p:sp>
      <p:sp>
        <p:nvSpPr>
          <p:cNvPr id="65" name="Title 3">
            <a:extLst>
              <a:ext uri="{FF2B5EF4-FFF2-40B4-BE49-F238E27FC236}">
                <a16:creationId xmlns:a16="http://schemas.microsoft.com/office/drawing/2014/main" id="{4D5A2334-325B-012A-971F-51B39C7D1A05}"/>
              </a:ext>
            </a:extLst>
          </p:cNvPr>
          <p:cNvSpPr txBox="1">
            <a:spLocks/>
          </p:cNvSpPr>
          <p:nvPr/>
        </p:nvSpPr>
        <p:spPr>
          <a:xfrm>
            <a:off x="6221134" y="1238867"/>
            <a:ext cx="4246369" cy="4018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Incorrect</a:t>
            </a:r>
          </a:p>
        </p:txBody>
      </p:sp>
      <p:sp>
        <p:nvSpPr>
          <p:cNvPr id="66" name="Title 3">
            <a:extLst>
              <a:ext uri="{FF2B5EF4-FFF2-40B4-BE49-F238E27FC236}">
                <a16:creationId xmlns:a16="http://schemas.microsoft.com/office/drawing/2014/main" id="{35C63A55-54EC-6695-1B8A-9CCA8D07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51537"/>
            <a:ext cx="8601710" cy="401891"/>
          </a:xfrm>
        </p:spPr>
        <p:txBody>
          <a:bodyPr/>
          <a:lstStyle/>
          <a:p>
            <a:r>
              <a:rPr lang="en-US"/>
              <a:t>Formatting examples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A3E1489-2E2E-4481-962E-E7597B6AFE05}"/>
              </a:ext>
            </a:extLst>
          </p:cNvPr>
          <p:cNvGrpSpPr/>
          <p:nvPr/>
        </p:nvGrpSpPr>
        <p:grpSpPr>
          <a:xfrm>
            <a:off x="3713653" y="4007156"/>
            <a:ext cx="1447800" cy="944055"/>
            <a:chOff x="2970212" y="4363520"/>
            <a:chExt cx="1447800" cy="94405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ED71EE-C24D-3108-3FF4-7CC47226C418}"/>
                </a:ext>
              </a:extLst>
            </p:cNvPr>
            <p:cNvSpPr/>
            <p:nvPr/>
          </p:nvSpPr>
          <p:spPr>
            <a:xfrm>
              <a:off x="2970212" y="4667400"/>
              <a:ext cx="1447800" cy="6401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Direct Connect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AWS Service A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AWS Service B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FF22EC9-1370-D602-F7BC-7970EF2BD4E7}"/>
                </a:ext>
              </a:extLst>
            </p:cNvPr>
            <p:cNvGrpSpPr/>
            <p:nvPr/>
          </p:nvGrpSpPr>
          <p:grpSpPr>
            <a:xfrm>
              <a:off x="2970212" y="4363520"/>
              <a:ext cx="1447800" cy="303880"/>
              <a:chOff x="2970212" y="4363520"/>
              <a:chExt cx="1447800" cy="30388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9C2027B-AC3D-2136-1A66-143C8AF0066A}"/>
                  </a:ext>
                </a:extLst>
              </p:cNvPr>
              <p:cNvSpPr/>
              <p:nvPr/>
            </p:nvSpPr>
            <p:spPr>
              <a:xfrm>
                <a:off x="2970212" y="4363520"/>
                <a:ext cx="1447800" cy="303880"/>
              </a:xfrm>
              <a:prstGeom prst="rect">
                <a:avLst/>
              </a:prstGeom>
              <a:solidFill>
                <a:srgbClr val="FF99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AWS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05B3A6B2-D7BD-1A04-65C2-C9574B455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32345" y="4428188"/>
                <a:ext cx="213034" cy="170427"/>
              </a:xfrm>
              <a:prstGeom prst="rect">
                <a:avLst/>
              </a:prstGeom>
            </p:spPr>
          </p:pic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8BEB3D6-F3A3-E2EC-5119-4C122733F4E0}"/>
              </a:ext>
            </a:extLst>
          </p:cNvPr>
          <p:cNvSpPr txBox="1"/>
          <p:nvPr/>
        </p:nvSpPr>
        <p:spPr>
          <a:xfrm>
            <a:off x="1842692" y="4302501"/>
            <a:ext cx="90409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Equinix Fabric</a:t>
            </a:r>
            <a:r>
              <a:rPr lang="en-US" sz="1000" baseline="30000" dirty="0"/>
              <a:t>®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3E34CB-690F-3F2A-5627-B6EE729FBC5E}"/>
              </a:ext>
            </a:extLst>
          </p:cNvPr>
          <p:cNvCxnSpPr>
            <a:cxnSpLocks/>
          </p:cNvCxnSpPr>
          <p:nvPr/>
        </p:nvCxnSpPr>
        <p:spPr>
          <a:xfrm>
            <a:off x="1371102" y="4379445"/>
            <a:ext cx="381887" cy="0"/>
          </a:xfrm>
          <a:prstGeom prst="line">
            <a:avLst/>
          </a:prstGeom>
          <a:ln w="19050" cap="flat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85446D4-9F4C-6CC4-8074-70F71D6F5CD8}"/>
              </a:ext>
            </a:extLst>
          </p:cNvPr>
          <p:cNvGrpSpPr/>
          <p:nvPr/>
        </p:nvGrpSpPr>
        <p:grpSpPr>
          <a:xfrm>
            <a:off x="3713653" y="2971131"/>
            <a:ext cx="1447800" cy="944055"/>
            <a:chOff x="2970212" y="3276693"/>
            <a:chExt cx="1447800" cy="9440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585654B-3361-5484-EF28-B2BF3BE86EAF}"/>
                </a:ext>
              </a:extLst>
            </p:cNvPr>
            <p:cNvSpPr/>
            <p:nvPr/>
          </p:nvSpPr>
          <p:spPr>
            <a:xfrm>
              <a:off x="2970212" y="3580573"/>
              <a:ext cx="1447800" cy="6401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ExpressRoute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Azure Service A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Azure Service B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10B11B5-2596-0F9E-4968-6418FA92F9BF}"/>
                </a:ext>
              </a:extLst>
            </p:cNvPr>
            <p:cNvGrpSpPr/>
            <p:nvPr/>
          </p:nvGrpSpPr>
          <p:grpSpPr>
            <a:xfrm>
              <a:off x="2970212" y="3276693"/>
              <a:ext cx="1447800" cy="303880"/>
              <a:chOff x="2970212" y="3276693"/>
              <a:chExt cx="1447800" cy="30388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AF9C56-837A-132F-8010-BE453F756CDE}"/>
                  </a:ext>
                </a:extLst>
              </p:cNvPr>
              <p:cNvSpPr/>
              <p:nvPr/>
            </p:nvSpPr>
            <p:spPr>
              <a:xfrm>
                <a:off x="2970212" y="3276693"/>
                <a:ext cx="1447800" cy="303880"/>
              </a:xfrm>
              <a:prstGeom prst="rect">
                <a:avLst/>
              </a:prstGeom>
              <a:solidFill>
                <a:srgbClr val="086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Microsoft Azure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25D9B994-ECEE-F8A8-E112-0CCF45108D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23878" y="3320521"/>
                <a:ext cx="213034" cy="170427"/>
              </a:xfrm>
              <a:prstGeom prst="rect">
                <a:avLst/>
              </a:prstGeom>
            </p:spPr>
          </p:pic>
        </p:grp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21EDE629-30CD-ACAA-4DA8-E45FBDD8A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6852" y="2276840"/>
            <a:ext cx="1253666" cy="18288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C1DAF571-F0CB-A360-2E99-B13CC2783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1302" y="2041820"/>
            <a:ext cx="1976745" cy="2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93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8F32FB-FB61-EF11-FAEB-02C432FBB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0F1311-362E-F87B-4D57-4509F026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28</a:t>
            </a:fld>
            <a:endParaRPr lang="en-US"/>
          </a:p>
        </p:txBody>
      </p:sp>
      <p:sp>
        <p:nvSpPr>
          <p:cNvPr id="64" name="Title 3">
            <a:extLst>
              <a:ext uri="{FF2B5EF4-FFF2-40B4-BE49-F238E27FC236}">
                <a16:creationId xmlns:a16="http://schemas.microsoft.com/office/drawing/2014/main" id="{B03C079F-7932-669B-C9B1-C3742584F956}"/>
              </a:ext>
            </a:extLst>
          </p:cNvPr>
          <p:cNvSpPr txBox="1">
            <a:spLocks/>
          </p:cNvSpPr>
          <p:nvPr/>
        </p:nvSpPr>
        <p:spPr>
          <a:xfrm>
            <a:off x="548640" y="1238867"/>
            <a:ext cx="4246369" cy="4018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Correct</a:t>
            </a:r>
          </a:p>
        </p:txBody>
      </p:sp>
      <p:sp>
        <p:nvSpPr>
          <p:cNvPr id="66" name="Title 3">
            <a:extLst>
              <a:ext uri="{FF2B5EF4-FFF2-40B4-BE49-F238E27FC236}">
                <a16:creationId xmlns:a16="http://schemas.microsoft.com/office/drawing/2014/main" id="{35C63A55-54EC-6695-1B8A-9CCA8D07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51537"/>
            <a:ext cx="8601710" cy="401891"/>
          </a:xfrm>
        </p:spPr>
        <p:txBody>
          <a:bodyPr/>
          <a:lstStyle/>
          <a:p>
            <a:r>
              <a:rPr lang="en-US"/>
              <a:t>Formatting examples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0AD44C-A44A-FC49-8841-7109784526BF}"/>
              </a:ext>
            </a:extLst>
          </p:cNvPr>
          <p:cNvSpPr/>
          <p:nvPr/>
        </p:nvSpPr>
        <p:spPr>
          <a:xfrm>
            <a:off x="6809603" y="2145514"/>
            <a:ext cx="2192972" cy="20813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2F73E4-44FC-BBED-8F43-6CC20DE6DEBD}"/>
              </a:ext>
            </a:extLst>
          </p:cNvPr>
          <p:cNvSpPr/>
          <p:nvPr/>
        </p:nvSpPr>
        <p:spPr>
          <a:xfrm>
            <a:off x="6962423" y="2589592"/>
            <a:ext cx="1917630" cy="14768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Amsterdam, NL</a:t>
            </a:r>
            <a:endParaRPr lang="it-IT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0951F1-D20E-4A2C-823E-8F672F3FB94C}"/>
              </a:ext>
            </a:extLst>
          </p:cNvPr>
          <p:cNvGrpSpPr/>
          <p:nvPr/>
        </p:nvGrpSpPr>
        <p:grpSpPr>
          <a:xfrm>
            <a:off x="9231174" y="2971131"/>
            <a:ext cx="1447800" cy="944055"/>
            <a:chOff x="2970212" y="3276693"/>
            <a:chExt cx="1447800" cy="94405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E6B7F42-1D90-201E-E031-9CE3FDBCE1CC}"/>
                </a:ext>
              </a:extLst>
            </p:cNvPr>
            <p:cNvSpPr/>
            <p:nvPr/>
          </p:nvSpPr>
          <p:spPr>
            <a:xfrm>
              <a:off x="2970212" y="3580573"/>
              <a:ext cx="1447800" cy="6401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ExpressRoute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Azure Service A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Azure Service B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B57D6D2-2DCB-5AD5-BC67-9347FE1C138C}"/>
                </a:ext>
              </a:extLst>
            </p:cNvPr>
            <p:cNvGrpSpPr/>
            <p:nvPr/>
          </p:nvGrpSpPr>
          <p:grpSpPr>
            <a:xfrm>
              <a:off x="2970212" y="3276693"/>
              <a:ext cx="1447800" cy="303880"/>
              <a:chOff x="2970212" y="3276693"/>
              <a:chExt cx="1447800" cy="30388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BF02183-5ED2-7869-E9F4-3F66FDC1A468}"/>
                  </a:ext>
                </a:extLst>
              </p:cNvPr>
              <p:cNvSpPr/>
              <p:nvPr/>
            </p:nvSpPr>
            <p:spPr>
              <a:xfrm>
                <a:off x="2970212" y="3276693"/>
                <a:ext cx="1447800" cy="303880"/>
              </a:xfrm>
              <a:prstGeom prst="rect">
                <a:avLst/>
              </a:prstGeom>
              <a:solidFill>
                <a:srgbClr val="086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Microsoft Azure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</a:p>
            </p:txBody>
          </p:sp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562E897D-6215-8DE3-7E60-64E388DEF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23878" y="3320521"/>
                <a:ext cx="213034" cy="170427"/>
              </a:xfrm>
              <a:prstGeom prst="rect">
                <a:avLst/>
              </a:prstGeom>
            </p:spPr>
          </p:pic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254AA93-91C8-55C9-7C3E-BEB0CCC4655D}"/>
              </a:ext>
            </a:extLst>
          </p:cNvPr>
          <p:cNvGrpSpPr/>
          <p:nvPr/>
        </p:nvGrpSpPr>
        <p:grpSpPr>
          <a:xfrm>
            <a:off x="9231174" y="4007156"/>
            <a:ext cx="1447800" cy="944055"/>
            <a:chOff x="2970212" y="4363520"/>
            <a:chExt cx="1447800" cy="94405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2C6B951-C83A-ED7A-1370-1512AA325D3D}"/>
                </a:ext>
              </a:extLst>
            </p:cNvPr>
            <p:cNvSpPr/>
            <p:nvPr/>
          </p:nvSpPr>
          <p:spPr>
            <a:xfrm>
              <a:off x="2970212" y="4667400"/>
              <a:ext cx="1447800" cy="6401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Direct Connect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AWS Service A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AWS Service B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0D43EA5-8E26-BBFE-64A1-9781195820F6}"/>
                </a:ext>
              </a:extLst>
            </p:cNvPr>
            <p:cNvGrpSpPr/>
            <p:nvPr/>
          </p:nvGrpSpPr>
          <p:grpSpPr>
            <a:xfrm>
              <a:off x="2970212" y="4363520"/>
              <a:ext cx="1447800" cy="303880"/>
              <a:chOff x="2970212" y="4363520"/>
              <a:chExt cx="1447800" cy="30388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1C86F24-3682-E87D-B796-EC37E459BF99}"/>
                  </a:ext>
                </a:extLst>
              </p:cNvPr>
              <p:cNvSpPr/>
              <p:nvPr/>
            </p:nvSpPr>
            <p:spPr>
              <a:xfrm>
                <a:off x="2970212" y="4363520"/>
                <a:ext cx="1447800" cy="303880"/>
              </a:xfrm>
              <a:prstGeom prst="rect">
                <a:avLst/>
              </a:prstGeom>
              <a:solidFill>
                <a:srgbClr val="FF99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AWS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</a:p>
            </p:txBody>
          </p:sp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AFFB5DBE-4AD6-C530-43D9-B728183DC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32345" y="4428188"/>
                <a:ext cx="213034" cy="170427"/>
              </a:xfrm>
              <a:prstGeom prst="rect">
                <a:avLst/>
              </a:prstGeom>
            </p:spPr>
          </p:pic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9DDF882-4673-E232-93D9-38D65DA10201}"/>
              </a:ext>
            </a:extLst>
          </p:cNvPr>
          <p:cNvSpPr txBox="1"/>
          <p:nvPr/>
        </p:nvSpPr>
        <p:spPr>
          <a:xfrm>
            <a:off x="7292089" y="4302501"/>
            <a:ext cx="90409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Equinix Fabric</a:t>
            </a:r>
            <a:r>
              <a:rPr lang="en-US" sz="1000" baseline="30000" dirty="0"/>
              <a:t>®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BEC07F2-8373-AE27-12CF-472F32B933B0}"/>
              </a:ext>
            </a:extLst>
          </p:cNvPr>
          <p:cNvCxnSpPr>
            <a:cxnSpLocks/>
          </p:cNvCxnSpPr>
          <p:nvPr/>
        </p:nvCxnSpPr>
        <p:spPr>
          <a:xfrm>
            <a:off x="6820499" y="4379445"/>
            <a:ext cx="381887" cy="0"/>
          </a:xfrm>
          <a:prstGeom prst="line">
            <a:avLst/>
          </a:prstGeom>
          <a:ln w="34925" cap="flat" cmpd="dbl" algn="ctr">
            <a:solidFill>
              <a:schemeClr val="dk1"/>
            </a:solidFill>
            <a:prstDash val="sys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F46B0222-C5DD-DD45-A160-0061035C91C0}"/>
              </a:ext>
            </a:extLst>
          </p:cNvPr>
          <p:cNvCxnSpPr>
            <a:cxnSpLocks/>
            <a:endCxn id="52" idx="1"/>
          </p:cNvCxnSpPr>
          <p:nvPr/>
        </p:nvCxnSpPr>
        <p:spPr>
          <a:xfrm rot="16200000" flipH="1">
            <a:off x="8497557" y="3425479"/>
            <a:ext cx="973708" cy="493526"/>
          </a:xfrm>
          <a:prstGeom prst="bentConnector2">
            <a:avLst/>
          </a:prstGeom>
          <a:ln w="34925" cap="flat" cmpd="dbl" algn="ctr">
            <a:solidFill>
              <a:schemeClr val="dk1"/>
            </a:solidFill>
            <a:prstDash val="sys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A354AED-1A90-72A4-BC0D-6C90B7157D99}"/>
              </a:ext>
            </a:extLst>
          </p:cNvPr>
          <p:cNvGrpSpPr/>
          <p:nvPr/>
        </p:nvGrpSpPr>
        <p:grpSpPr>
          <a:xfrm>
            <a:off x="7110946" y="2971131"/>
            <a:ext cx="1448790" cy="905950"/>
            <a:chOff x="849984" y="3268226"/>
            <a:chExt cx="1448790" cy="9059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6D66977-E112-A5C5-EA53-C893F804C476}"/>
                </a:ext>
              </a:extLst>
            </p:cNvPr>
            <p:cNvSpPr/>
            <p:nvPr/>
          </p:nvSpPr>
          <p:spPr>
            <a:xfrm>
              <a:off x="849984" y="3572473"/>
              <a:ext cx="1447800" cy="60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Fabric Cloud Router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Redundant 10 Gbps Connections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DFF43BF-3C94-9947-810C-56CEE9E7A523}"/>
                </a:ext>
              </a:extLst>
            </p:cNvPr>
            <p:cNvGrpSpPr/>
            <p:nvPr/>
          </p:nvGrpSpPr>
          <p:grpSpPr>
            <a:xfrm>
              <a:off x="850974" y="3268226"/>
              <a:ext cx="1447800" cy="303880"/>
              <a:chOff x="8570912" y="3695700"/>
              <a:chExt cx="1447800" cy="30388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43DB15E-EFA3-B160-41F3-AFB8F033AAD4}"/>
                  </a:ext>
                </a:extLst>
              </p:cNvPr>
              <p:cNvSpPr/>
              <p:nvPr/>
            </p:nvSpPr>
            <p:spPr>
              <a:xfrm>
                <a:off x="8570912" y="3695700"/>
                <a:ext cx="1447800" cy="30388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Fabric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49" name="Graphic 58">
                <a:extLst>
                  <a:ext uri="{FF2B5EF4-FFF2-40B4-BE49-F238E27FC236}">
                    <a16:creationId xmlns:a16="http://schemas.microsoft.com/office/drawing/2014/main" id="{ACB66618-D9D1-C88B-BEEC-BFBEE5705545}"/>
                  </a:ext>
                </a:extLst>
              </p:cNvPr>
              <p:cNvSpPr/>
              <p:nvPr/>
            </p:nvSpPr>
            <p:spPr>
              <a:xfrm>
                <a:off x="8658443" y="3740626"/>
                <a:ext cx="188853" cy="214029"/>
              </a:xfrm>
              <a:custGeom>
                <a:avLst/>
                <a:gdLst>
                  <a:gd name="connsiteX0" fmla="*/ 382270 w 402347"/>
                  <a:gd name="connsiteY0" fmla="*/ 99443 h 455983"/>
                  <a:gd name="connsiteX1" fmla="*/ 221474 w 402347"/>
                  <a:gd name="connsiteY1" fmla="*/ 5503 h 455983"/>
                  <a:gd name="connsiteX2" fmla="*/ 180873 w 402347"/>
                  <a:gd name="connsiteY2" fmla="*/ 5414 h 455983"/>
                  <a:gd name="connsiteX3" fmla="*/ 19988 w 402347"/>
                  <a:gd name="connsiteY3" fmla="*/ 99354 h 455983"/>
                  <a:gd name="connsiteX4" fmla="*/ 0 w 402347"/>
                  <a:gd name="connsiteY4" fmla="*/ 134090 h 455983"/>
                  <a:gd name="connsiteX5" fmla="*/ 0 w 402347"/>
                  <a:gd name="connsiteY5" fmla="*/ 321882 h 455983"/>
                  <a:gd name="connsiteX6" fmla="*/ 19988 w 402347"/>
                  <a:gd name="connsiteY6" fmla="*/ 356618 h 455983"/>
                  <a:gd name="connsiteX7" fmla="*/ 180873 w 402347"/>
                  <a:gd name="connsiteY7" fmla="*/ 450559 h 455983"/>
                  <a:gd name="connsiteX8" fmla="*/ 221385 w 402347"/>
                  <a:gd name="connsiteY8" fmla="*/ 450559 h 455983"/>
                  <a:gd name="connsiteX9" fmla="*/ 382359 w 402347"/>
                  <a:gd name="connsiteY9" fmla="*/ 356708 h 455983"/>
                  <a:gd name="connsiteX10" fmla="*/ 402347 w 402347"/>
                  <a:gd name="connsiteY10" fmla="*/ 321971 h 455983"/>
                  <a:gd name="connsiteX11" fmla="*/ 402347 w 402347"/>
                  <a:gd name="connsiteY11" fmla="*/ 134180 h 455983"/>
                  <a:gd name="connsiteX12" fmla="*/ 382270 w 402347"/>
                  <a:gd name="connsiteY12" fmla="*/ 99443 h 455983"/>
                  <a:gd name="connsiteX13" fmla="*/ 106008 w 402347"/>
                  <a:gd name="connsiteY13" fmla="*/ 280002 h 455983"/>
                  <a:gd name="connsiteX14" fmla="*/ 116359 w 402347"/>
                  <a:gd name="connsiteY14" fmla="*/ 285627 h 455983"/>
                  <a:gd name="connsiteX15" fmla="*/ 157495 w 402347"/>
                  <a:gd name="connsiteY15" fmla="*/ 263660 h 455983"/>
                  <a:gd name="connsiteX16" fmla="*/ 157316 w 402347"/>
                  <a:gd name="connsiteY16" fmla="*/ 258660 h 455983"/>
                  <a:gd name="connsiteX17" fmla="*/ 159011 w 402347"/>
                  <a:gd name="connsiteY17" fmla="*/ 250891 h 455983"/>
                  <a:gd name="connsiteX18" fmla="*/ 101814 w 402347"/>
                  <a:gd name="connsiteY18" fmla="*/ 200527 h 455983"/>
                  <a:gd name="connsiteX19" fmla="*/ 99315 w 402347"/>
                  <a:gd name="connsiteY19" fmla="*/ 201956 h 455983"/>
                  <a:gd name="connsiteX20" fmla="*/ 106008 w 402347"/>
                  <a:gd name="connsiteY20" fmla="*/ 280002 h 455983"/>
                  <a:gd name="connsiteX21" fmla="*/ 226560 w 402347"/>
                  <a:gd name="connsiteY21" fmla="*/ 159987 h 455983"/>
                  <a:gd name="connsiteX22" fmla="*/ 227096 w 402347"/>
                  <a:gd name="connsiteY22" fmla="*/ 159987 h 455983"/>
                  <a:gd name="connsiteX23" fmla="*/ 227185 w 402347"/>
                  <a:gd name="connsiteY23" fmla="*/ 159987 h 455983"/>
                  <a:gd name="connsiteX24" fmla="*/ 248154 w 402347"/>
                  <a:gd name="connsiteY24" fmla="*/ 172042 h 455983"/>
                  <a:gd name="connsiteX25" fmla="*/ 287952 w 402347"/>
                  <a:gd name="connsiteY25" fmla="*/ 163112 h 455983"/>
                  <a:gd name="connsiteX26" fmla="*/ 287952 w 402347"/>
                  <a:gd name="connsiteY26" fmla="*/ 163112 h 455983"/>
                  <a:gd name="connsiteX27" fmla="*/ 217458 w 402347"/>
                  <a:gd name="connsiteY27" fmla="*/ 123375 h 455983"/>
                  <a:gd name="connsiteX28" fmla="*/ 214871 w 402347"/>
                  <a:gd name="connsiteY28" fmla="*/ 125429 h 455983"/>
                  <a:gd name="connsiteX29" fmla="*/ 226560 w 402347"/>
                  <a:gd name="connsiteY29" fmla="*/ 159987 h 455983"/>
                  <a:gd name="connsiteX30" fmla="*/ 118589 w 402347"/>
                  <a:gd name="connsiteY30" fmla="*/ 189276 h 455983"/>
                  <a:gd name="connsiteX31" fmla="*/ 171861 w 402347"/>
                  <a:gd name="connsiteY31" fmla="*/ 236157 h 455983"/>
                  <a:gd name="connsiteX32" fmla="*/ 186049 w 402347"/>
                  <a:gd name="connsiteY32" fmla="*/ 233210 h 455983"/>
                  <a:gd name="connsiteX33" fmla="*/ 186316 w 402347"/>
                  <a:gd name="connsiteY33" fmla="*/ 233210 h 455983"/>
                  <a:gd name="connsiteX34" fmla="*/ 188369 w 402347"/>
                  <a:gd name="connsiteY34" fmla="*/ 233389 h 455983"/>
                  <a:gd name="connsiteX35" fmla="*/ 204520 w 402347"/>
                  <a:gd name="connsiteY35" fmla="*/ 204546 h 455983"/>
                  <a:gd name="connsiteX36" fmla="*/ 199434 w 402347"/>
                  <a:gd name="connsiteY36" fmla="*/ 195080 h 455983"/>
                  <a:gd name="connsiteX37" fmla="*/ 118589 w 402347"/>
                  <a:gd name="connsiteY37" fmla="*/ 189276 h 455983"/>
                  <a:gd name="connsiteX38" fmla="*/ 120374 w 402347"/>
                  <a:gd name="connsiteY38" fmla="*/ 169988 h 455983"/>
                  <a:gd name="connsiteX39" fmla="*/ 200951 w 402347"/>
                  <a:gd name="connsiteY39" fmla="*/ 175703 h 455983"/>
                  <a:gd name="connsiteX40" fmla="*/ 208178 w 402347"/>
                  <a:gd name="connsiteY40" fmla="*/ 166327 h 455983"/>
                  <a:gd name="connsiteX41" fmla="*/ 195954 w 402347"/>
                  <a:gd name="connsiteY41" fmla="*/ 130161 h 455983"/>
                  <a:gd name="connsiteX42" fmla="*/ 183550 w 402347"/>
                  <a:gd name="connsiteY42" fmla="*/ 125250 h 455983"/>
                  <a:gd name="connsiteX43" fmla="*/ 120374 w 402347"/>
                  <a:gd name="connsiteY43" fmla="*/ 169988 h 455983"/>
                  <a:gd name="connsiteX44" fmla="*/ 125460 w 402347"/>
                  <a:gd name="connsiteY44" fmla="*/ 306880 h 455983"/>
                  <a:gd name="connsiteX45" fmla="*/ 197024 w 402347"/>
                  <a:gd name="connsiteY45" fmla="*/ 336348 h 455983"/>
                  <a:gd name="connsiteX46" fmla="*/ 199344 w 402347"/>
                  <a:gd name="connsiteY46" fmla="*/ 334115 h 455983"/>
                  <a:gd name="connsiteX47" fmla="*/ 183372 w 402347"/>
                  <a:gd name="connsiteY47" fmla="*/ 287413 h 455983"/>
                  <a:gd name="connsiteX48" fmla="*/ 182836 w 402347"/>
                  <a:gd name="connsiteY48" fmla="*/ 287413 h 455983"/>
                  <a:gd name="connsiteX49" fmla="*/ 182747 w 402347"/>
                  <a:gd name="connsiteY49" fmla="*/ 287413 h 455983"/>
                  <a:gd name="connsiteX50" fmla="*/ 166507 w 402347"/>
                  <a:gd name="connsiteY50" fmla="*/ 280895 h 455983"/>
                  <a:gd name="connsiteX51" fmla="*/ 125282 w 402347"/>
                  <a:gd name="connsiteY51" fmla="*/ 302772 h 455983"/>
                  <a:gd name="connsiteX52" fmla="*/ 125460 w 402347"/>
                  <a:gd name="connsiteY52" fmla="*/ 306880 h 455983"/>
                  <a:gd name="connsiteX53" fmla="*/ 218529 w 402347"/>
                  <a:gd name="connsiteY53" fmla="*/ 327954 h 455983"/>
                  <a:gd name="connsiteX54" fmla="*/ 231825 w 402347"/>
                  <a:gd name="connsiteY54" fmla="*/ 332419 h 455983"/>
                  <a:gd name="connsiteX55" fmla="*/ 285989 w 402347"/>
                  <a:gd name="connsiteY55" fmla="*/ 293664 h 455983"/>
                  <a:gd name="connsiteX56" fmla="*/ 207018 w 402347"/>
                  <a:gd name="connsiteY56" fmla="*/ 275537 h 455983"/>
                  <a:gd name="connsiteX57" fmla="*/ 201843 w 402347"/>
                  <a:gd name="connsiteY57" fmla="*/ 281252 h 455983"/>
                  <a:gd name="connsiteX58" fmla="*/ 217815 w 402347"/>
                  <a:gd name="connsiteY58" fmla="*/ 327865 h 455983"/>
                  <a:gd name="connsiteX59" fmla="*/ 218529 w 402347"/>
                  <a:gd name="connsiteY59" fmla="*/ 327954 h 455983"/>
                  <a:gd name="connsiteX60" fmla="*/ 249404 w 402347"/>
                  <a:gd name="connsiteY60" fmla="*/ 200170 h 455983"/>
                  <a:gd name="connsiteX61" fmla="*/ 302586 w 402347"/>
                  <a:gd name="connsiteY61" fmla="*/ 262142 h 455983"/>
                  <a:gd name="connsiteX62" fmla="*/ 304370 w 402347"/>
                  <a:gd name="connsiteY62" fmla="*/ 261339 h 455983"/>
                  <a:gd name="connsiteX63" fmla="*/ 304817 w 402347"/>
                  <a:gd name="connsiteY63" fmla="*/ 192401 h 455983"/>
                  <a:gd name="connsiteX64" fmla="*/ 292235 w 402347"/>
                  <a:gd name="connsiteY64" fmla="*/ 182132 h 455983"/>
                  <a:gd name="connsiteX65" fmla="*/ 252437 w 402347"/>
                  <a:gd name="connsiteY65" fmla="*/ 191062 h 455983"/>
                  <a:gd name="connsiteX66" fmla="*/ 249404 w 402347"/>
                  <a:gd name="connsiteY66" fmla="*/ 200170 h 455983"/>
                  <a:gd name="connsiteX67" fmla="*/ 217012 w 402347"/>
                  <a:gd name="connsiteY67" fmla="*/ 382247 h 455983"/>
                  <a:gd name="connsiteX68" fmla="*/ 215228 w 402347"/>
                  <a:gd name="connsiteY68" fmla="*/ 382157 h 455983"/>
                  <a:gd name="connsiteX69" fmla="*/ 189707 w 402347"/>
                  <a:gd name="connsiteY69" fmla="*/ 354207 h 455983"/>
                  <a:gd name="connsiteX70" fmla="*/ 118143 w 402347"/>
                  <a:gd name="connsiteY70" fmla="*/ 324739 h 455983"/>
                  <a:gd name="connsiteX71" fmla="*/ 96817 w 402347"/>
                  <a:gd name="connsiteY71" fmla="*/ 333223 h 455983"/>
                  <a:gd name="connsiteX72" fmla="*/ 78167 w 402347"/>
                  <a:gd name="connsiteY72" fmla="*/ 324114 h 455983"/>
                  <a:gd name="connsiteX73" fmla="*/ 71386 w 402347"/>
                  <a:gd name="connsiteY73" fmla="*/ 304290 h 455983"/>
                  <a:gd name="connsiteX74" fmla="*/ 86644 w 402347"/>
                  <a:gd name="connsiteY74" fmla="*/ 281430 h 455983"/>
                  <a:gd name="connsiteX75" fmla="*/ 79952 w 402347"/>
                  <a:gd name="connsiteY75" fmla="*/ 203385 h 455983"/>
                  <a:gd name="connsiteX76" fmla="*/ 60232 w 402347"/>
                  <a:gd name="connsiteY76" fmla="*/ 175524 h 455983"/>
                  <a:gd name="connsiteX77" fmla="*/ 69333 w 402347"/>
                  <a:gd name="connsiteY77" fmla="*/ 156861 h 455983"/>
                  <a:gd name="connsiteX78" fmla="*/ 89143 w 402347"/>
                  <a:gd name="connsiteY78" fmla="*/ 150075 h 455983"/>
                  <a:gd name="connsiteX79" fmla="*/ 103063 w 402347"/>
                  <a:gd name="connsiteY79" fmla="*/ 154986 h 455983"/>
                  <a:gd name="connsiteX80" fmla="*/ 172842 w 402347"/>
                  <a:gd name="connsiteY80" fmla="*/ 107926 h 455983"/>
                  <a:gd name="connsiteX81" fmla="*/ 172396 w 402347"/>
                  <a:gd name="connsiteY81" fmla="*/ 101229 h 455983"/>
                  <a:gd name="connsiteX82" fmla="*/ 181498 w 402347"/>
                  <a:gd name="connsiteY82" fmla="*/ 82566 h 455983"/>
                  <a:gd name="connsiteX83" fmla="*/ 201307 w 402347"/>
                  <a:gd name="connsiteY83" fmla="*/ 75780 h 455983"/>
                  <a:gd name="connsiteX84" fmla="*/ 219957 w 402347"/>
                  <a:gd name="connsiteY84" fmla="*/ 84888 h 455983"/>
                  <a:gd name="connsiteX85" fmla="*/ 226739 w 402347"/>
                  <a:gd name="connsiteY85" fmla="*/ 104712 h 455983"/>
                  <a:gd name="connsiteX86" fmla="*/ 226560 w 402347"/>
                  <a:gd name="connsiteY86" fmla="*/ 106141 h 455983"/>
                  <a:gd name="connsiteX87" fmla="*/ 297589 w 402347"/>
                  <a:gd name="connsiteY87" fmla="*/ 146146 h 455983"/>
                  <a:gd name="connsiteX88" fmla="*/ 316595 w 402347"/>
                  <a:gd name="connsiteY88" fmla="*/ 139984 h 455983"/>
                  <a:gd name="connsiteX89" fmla="*/ 341759 w 402347"/>
                  <a:gd name="connsiteY89" fmla="*/ 168648 h 455983"/>
                  <a:gd name="connsiteX90" fmla="*/ 341759 w 402347"/>
                  <a:gd name="connsiteY90" fmla="*/ 168648 h 455983"/>
                  <a:gd name="connsiteX91" fmla="*/ 324269 w 402347"/>
                  <a:gd name="connsiteY91" fmla="*/ 192491 h 455983"/>
                  <a:gd name="connsiteX92" fmla="*/ 323823 w 402347"/>
                  <a:gd name="connsiteY92" fmla="*/ 261428 h 455983"/>
                  <a:gd name="connsiteX93" fmla="*/ 339796 w 402347"/>
                  <a:gd name="connsiteY93" fmla="*/ 286967 h 455983"/>
                  <a:gd name="connsiteX94" fmla="*/ 312491 w 402347"/>
                  <a:gd name="connsiteY94" fmla="*/ 311255 h 455983"/>
                  <a:gd name="connsiteX95" fmla="*/ 300266 w 402347"/>
                  <a:gd name="connsiteY95" fmla="*/ 307326 h 455983"/>
                  <a:gd name="connsiteX96" fmla="*/ 243247 w 402347"/>
                  <a:gd name="connsiteY96" fmla="*/ 348135 h 455983"/>
                  <a:gd name="connsiteX97" fmla="*/ 244050 w 402347"/>
                  <a:gd name="connsiteY97" fmla="*/ 356708 h 455983"/>
                  <a:gd name="connsiteX98" fmla="*/ 234948 w 402347"/>
                  <a:gd name="connsiteY98" fmla="*/ 375371 h 455983"/>
                  <a:gd name="connsiteX99" fmla="*/ 217012 w 402347"/>
                  <a:gd name="connsiteY99" fmla="*/ 382247 h 455983"/>
                  <a:gd name="connsiteX100" fmla="*/ 211391 w 402347"/>
                  <a:gd name="connsiteY100" fmla="*/ 256516 h 455983"/>
                  <a:gd name="connsiteX101" fmla="*/ 286970 w 402347"/>
                  <a:gd name="connsiteY101" fmla="*/ 273751 h 455983"/>
                  <a:gd name="connsiteX102" fmla="*/ 234680 w 402347"/>
                  <a:gd name="connsiteY102" fmla="*/ 212850 h 455983"/>
                  <a:gd name="connsiteX103" fmla="*/ 223883 w 402347"/>
                  <a:gd name="connsiteY103" fmla="*/ 214458 h 455983"/>
                  <a:gd name="connsiteX104" fmla="*/ 223615 w 402347"/>
                  <a:gd name="connsiteY104" fmla="*/ 214458 h 455983"/>
                  <a:gd name="connsiteX105" fmla="*/ 221563 w 402347"/>
                  <a:gd name="connsiteY105" fmla="*/ 214279 h 455983"/>
                  <a:gd name="connsiteX106" fmla="*/ 205412 w 402347"/>
                  <a:gd name="connsiteY106" fmla="*/ 243122 h 455983"/>
                  <a:gd name="connsiteX107" fmla="*/ 211391 w 402347"/>
                  <a:gd name="connsiteY107" fmla="*/ 256516 h 455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402347" h="455983">
                    <a:moveTo>
                      <a:pt x="382270" y="99443"/>
                    </a:moveTo>
                    <a:lnTo>
                      <a:pt x="221474" y="5503"/>
                    </a:lnTo>
                    <a:cubicBezTo>
                      <a:pt x="208892" y="-1819"/>
                      <a:pt x="193455" y="-1819"/>
                      <a:pt x="180873" y="5414"/>
                    </a:cubicBezTo>
                    <a:lnTo>
                      <a:pt x="19988" y="99354"/>
                    </a:lnTo>
                    <a:cubicBezTo>
                      <a:pt x="7674" y="106498"/>
                      <a:pt x="0" y="119803"/>
                      <a:pt x="0" y="134090"/>
                    </a:cubicBezTo>
                    <a:lnTo>
                      <a:pt x="0" y="321882"/>
                    </a:lnTo>
                    <a:cubicBezTo>
                      <a:pt x="0" y="336259"/>
                      <a:pt x="7585" y="349475"/>
                      <a:pt x="19988" y="356618"/>
                    </a:cubicBezTo>
                    <a:lnTo>
                      <a:pt x="180873" y="450559"/>
                    </a:lnTo>
                    <a:cubicBezTo>
                      <a:pt x="193366" y="457792"/>
                      <a:pt x="208892" y="457792"/>
                      <a:pt x="221385" y="450559"/>
                    </a:cubicBezTo>
                    <a:lnTo>
                      <a:pt x="382359" y="356708"/>
                    </a:lnTo>
                    <a:cubicBezTo>
                      <a:pt x="394673" y="349564"/>
                      <a:pt x="402347" y="336259"/>
                      <a:pt x="402347" y="321971"/>
                    </a:cubicBezTo>
                    <a:lnTo>
                      <a:pt x="402347" y="134180"/>
                    </a:lnTo>
                    <a:cubicBezTo>
                      <a:pt x="402258" y="119892"/>
                      <a:pt x="394584" y="106587"/>
                      <a:pt x="382270" y="99443"/>
                    </a:cubicBezTo>
                    <a:close/>
                    <a:moveTo>
                      <a:pt x="106008" y="280002"/>
                    </a:moveTo>
                    <a:cubicBezTo>
                      <a:pt x="109845" y="281073"/>
                      <a:pt x="113325" y="282948"/>
                      <a:pt x="116359" y="285627"/>
                    </a:cubicBezTo>
                    <a:lnTo>
                      <a:pt x="157495" y="263660"/>
                    </a:lnTo>
                    <a:cubicBezTo>
                      <a:pt x="157227" y="262142"/>
                      <a:pt x="157138" y="260446"/>
                      <a:pt x="157316" y="258660"/>
                    </a:cubicBezTo>
                    <a:cubicBezTo>
                      <a:pt x="157495" y="255981"/>
                      <a:pt x="158030" y="253302"/>
                      <a:pt x="159011" y="250891"/>
                    </a:cubicBezTo>
                    <a:lnTo>
                      <a:pt x="101814" y="200527"/>
                    </a:lnTo>
                    <a:cubicBezTo>
                      <a:pt x="101100" y="200974"/>
                      <a:pt x="100208" y="201510"/>
                      <a:pt x="99315" y="201956"/>
                    </a:cubicBezTo>
                    <a:lnTo>
                      <a:pt x="106008" y="280002"/>
                    </a:lnTo>
                    <a:close/>
                    <a:moveTo>
                      <a:pt x="226560" y="159987"/>
                    </a:moveTo>
                    <a:cubicBezTo>
                      <a:pt x="226739" y="159987"/>
                      <a:pt x="226917" y="159987"/>
                      <a:pt x="227096" y="159987"/>
                    </a:cubicBezTo>
                    <a:lnTo>
                      <a:pt x="227185" y="159987"/>
                    </a:lnTo>
                    <a:cubicBezTo>
                      <a:pt x="235662" y="160433"/>
                      <a:pt x="243425" y="164987"/>
                      <a:pt x="248154" y="172042"/>
                    </a:cubicBezTo>
                    <a:lnTo>
                      <a:pt x="287952" y="163112"/>
                    </a:lnTo>
                    <a:cubicBezTo>
                      <a:pt x="287952" y="163112"/>
                      <a:pt x="287952" y="163112"/>
                      <a:pt x="287952" y="163112"/>
                    </a:cubicBezTo>
                    <a:lnTo>
                      <a:pt x="217458" y="123375"/>
                    </a:lnTo>
                    <a:cubicBezTo>
                      <a:pt x="216655" y="124089"/>
                      <a:pt x="215763" y="124804"/>
                      <a:pt x="214871" y="125429"/>
                    </a:cubicBezTo>
                    <a:lnTo>
                      <a:pt x="226560" y="159987"/>
                    </a:lnTo>
                    <a:close/>
                    <a:moveTo>
                      <a:pt x="118589" y="189276"/>
                    </a:moveTo>
                    <a:lnTo>
                      <a:pt x="171861" y="236157"/>
                    </a:lnTo>
                    <a:cubicBezTo>
                      <a:pt x="176233" y="233924"/>
                      <a:pt x="181141" y="232942"/>
                      <a:pt x="186049" y="233210"/>
                    </a:cubicBezTo>
                    <a:lnTo>
                      <a:pt x="186316" y="233210"/>
                    </a:lnTo>
                    <a:cubicBezTo>
                      <a:pt x="186941" y="233299"/>
                      <a:pt x="187655" y="233299"/>
                      <a:pt x="188369" y="233389"/>
                    </a:cubicBezTo>
                    <a:lnTo>
                      <a:pt x="204520" y="204546"/>
                    </a:lnTo>
                    <a:cubicBezTo>
                      <a:pt x="202111" y="201688"/>
                      <a:pt x="200415" y="198474"/>
                      <a:pt x="199434" y="195080"/>
                    </a:cubicBezTo>
                    <a:lnTo>
                      <a:pt x="118589" y="189276"/>
                    </a:lnTo>
                    <a:close/>
                    <a:moveTo>
                      <a:pt x="120374" y="169988"/>
                    </a:moveTo>
                    <a:lnTo>
                      <a:pt x="200951" y="175703"/>
                    </a:lnTo>
                    <a:cubicBezTo>
                      <a:pt x="202557" y="172042"/>
                      <a:pt x="205055" y="168827"/>
                      <a:pt x="208178" y="166327"/>
                    </a:cubicBezTo>
                    <a:lnTo>
                      <a:pt x="195954" y="130161"/>
                    </a:lnTo>
                    <a:cubicBezTo>
                      <a:pt x="191403" y="129536"/>
                      <a:pt x="187298" y="127929"/>
                      <a:pt x="183550" y="125250"/>
                    </a:cubicBezTo>
                    <a:lnTo>
                      <a:pt x="120374" y="169988"/>
                    </a:lnTo>
                    <a:close/>
                    <a:moveTo>
                      <a:pt x="125460" y="306880"/>
                    </a:moveTo>
                    <a:lnTo>
                      <a:pt x="197024" y="336348"/>
                    </a:lnTo>
                    <a:cubicBezTo>
                      <a:pt x="197827" y="335455"/>
                      <a:pt x="198541" y="334741"/>
                      <a:pt x="199344" y="334115"/>
                    </a:cubicBezTo>
                    <a:lnTo>
                      <a:pt x="183372" y="287413"/>
                    </a:lnTo>
                    <a:cubicBezTo>
                      <a:pt x="183193" y="287413"/>
                      <a:pt x="183015" y="287413"/>
                      <a:pt x="182836" y="287413"/>
                    </a:cubicBezTo>
                    <a:lnTo>
                      <a:pt x="182747" y="287413"/>
                    </a:lnTo>
                    <a:cubicBezTo>
                      <a:pt x="176769" y="287056"/>
                      <a:pt x="171058" y="284734"/>
                      <a:pt x="166507" y="280895"/>
                    </a:cubicBezTo>
                    <a:lnTo>
                      <a:pt x="125282" y="302772"/>
                    </a:lnTo>
                    <a:cubicBezTo>
                      <a:pt x="125460" y="304112"/>
                      <a:pt x="125549" y="305451"/>
                      <a:pt x="125460" y="306880"/>
                    </a:cubicBezTo>
                    <a:close/>
                    <a:moveTo>
                      <a:pt x="218529" y="327954"/>
                    </a:moveTo>
                    <a:cubicBezTo>
                      <a:pt x="223259" y="328311"/>
                      <a:pt x="227809" y="329829"/>
                      <a:pt x="231825" y="332419"/>
                    </a:cubicBezTo>
                    <a:lnTo>
                      <a:pt x="285989" y="293664"/>
                    </a:lnTo>
                    <a:lnTo>
                      <a:pt x="207018" y="275537"/>
                    </a:lnTo>
                    <a:cubicBezTo>
                      <a:pt x="205501" y="277769"/>
                      <a:pt x="203717" y="279644"/>
                      <a:pt x="201843" y="281252"/>
                    </a:cubicBezTo>
                    <a:lnTo>
                      <a:pt x="217815" y="327865"/>
                    </a:lnTo>
                    <a:cubicBezTo>
                      <a:pt x="218083" y="327865"/>
                      <a:pt x="218262" y="327865"/>
                      <a:pt x="218529" y="327954"/>
                    </a:cubicBezTo>
                    <a:close/>
                    <a:moveTo>
                      <a:pt x="249404" y="200170"/>
                    </a:moveTo>
                    <a:lnTo>
                      <a:pt x="302586" y="262142"/>
                    </a:lnTo>
                    <a:cubicBezTo>
                      <a:pt x="303121" y="261874"/>
                      <a:pt x="303746" y="261606"/>
                      <a:pt x="304370" y="261339"/>
                    </a:cubicBezTo>
                    <a:lnTo>
                      <a:pt x="304817" y="192401"/>
                    </a:lnTo>
                    <a:cubicBezTo>
                      <a:pt x="299820" y="190437"/>
                      <a:pt x="295358" y="186865"/>
                      <a:pt x="292235" y="182132"/>
                    </a:cubicBezTo>
                    <a:lnTo>
                      <a:pt x="252437" y="191062"/>
                    </a:lnTo>
                    <a:cubicBezTo>
                      <a:pt x="251902" y="194187"/>
                      <a:pt x="250920" y="197223"/>
                      <a:pt x="249404" y="200170"/>
                    </a:cubicBezTo>
                    <a:close/>
                    <a:moveTo>
                      <a:pt x="217012" y="382247"/>
                    </a:moveTo>
                    <a:cubicBezTo>
                      <a:pt x="216388" y="382247"/>
                      <a:pt x="215852" y="382247"/>
                      <a:pt x="215228" y="382157"/>
                    </a:cubicBezTo>
                    <a:cubicBezTo>
                      <a:pt x="200594" y="381175"/>
                      <a:pt x="189350" y="368763"/>
                      <a:pt x="189707" y="354207"/>
                    </a:cubicBezTo>
                    <a:lnTo>
                      <a:pt x="118143" y="324739"/>
                    </a:lnTo>
                    <a:cubicBezTo>
                      <a:pt x="112522" y="330633"/>
                      <a:pt x="104848" y="333758"/>
                      <a:pt x="96817" y="333223"/>
                    </a:cubicBezTo>
                    <a:cubicBezTo>
                      <a:pt x="89589" y="332776"/>
                      <a:pt x="82986" y="329561"/>
                      <a:pt x="78167" y="324114"/>
                    </a:cubicBezTo>
                    <a:cubicBezTo>
                      <a:pt x="73349" y="318667"/>
                      <a:pt x="70939" y="311613"/>
                      <a:pt x="71386" y="304290"/>
                    </a:cubicBezTo>
                    <a:cubicBezTo>
                      <a:pt x="71921" y="294468"/>
                      <a:pt x="77810" y="285806"/>
                      <a:pt x="86644" y="281430"/>
                    </a:cubicBezTo>
                    <a:lnTo>
                      <a:pt x="79952" y="203385"/>
                    </a:lnTo>
                    <a:cubicBezTo>
                      <a:pt x="67727" y="199902"/>
                      <a:pt x="59518" y="188383"/>
                      <a:pt x="60232" y="175524"/>
                    </a:cubicBezTo>
                    <a:cubicBezTo>
                      <a:pt x="60678" y="168291"/>
                      <a:pt x="63890" y="161683"/>
                      <a:pt x="69333" y="156861"/>
                    </a:cubicBezTo>
                    <a:cubicBezTo>
                      <a:pt x="74776" y="152039"/>
                      <a:pt x="81826" y="149628"/>
                      <a:pt x="89143" y="150075"/>
                    </a:cubicBezTo>
                    <a:cubicBezTo>
                      <a:pt x="94229" y="150432"/>
                      <a:pt x="99048" y="152039"/>
                      <a:pt x="103063" y="154986"/>
                    </a:cubicBezTo>
                    <a:lnTo>
                      <a:pt x="172842" y="107926"/>
                    </a:lnTo>
                    <a:cubicBezTo>
                      <a:pt x="172396" y="105605"/>
                      <a:pt x="172307" y="103372"/>
                      <a:pt x="172396" y="101229"/>
                    </a:cubicBezTo>
                    <a:cubicBezTo>
                      <a:pt x="172842" y="93996"/>
                      <a:pt x="176055" y="87388"/>
                      <a:pt x="181498" y="82566"/>
                    </a:cubicBezTo>
                    <a:cubicBezTo>
                      <a:pt x="186941" y="77744"/>
                      <a:pt x="193990" y="75333"/>
                      <a:pt x="201307" y="75780"/>
                    </a:cubicBezTo>
                    <a:cubicBezTo>
                      <a:pt x="208535" y="76226"/>
                      <a:pt x="215138" y="79441"/>
                      <a:pt x="219957" y="84888"/>
                    </a:cubicBezTo>
                    <a:cubicBezTo>
                      <a:pt x="224775" y="90335"/>
                      <a:pt x="227185" y="97389"/>
                      <a:pt x="226739" y="104712"/>
                    </a:cubicBezTo>
                    <a:lnTo>
                      <a:pt x="226560" y="106141"/>
                    </a:lnTo>
                    <a:lnTo>
                      <a:pt x="297589" y="146146"/>
                    </a:lnTo>
                    <a:cubicBezTo>
                      <a:pt x="302943" y="141681"/>
                      <a:pt x="309724" y="139538"/>
                      <a:pt x="316595" y="139984"/>
                    </a:cubicBezTo>
                    <a:cubicBezTo>
                      <a:pt x="331319" y="140877"/>
                      <a:pt x="342651" y="153736"/>
                      <a:pt x="341759" y="168648"/>
                    </a:cubicBezTo>
                    <a:lnTo>
                      <a:pt x="341759" y="168648"/>
                    </a:lnTo>
                    <a:cubicBezTo>
                      <a:pt x="341134" y="179453"/>
                      <a:pt x="334263" y="188651"/>
                      <a:pt x="324269" y="192491"/>
                    </a:cubicBezTo>
                    <a:lnTo>
                      <a:pt x="323823" y="261428"/>
                    </a:lnTo>
                    <a:cubicBezTo>
                      <a:pt x="333995" y="265625"/>
                      <a:pt x="340420" y="275805"/>
                      <a:pt x="339796" y="286967"/>
                    </a:cubicBezTo>
                    <a:cubicBezTo>
                      <a:pt x="338903" y="301165"/>
                      <a:pt x="326678" y="312059"/>
                      <a:pt x="312491" y="311255"/>
                    </a:cubicBezTo>
                    <a:cubicBezTo>
                      <a:pt x="308207" y="310988"/>
                      <a:pt x="304014" y="309648"/>
                      <a:pt x="300266" y="307326"/>
                    </a:cubicBezTo>
                    <a:lnTo>
                      <a:pt x="243247" y="348135"/>
                    </a:lnTo>
                    <a:cubicBezTo>
                      <a:pt x="243960" y="350814"/>
                      <a:pt x="244228" y="353672"/>
                      <a:pt x="244050" y="356708"/>
                    </a:cubicBezTo>
                    <a:cubicBezTo>
                      <a:pt x="243603" y="363941"/>
                      <a:pt x="240391" y="370549"/>
                      <a:pt x="234948" y="375371"/>
                    </a:cubicBezTo>
                    <a:cubicBezTo>
                      <a:pt x="230040" y="379835"/>
                      <a:pt x="223705" y="382247"/>
                      <a:pt x="217012" y="382247"/>
                    </a:cubicBezTo>
                    <a:close/>
                    <a:moveTo>
                      <a:pt x="211391" y="256516"/>
                    </a:moveTo>
                    <a:lnTo>
                      <a:pt x="286970" y="273751"/>
                    </a:lnTo>
                    <a:lnTo>
                      <a:pt x="234680" y="212850"/>
                    </a:lnTo>
                    <a:cubicBezTo>
                      <a:pt x="231379" y="214011"/>
                      <a:pt x="227720" y="214636"/>
                      <a:pt x="223883" y="214458"/>
                    </a:cubicBezTo>
                    <a:lnTo>
                      <a:pt x="223615" y="214458"/>
                    </a:lnTo>
                    <a:cubicBezTo>
                      <a:pt x="222902" y="214368"/>
                      <a:pt x="222277" y="214368"/>
                      <a:pt x="221563" y="214279"/>
                    </a:cubicBezTo>
                    <a:lnTo>
                      <a:pt x="205412" y="243122"/>
                    </a:lnTo>
                    <a:cubicBezTo>
                      <a:pt x="208624" y="246962"/>
                      <a:pt x="210677" y="251516"/>
                      <a:pt x="211391" y="256516"/>
                    </a:cubicBezTo>
                    <a:close/>
                  </a:path>
                </a:pathLst>
              </a:custGeom>
              <a:solidFill>
                <a:schemeClr val="bg1"/>
              </a:solidFill>
              <a:ln w="8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5130649-A966-67BE-C347-DD97BA9E0F5B}"/>
              </a:ext>
            </a:extLst>
          </p:cNvPr>
          <p:cNvCxnSpPr>
            <a:cxnSpLocks/>
          </p:cNvCxnSpPr>
          <p:nvPr/>
        </p:nvCxnSpPr>
        <p:spPr>
          <a:xfrm flipH="1">
            <a:off x="8558746" y="3171646"/>
            <a:ext cx="137579" cy="0"/>
          </a:xfrm>
          <a:prstGeom prst="line">
            <a:avLst/>
          </a:prstGeom>
          <a:ln w="34925" cap="flat" cmpd="dbl" algn="ctr">
            <a:solidFill>
              <a:schemeClr val="dk1"/>
            </a:solidFill>
            <a:prstDash val="sys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B15ACB3-49CC-1074-BA8E-F0CEBB62D060}"/>
              </a:ext>
            </a:extLst>
          </p:cNvPr>
          <p:cNvCxnSpPr>
            <a:cxnSpLocks/>
          </p:cNvCxnSpPr>
          <p:nvPr/>
        </p:nvCxnSpPr>
        <p:spPr>
          <a:xfrm>
            <a:off x="8559736" y="3073644"/>
            <a:ext cx="671438" cy="0"/>
          </a:xfrm>
          <a:prstGeom prst="line">
            <a:avLst/>
          </a:prstGeom>
          <a:ln w="34925" cmpd="dbl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74BF6FE-303C-3C4A-E38F-D7FD990DBC48}"/>
              </a:ext>
            </a:extLst>
          </p:cNvPr>
          <p:cNvSpPr txBox="1"/>
          <p:nvPr/>
        </p:nvSpPr>
        <p:spPr>
          <a:xfrm>
            <a:off x="6809603" y="4990611"/>
            <a:ext cx="173824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33A85C"/>
                </a:solidFill>
              </a:rPr>
              <a:t>If you need to show redundancy, show it by using the double-line line type</a:t>
            </a:r>
          </a:p>
        </p:txBody>
      </p:sp>
      <p:sp>
        <p:nvSpPr>
          <p:cNvPr id="62" name="Title 3">
            <a:extLst>
              <a:ext uri="{FF2B5EF4-FFF2-40B4-BE49-F238E27FC236}">
                <a16:creationId xmlns:a16="http://schemas.microsoft.com/office/drawing/2014/main" id="{26EB26D9-9376-27E8-E279-DFB7A20E9E6E}"/>
              </a:ext>
            </a:extLst>
          </p:cNvPr>
          <p:cNvSpPr txBox="1">
            <a:spLocks/>
          </p:cNvSpPr>
          <p:nvPr/>
        </p:nvSpPr>
        <p:spPr>
          <a:xfrm>
            <a:off x="6191201" y="1252041"/>
            <a:ext cx="4246369" cy="4018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Correct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DF46B1-545E-9C3B-8F8C-8F1D861587C4}"/>
              </a:ext>
            </a:extLst>
          </p:cNvPr>
          <p:cNvSpPr/>
          <p:nvPr/>
        </p:nvSpPr>
        <p:spPr>
          <a:xfrm>
            <a:off x="1360206" y="2145514"/>
            <a:ext cx="2217004" cy="20813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873E733-C9DF-D9B3-A582-B2C112373C2E}"/>
              </a:ext>
            </a:extLst>
          </p:cNvPr>
          <p:cNvSpPr/>
          <p:nvPr/>
        </p:nvSpPr>
        <p:spPr>
          <a:xfrm>
            <a:off x="1513026" y="2589592"/>
            <a:ext cx="1917630" cy="14768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Amsterdam, NL</a:t>
            </a:r>
            <a:endParaRPr lang="it-IT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DDE23D2C-D2DC-A99C-2CF1-EC7E6588D333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H="1">
            <a:off x="2999457" y="3444900"/>
            <a:ext cx="982936" cy="445456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F02A2E6-844C-50E9-7C31-F2C332978A32}"/>
              </a:ext>
            </a:extLst>
          </p:cNvPr>
          <p:cNvGrpSpPr/>
          <p:nvPr/>
        </p:nvGrpSpPr>
        <p:grpSpPr>
          <a:xfrm>
            <a:off x="1660131" y="2971131"/>
            <a:ext cx="1449218" cy="905950"/>
            <a:chOff x="1660131" y="2971131"/>
            <a:chExt cx="1449218" cy="90595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BDB93BB-C849-6B71-C79B-A192A31B28D3}"/>
                </a:ext>
              </a:extLst>
            </p:cNvPr>
            <p:cNvSpPr/>
            <p:nvPr/>
          </p:nvSpPr>
          <p:spPr>
            <a:xfrm>
              <a:off x="1660131" y="2971131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Fabric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6E58420-15CA-FBE1-406A-AD83516DE2BF}"/>
                </a:ext>
              </a:extLst>
            </p:cNvPr>
            <p:cNvGrpSpPr/>
            <p:nvPr/>
          </p:nvGrpSpPr>
          <p:grpSpPr>
            <a:xfrm>
              <a:off x="1661549" y="3016057"/>
              <a:ext cx="1447800" cy="861024"/>
              <a:chOff x="849984" y="3313152"/>
              <a:chExt cx="1447800" cy="861024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599FBB0-E92F-C414-227A-F9BCF0DAA88D}"/>
                  </a:ext>
                </a:extLst>
              </p:cNvPr>
              <p:cNvSpPr/>
              <p:nvPr/>
            </p:nvSpPr>
            <p:spPr>
              <a:xfrm>
                <a:off x="849984" y="3572473"/>
                <a:ext cx="1447800" cy="6017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118872" tIns="54864" rtlCol="0" anchor="t" anchorCtr="0">
                <a:spAutoFit/>
              </a:bodyPr>
              <a:lstStyle/>
              <a:p>
                <a:pPr marL="100584" indent="-100584">
                  <a:spcBef>
                    <a:spcPts val="1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solidFill>
                      <a:schemeClr val="tx1"/>
                    </a:solidFill>
                  </a:rPr>
                  <a:t>Fabric Cloud Router</a:t>
                </a:r>
              </a:p>
              <a:p>
                <a:pPr marL="100584" indent="-100584">
                  <a:spcBef>
                    <a:spcPts val="1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solidFill>
                      <a:schemeClr val="tx1"/>
                    </a:solidFill>
                  </a:rPr>
                  <a:t>Redundant 10 Gbps Connections</a:t>
                </a:r>
              </a:p>
            </p:txBody>
          </p:sp>
          <p:sp>
            <p:nvSpPr>
              <p:cNvPr id="82" name="Graphic 58">
                <a:extLst>
                  <a:ext uri="{FF2B5EF4-FFF2-40B4-BE49-F238E27FC236}">
                    <a16:creationId xmlns:a16="http://schemas.microsoft.com/office/drawing/2014/main" id="{F00877D9-C04F-82D1-6BED-B3E900E9B51D}"/>
                  </a:ext>
                </a:extLst>
              </p:cNvPr>
              <p:cNvSpPr/>
              <p:nvPr/>
            </p:nvSpPr>
            <p:spPr>
              <a:xfrm>
                <a:off x="938505" y="3313152"/>
                <a:ext cx="188853" cy="214029"/>
              </a:xfrm>
              <a:custGeom>
                <a:avLst/>
                <a:gdLst>
                  <a:gd name="connsiteX0" fmla="*/ 382270 w 402347"/>
                  <a:gd name="connsiteY0" fmla="*/ 99443 h 455983"/>
                  <a:gd name="connsiteX1" fmla="*/ 221474 w 402347"/>
                  <a:gd name="connsiteY1" fmla="*/ 5503 h 455983"/>
                  <a:gd name="connsiteX2" fmla="*/ 180873 w 402347"/>
                  <a:gd name="connsiteY2" fmla="*/ 5414 h 455983"/>
                  <a:gd name="connsiteX3" fmla="*/ 19988 w 402347"/>
                  <a:gd name="connsiteY3" fmla="*/ 99354 h 455983"/>
                  <a:gd name="connsiteX4" fmla="*/ 0 w 402347"/>
                  <a:gd name="connsiteY4" fmla="*/ 134090 h 455983"/>
                  <a:gd name="connsiteX5" fmla="*/ 0 w 402347"/>
                  <a:gd name="connsiteY5" fmla="*/ 321882 h 455983"/>
                  <a:gd name="connsiteX6" fmla="*/ 19988 w 402347"/>
                  <a:gd name="connsiteY6" fmla="*/ 356618 h 455983"/>
                  <a:gd name="connsiteX7" fmla="*/ 180873 w 402347"/>
                  <a:gd name="connsiteY7" fmla="*/ 450559 h 455983"/>
                  <a:gd name="connsiteX8" fmla="*/ 221385 w 402347"/>
                  <a:gd name="connsiteY8" fmla="*/ 450559 h 455983"/>
                  <a:gd name="connsiteX9" fmla="*/ 382359 w 402347"/>
                  <a:gd name="connsiteY9" fmla="*/ 356708 h 455983"/>
                  <a:gd name="connsiteX10" fmla="*/ 402347 w 402347"/>
                  <a:gd name="connsiteY10" fmla="*/ 321971 h 455983"/>
                  <a:gd name="connsiteX11" fmla="*/ 402347 w 402347"/>
                  <a:gd name="connsiteY11" fmla="*/ 134180 h 455983"/>
                  <a:gd name="connsiteX12" fmla="*/ 382270 w 402347"/>
                  <a:gd name="connsiteY12" fmla="*/ 99443 h 455983"/>
                  <a:gd name="connsiteX13" fmla="*/ 106008 w 402347"/>
                  <a:gd name="connsiteY13" fmla="*/ 280002 h 455983"/>
                  <a:gd name="connsiteX14" fmla="*/ 116359 w 402347"/>
                  <a:gd name="connsiteY14" fmla="*/ 285627 h 455983"/>
                  <a:gd name="connsiteX15" fmla="*/ 157495 w 402347"/>
                  <a:gd name="connsiteY15" fmla="*/ 263660 h 455983"/>
                  <a:gd name="connsiteX16" fmla="*/ 157316 w 402347"/>
                  <a:gd name="connsiteY16" fmla="*/ 258660 h 455983"/>
                  <a:gd name="connsiteX17" fmla="*/ 159011 w 402347"/>
                  <a:gd name="connsiteY17" fmla="*/ 250891 h 455983"/>
                  <a:gd name="connsiteX18" fmla="*/ 101814 w 402347"/>
                  <a:gd name="connsiteY18" fmla="*/ 200527 h 455983"/>
                  <a:gd name="connsiteX19" fmla="*/ 99315 w 402347"/>
                  <a:gd name="connsiteY19" fmla="*/ 201956 h 455983"/>
                  <a:gd name="connsiteX20" fmla="*/ 106008 w 402347"/>
                  <a:gd name="connsiteY20" fmla="*/ 280002 h 455983"/>
                  <a:gd name="connsiteX21" fmla="*/ 226560 w 402347"/>
                  <a:gd name="connsiteY21" fmla="*/ 159987 h 455983"/>
                  <a:gd name="connsiteX22" fmla="*/ 227096 w 402347"/>
                  <a:gd name="connsiteY22" fmla="*/ 159987 h 455983"/>
                  <a:gd name="connsiteX23" fmla="*/ 227185 w 402347"/>
                  <a:gd name="connsiteY23" fmla="*/ 159987 h 455983"/>
                  <a:gd name="connsiteX24" fmla="*/ 248154 w 402347"/>
                  <a:gd name="connsiteY24" fmla="*/ 172042 h 455983"/>
                  <a:gd name="connsiteX25" fmla="*/ 287952 w 402347"/>
                  <a:gd name="connsiteY25" fmla="*/ 163112 h 455983"/>
                  <a:gd name="connsiteX26" fmla="*/ 287952 w 402347"/>
                  <a:gd name="connsiteY26" fmla="*/ 163112 h 455983"/>
                  <a:gd name="connsiteX27" fmla="*/ 217458 w 402347"/>
                  <a:gd name="connsiteY27" fmla="*/ 123375 h 455983"/>
                  <a:gd name="connsiteX28" fmla="*/ 214871 w 402347"/>
                  <a:gd name="connsiteY28" fmla="*/ 125429 h 455983"/>
                  <a:gd name="connsiteX29" fmla="*/ 226560 w 402347"/>
                  <a:gd name="connsiteY29" fmla="*/ 159987 h 455983"/>
                  <a:gd name="connsiteX30" fmla="*/ 118589 w 402347"/>
                  <a:gd name="connsiteY30" fmla="*/ 189276 h 455983"/>
                  <a:gd name="connsiteX31" fmla="*/ 171861 w 402347"/>
                  <a:gd name="connsiteY31" fmla="*/ 236157 h 455983"/>
                  <a:gd name="connsiteX32" fmla="*/ 186049 w 402347"/>
                  <a:gd name="connsiteY32" fmla="*/ 233210 h 455983"/>
                  <a:gd name="connsiteX33" fmla="*/ 186316 w 402347"/>
                  <a:gd name="connsiteY33" fmla="*/ 233210 h 455983"/>
                  <a:gd name="connsiteX34" fmla="*/ 188369 w 402347"/>
                  <a:gd name="connsiteY34" fmla="*/ 233389 h 455983"/>
                  <a:gd name="connsiteX35" fmla="*/ 204520 w 402347"/>
                  <a:gd name="connsiteY35" fmla="*/ 204546 h 455983"/>
                  <a:gd name="connsiteX36" fmla="*/ 199434 w 402347"/>
                  <a:gd name="connsiteY36" fmla="*/ 195080 h 455983"/>
                  <a:gd name="connsiteX37" fmla="*/ 118589 w 402347"/>
                  <a:gd name="connsiteY37" fmla="*/ 189276 h 455983"/>
                  <a:gd name="connsiteX38" fmla="*/ 120374 w 402347"/>
                  <a:gd name="connsiteY38" fmla="*/ 169988 h 455983"/>
                  <a:gd name="connsiteX39" fmla="*/ 200951 w 402347"/>
                  <a:gd name="connsiteY39" fmla="*/ 175703 h 455983"/>
                  <a:gd name="connsiteX40" fmla="*/ 208178 w 402347"/>
                  <a:gd name="connsiteY40" fmla="*/ 166327 h 455983"/>
                  <a:gd name="connsiteX41" fmla="*/ 195954 w 402347"/>
                  <a:gd name="connsiteY41" fmla="*/ 130161 h 455983"/>
                  <a:gd name="connsiteX42" fmla="*/ 183550 w 402347"/>
                  <a:gd name="connsiteY42" fmla="*/ 125250 h 455983"/>
                  <a:gd name="connsiteX43" fmla="*/ 120374 w 402347"/>
                  <a:gd name="connsiteY43" fmla="*/ 169988 h 455983"/>
                  <a:gd name="connsiteX44" fmla="*/ 125460 w 402347"/>
                  <a:gd name="connsiteY44" fmla="*/ 306880 h 455983"/>
                  <a:gd name="connsiteX45" fmla="*/ 197024 w 402347"/>
                  <a:gd name="connsiteY45" fmla="*/ 336348 h 455983"/>
                  <a:gd name="connsiteX46" fmla="*/ 199344 w 402347"/>
                  <a:gd name="connsiteY46" fmla="*/ 334115 h 455983"/>
                  <a:gd name="connsiteX47" fmla="*/ 183372 w 402347"/>
                  <a:gd name="connsiteY47" fmla="*/ 287413 h 455983"/>
                  <a:gd name="connsiteX48" fmla="*/ 182836 w 402347"/>
                  <a:gd name="connsiteY48" fmla="*/ 287413 h 455983"/>
                  <a:gd name="connsiteX49" fmla="*/ 182747 w 402347"/>
                  <a:gd name="connsiteY49" fmla="*/ 287413 h 455983"/>
                  <a:gd name="connsiteX50" fmla="*/ 166507 w 402347"/>
                  <a:gd name="connsiteY50" fmla="*/ 280895 h 455983"/>
                  <a:gd name="connsiteX51" fmla="*/ 125282 w 402347"/>
                  <a:gd name="connsiteY51" fmla="*/ 302772 h 455983"/>
                  <a:gd name="connsiteX52" fmla="*/ 125460 w 402347"/>
                  <a:gd name="connsiteY52" fmla="*/ 306880 h 455983"/>
                  <a:gd name="connsiteX53" fmla="*/ 218529 w 402347"/>
                  <a:gd name="connsiteY53" fmla="*/ 327954 h 455983"/>
                  <a:gd name="connsiteX54" fmla="*/ 231825 w 402347"/>
                  <a:gd name="connsiteY54" fmla="*/ 332419 h 455983"/>
                  <a:gd name="connsiteX55" fmla="*/ 285989 w 402347"/>
                  <a:gd name="connsiteY55" fmla="*/ 293664 h 455983"/>
                  <a:gd name="connsiteX56" fmla="*/ 207018 w 402347"/>
                  <a:gd name="connsiteY56" fmla="*/ 275537 h 455983"/>
                  <a:gd name="connsiteX57" fmla="*/ 201843 w 402347"/>
                  <a:gd name="connsiteY57" fmla="*/ 281252 h 455983"/>
                  <a:gd name="connsiteX58" fmla="*/ 217815 w 402347"/>
                  <a:gd name="connsiteY58" fmla="*/ 327865 h 455983"/>
                  <a:gd name="connsiteX59" fmla="*/ 218529 w 402347"/>
                  <a:gd name="connsiteY59" fmla="*/ 327954 h 455983"/>
                  <a:gd name="connsiteX60" fmla="*/ 249404 w 402347"/>
                  <a:gd name="connsiteY60" fmla="*/ 200170 h 455983"/>
                  <a:gd name="connsiteX61" fmla="*/ 302586 w 402347"/>
                  <a:gd name="connsiteY61" fmla="*/ 262142 h 455983"/>
                  <a:gd name="connsiteX62" fmla="*/ 304370 w 402347"/>
                  <a:gd name="connsiteY62" fmla="*/ 261339 h 455983"/>
                  <a:gd name="connsiteX63" fmla="*/ 304817 w 402347"/>
                  <a:gd name="connsiteY63" fmla="*/ 192401 h 455983"/>
                  <a:gd name="connsiteX64" fmla="*/ 292235 w 402347"/>
                  <a:gd name="connsiteY64" fmla="*/ 182132 h 455983"/>
                  <a:gd name="connsiteX65" fmla="*/ 252437 w 402347"/>
                  <a:gd name="connsiteY65" fmla="*/ 191062 h 455983"/>
                  <a:gd name="connsiteX66" fmla="*/ 249404 w 402347"/>
                  <a:gd name="connsiteY66" fmla="*/ 200170 h 455983"/>
                  <a:gd name="connsiteX67" fmla="*/ 217012 w 402347"/>
                  <a:gd name="connsiteY67" fmla="*/ 382247 h 455983"/>
                  <a:gd name="connsiteX68" fmla="*/ 215228 w 402347"/>
                  <a:gd name="connsiteY68" fmla="*/ 382157 h 455983"/>
                  <a:gd name="connsiteX69" fmla="*/ 189707 w 402347"/>
                  <a:gd name="connsiteY69" fmla="*/ 354207 h 455983"/>
                  <a:gd name="connsiteX70" fmla="*/ 118143 w 402347"/>
                  <a:gd name="connsiteY70" fmla="*/ 324739 h 455983"/>
                  <a:gd name="connsiteX71" fmla="*/ 96817 w 402347"/>
                  <a:gd name="connsiteY71" fmla="*/ 333223 h 455983"/>
                  <a:gd name="connsiteX72" fmla="*/ 78167 w 402347"/>
                  <a:gd name="connsiteY72" fmla="*/ 324114 h 455983"/>
                  <a:gd name="connsiteX73" fmla="*/ 71386 w 402347"/>
                  <a:gd name="connsiteY73" fmla="*/ 304290 h 455983"/>
                  <a:gd name="connsiteX74" fmla="*/ 86644 w 402347"/>
                  <a:gd name="connsiteY74" fmla="*/ 281430 h 455983"/>
                  <a:gd name="connsiteX75" fmla="*/ 79952 w 402347"/>
                  <a:gd name="connsiteY75" fmla="*/ 203385 h 455983"/>
                  <a:gd name="connsiteX76" fmla="*/ 60232 w 402347"/>
                  <a:gd name="connsiteY76" fmla="*/ 175524 h 455983"/>
                  <a:gd name="connsiteX77" fmla="*/ 69333 w 402347"/>
                  <a:gd name="connsiteY77" fmla="*/ 156861 h 455983"/>
                  <a:gd name="connsiteX78" fmla="*/ 89143 w 402347"/>
                  <a:gd name="connsiteY78" fmla="*/ 150075 h 455983"/>
                  <a:gd name="connsiteX79" fmla="*/ 103063 w 402347"/>
                  <a:gd name="connsiteY79" fmla="*/ 154986 h 455983"/>
                  <a:gd name="connsiteX80" fmla="*/ 172842 w 402347"/>
                  <a:gd name="connsiteY80" fmla="*/ 107926 h 455983"/>
                  <a:gd name="connsiteX81" fmla="*/ 172396 w 402347"/>
                  <a:gd name="connsiteY81" fmla="*/ 101229 h 455983"/>
                  <a:gd name="connsiteX82" fmla="*/ 181498 w 402347"/>
                  <a:gd name="connsiteY82" fmla="*/ 82566 h 455983"/>
                  <a:gd name="connsiteX83" fmla="*/ 201307 w 402347"/>
                  <a:gd name="connsiteY83" fmla="*/ 75780 h 455983"/>
                  <a:gd name="connsiteX84" fmla="*/ 219957 w 402347"/>
                  <a:gd name="connsiteY84" fmla="*/ 84888 h 455983"/>
                  <a:gd name="connsiteX85" fmla="*/ 226739 w 402347"/>
                  <a:gd name="connsiteY85" fmla="*/ 104712 h 455983"/>
                  <a:gd name="connsiteX86" fmla="*/ 226560 w 402347"/>
                  <a:gd name="connsiteY86" fmla="*/ 106141 h 455983"/>
                  <a:gd name="connsiteX87" fmla="*/ 297589 w 402347"/>
                  <a:gd name="connsiteY87" fmla="*/ 146146 h 455983"/>
                  <a:gd name="connsiteX88" fmla="*/ 316595 w 402347"/>
                  <a:gd name="connsiteY88" fmla="*/ 139984 h 455983"/>
                  <a:gd name="connsiteX89" fmla="*/ 341759 w 402347"/>
                  <a:gd name="connsiteY89" fmla="*/ 168648 h 455983"/>
                  <a:gd name="connsiteX90" fmla="*/ 341759 w 402347"/>
                  <a:gd name="connsiteY90" fmla="*/ 168648 h 455983"/>
                  <a:gd name="connsiteX91" fmla="*/ 324269 w 402347"/>
                  <a:gd name="connsiteY91" fmla="*/ 192491 h 455983"/>
                  <a:gd name="connsiteX92" fmla="*/ 323823 w 402347"/>
                  <a:gd name="connsiteY92" fmla="*/ 261428 h 455983"/>
                  <a:gd name="connsiteX93" fmla="*/ 339796 w 402347"/>
                  <a:gd name="connsiteY93" fmla="*/ 286967 h 455983"/>
                  <a:gd name="connsiteX94" fmla="*/ 312491 w 402347"/>
                  <a:gd name="connsiteY94" fmla="*/ 311255 h 455983"/>
                  <a:gd name="connsiteX95" fmla="*/ 300266 w 402347"/>
                  <a:gd name="connsiteY95" fmla="*/ 307326 h 455983"/>
                  <a:gd name="connsiteX96" fmla="*/ 243247 w 402347"/>
                  <a:gd name="connsiteY96" fmla="*/ 348135 h 455983"/>
                  <a:gd name="connsiteX97" fmla="*/ 244050 w 402347"/>
                  <a:gd name="connsiteY97" fmla="*/ 356708 h 455983"/>
                  <a:gd name="connsiteX98" fmla="*/ 234948 w 402347"/>
                  <a:gd name="connsiteY98" fmla="*/ 375371 h 455983"/>
                  <a:gd name="connsiteX99" fmla="*/ 217012 w 402347"/>
                  <a:gd name="connsiteY99" fmla="*/ 382247 h 455983"/>
                  <a:gd name="connsiteX100" fmla="*/ 211391 w 402347"/>
                  <a:gd name="connsiteY100" fmla="*/ 256516 h 455983"/>
                  <a:gd name="connsiteX101" fmla="*/ 286970 w 402347"/>
                  <a:gd name="connsiteY101" fmla="*/ 273751 h 455983"/>
                  <a:gd name="connsiteX102" fmla="*/ 234680 w 402347"/>
                  <a:gd name="connsiteY102" fmla="*/ 212850 h 455983"/>
                  <a:gd name="connsiteX103" fmla="*/ 223883 w 402347"/>
                  <a:gd name="connsiteY103" fmla="*/ 214458 h 455983"/>
                  <a:gd name="connsiteX104" fmla="*/ 223615 w 402347"/>
                  <a:gd name="connsiteY104" fmla="*/ 214458 h 455983"/>
                  <a:gd name="connsiteX105" fmla="*/ 221563 w 402347"/>
                  <a:gd name="connsiteY105" fmla="*/ 214279 h 455983"/>
                  <a:gd name="connsiteX106" fmla="*/ 205412 w 402347"/>
                  <a:gd name="connsiteY106" fmla="*/ 243122 h 455983"/>
                  <a:gd name="connsiteX107" fmla="*/ 211391 w 402347"/>
                  <a:gd name="connsiteY107" fmla="*/ 256516 h 455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402347" h="455983">
                    <a:moveTo>
                      <a:pt x="382270" y="99443"/>
                    </a:moveTo>
                    <a:lnTo>
                      <a:pt x="221474" y="5503"/>
                    </a:lnTo>
                    <a:cubicBezTo>
                      <a:pt x="208892" y="-1819"/>
                      <a:pt x="193455" y="-1819"/>
                      <a:pt x="180873" y="5414"/>
                    </a:cubicBezTo>
                    <a:lnTo>
                      <a:pt x="19988" y="99354"/>
                    </a:lnTo>
                    <a:cubicBezTo>
                      <a:pt x="7674" y="106498"/>
                      <a:pt x="0" y="119803"/>
                      <a:pt x="0" y="134090"/>
                    </a:cubicBezTo>
                    <a:lnTo>
                      <a:pt x="0" y="321882"/>
                    </a:lnTo>
                    <a:cubicBezTo>
                      <a:pt x="0" y="336259"/>
                      <a:pt x="7585" y="349475"/>
                      <a:pt x="19988" y="356618"/>
                    </a:cubicBezTo>
                    <a:lnTo>
                      <a:pt x="180873" y="450559"/>
                    </a:lnTo>
                    <a:cubicBezTo>
                      <a:pt x="193366" y="457792"/>
                      <a:pt x="208892" y="457792"/>
                      <a:pt x="221385" y="450559"/>
                    </a:cubicBezTo>
                    <a:lnTo>
                      <a:pt x="382359" y="356708"/>
                    </a:lnTo>
                    <a:cubicBezTo>
                      <a:pt x="394673" y="349564"/>
                      <a:pt x="402347" y="336259"/>
                      <a:pt x="402347" y="321971"/>
                    </a:cubicBezTo>
                    <a:lnTo>
                      <a:pt x="402347" y="134180"/>
                    </a:lnTo>
                    <a:cubicBezTo>
                      <a:pt x="402258" y="119892"/>
                      <a:pt x="394584" y="106587"/>
                      <a:pt x="382270" y="99443"/>
                    </a:cubicBezTo>
                    <a:close/>
                    <a:moveTo>
                      <a:pt x="106008" y="280002"/>
                    </a:moveTo>
                    <a:cubicBezTo>
                      <a:pt x="109845" y="281073"/>
                      <a:pt x="113325" y="282948"/>
                      <a:pt x="116359" y="285627"/>
                    </a:cubicBezTo>
                    <a:lnTo>
                      <a:pt x="157495" y="263660"/>
                    </a:lnTo>
                    <a:cubicBezTo>
                      <a:pt x="157227" y="262142"/>
                      <a:pt x="157138" y="260446"/>
                      <a:pt x="157316" y="258660"/>
                    </a:cubicBezTo>
                    <a:cubicBezTo>
                      <a:pt x="157495" y="255981"/>
                      <a:pt x="158030" y="253302"/>
                      <a:pt x="159011" y="250891"/>
                    </a:cubicBezTo>
                    <a:lnTo>
                      <a:pt x="101814" y="200527"/>
                    </a:lnTo>
                    <a:cubicBezTo>
                      <a:pt x="101100" y="200974"/>
                      <a:pt x="100208" y="201510"/>
                      <a:pt x="99315" y="201956"/>
                    </a:cubicBezTo>
                    <a:lnTo>
                      <a:pt x="106008" y="280002"/>
                    </a:lnTo>
                    <a:close/>
                    <a:moveTo>
                      <a:pt x="226560" y="159987"/>
                    </a:moveTo>
                    <a:cubicBezTo>
                      <a:pt x="226739" y="159987"/>
                      <a:pt x="226917" y="159987"/>
                      <a:pt x="227096" y="159987"/>
                    </a:cubicBezTo>
                    <a:lnTo>
                      <a:pt x="227185" y="159987"/>
                    </a:lnTo>
                    <a:cubicBezTo>
                      <a:pt x="235662" y="160433"/>
                      <a:pt x="243425" y="164987"/>
                      <a:pt x="248154" y="172042"/>
                    </a:cubicBezTo>
                    <a:lnTo>
                      <a:pt x="287952" y="163112"/>
                    </a:lnTo>
                    <a:cubicBezTo>
                      <a:pt x="287952" y="163112"/>
                      <a:pt x="287952" y="163112"/>
                      <a:pt x="287952" y="163112"/>
                    </a:cubicBezTo>
                    <a:lnTo>
                      <a:pt x="217458" y="123375"/>
                    </a:lnTo>
                    <a:cubicBezTo>
                      <a:pt x="216655" y="124089"/>
                      <a:pt x="215763" y="124804"/>
                      <a:pt x="214871" y="125429"/>
                    </a:cubicBezTo>
                    <a:lnTo>
                      <a:pt x="226560" y="159987"/>
                    </a:lnTo>
                    <a:close/>
                    <a:moveTo>
                      <a:pt x="118589" y="189276"/>
                    </a:moveTo>
                    <a:lnTo>
                      <a:pt x="171861" y="236157"/>
                    </a:lnTo>
                    <a:cubicBezTo>
                      <a:pt x="176233" y="233924"/>
                      <a:pt x="181141" y="232942"/>
                      <a:pt x="186049" y="233210"/>
                    </a:cubicBezTo>
                    <a:lnTo>
                      <a:pt x="186316" y="233210"/>
                    </a:lnTo>
                    <a:cubicBezTo>
                      <a:pt x="186941" y="233299"/>
                      <a:pt x="187655" y="233299"/>
                      <a:pt x="188369" y="233389"/>
                    </a:cubicBezTo>
                    <a:lnTo>
                      <a:pt x="204520" y="204546"/>
                    </a:lnTo>
                    <a:cubicBezTo>
                      <a:pt x="202111" y="201688"/>
                      <a:pt x="200415" y="198474"/>
                      <a:pt x="199434" y="195080"/>
                    </a:cubicBezTo>
                    <a:lnTo>
                      <a:pt x="118589" y="189276"/>
                    </a:lnTo>
                    <a:close/>
                    <a:moveTo>
                      <a:pt x="120374" y="169988"/>
                    </a:moveTo>
                    <a:lnTo>
                      <a:pt x="200951" y="175703"/>
                    </a:lnTo>
                    <a:cubicBezTo>
                      <a:pt x="202557" y="172042"/>
                      <a:pt x="205055" y="168827"/>
                      <a:pt x="208178" y="166327"/>
                    </a:cubicBezTo>
                    <a:lnTo>
                      <a:pt x="195954" y="130161"/>
                    </a:lnTo>
                    <a:cubicBezTo>
                      <a:pt x="191403" y="129536"/>
                      <a:pt x="187298" y="127929"/>
                      <a:pt x="183550" y="125250"/>
                    </a:cubicBezTo>
                    <a:lnTo>
                      <a:pt x="120374" y="169988"/>
                    </a:lnTo>
                    <a:close/>
                    <a:moveTo>
                      <a:pt x="125460" y="306880"/>
                    </a:moveTo>
                    <a:lnTo>
                      <a:pt x="197024" y="336348"/>
                    </a:lnTo>
                    <a:cubicBezTo>
                      <a:pt x="197827" y="335455"/>
                      <a:pt x="198541" y="334741"/>
                      <a:pt x="199344" y="334115"/>
                    </a:cubicBezTo>
                    <a:lnTo>
                      <a:pt x="183372" y="287413"/>
                    </a:lnTo>
                    <a:cubicBezTo>
                      <a:pt x="183193" y="287413"/>
                      <a:pt x="183015" y="287413"/>
                      <a:pt x="182836" y="287413"/>
                    </a:cubicBezTo>
                    <a:lnTo>
                      <a:pt x="182747" y="287413"/>
                    </a:lnTo>
                    <a:cubicBezTo>
                      <a:pt x="176769" y="287056"/>
                      <a:pt x="171058" y="284734"/>
                      <a:pt x="166507" y="280895"/>
                    </a:cubicBezTo>
                    <a:lnTo>
                      <a:pt x="125282" y="302772"/>
                    </a:lnTo>
                    <a:cubicBezTo>
                      <a:pt x="125460" y="304112"/>
                      <a:pt x="125549" y="305451"/>
                      <a:pt x="125460" y="306880"/>
                    </a:cubicBezTo>
                    <a:close/>
                    <a:moveTo>
                      <a:pt x="218529" y="327954"/>
                    </a:moveTo>
                    <a:cubicBezTo>
                      <a:pt x="223259" y="328311"/>
                      <a:pt x="227809" y="329829"/>
                      <a:pt x="231825" y="332419"/>
                    </a:cubicBezTo>
                    <a:lnTo>
                      <a:pt x="285989" y="293664"/>
                    </a:lnTo>
                    <a:lnTo>
                      <a:pt x="207018" y="275537"/>
                    </a:lnTo>
                    <a:cubicBezTo>
                      <a:pt x="205501" y="277769"/>
                      <a:pt x="203717" y="279644"/>
                      <a:pt x="201843" y="281252"/>
                    </a:cubicBezTo>
                    <a:lnTo>
                      <a:pt x="217815" y="327865"/>
                    </a:lnTo>
                    <a:cubicBezTo>
                      <a:pt x="218083" y="327865"/>
                      <a:pt x="218262" y="327865"/>
                      <a:pt x="218529" y="327954"/>
                    </a:cubicBezTo>
                    <a:close/>
                    <a:moveTo>
                      <a:pt x="249404" y="200170"/>
                    </a:moveTo>
                    <a:lnTo>
                      <a:pt x="302586" y="262142"/>
                    </a:lnTo>
                    <a:cubicBezTo>
                      <a:pt x="303121" y="261874"/>
                      <a:pt x="303746" y="261606"/>
                      <a:pt x="304370" y="261339"/>
                    </a:cubicBezTo>
                    <a:lnTo>
                      <a:pt x="304817" y="192401"/>
                    </a:lnTo>
                    <a:cubicBezTo>
                      <a:pt x="299820" y="190437"/>
                      <a:pt x="295358" y="186865"/>
                      <a:pt x="292235" y="182132"/>
                    </a:cubicBezTo>
                    <a:lnTo>
                      <a:pt x="252437" y="191062"/>
                    </a:lnTo>
                    <a:cubicBezTo>
                      <a:pt x="251902" y="194187"/>
                      <a:pt x="250920" y="197223"/>
                      <a:pt x="249404" y="200170"/>
                    </a:cubicBezTo>
                    <a:close/>
                    <a:moveTo>
                      <a:pt x="217012" y="382247"/>
                    </a:moveTo>
                    <a:cubicBezTo>
                      <a:pt x="216388" y="382247"/>
                      <a:pt x="215852" y="382247"/>
                      <a:pt x="215228" y="382157"/>
                    </a:cubicBezTo>
                    <a:cubicBezTo>
                      <a:pt x="200594" y="381175"/>
                      <a:pt x="189350" y="368763"/>
                      <a:pt x="189707" y="354207"/>
                    </a:cubicBezTo>
                    <a:lnTo>
                      <a:pt x="118143" y="324739"/>
                    </a:lnTo>
                    <a:cubicBezTo>
                      <a:pt x="112522" y="330633"/>
                      <a:pt x="104848" y="333758"/>
                      <a:pt x="96817" y="333223"/>
                    </a:cubicBezTo>
                    <a:cubicBezTo>
                      <a:pt x="89589" y="332776"/>
                      <a:pt x="82986" y="329561"/>
                      <a:pt x="78167" y="324114"/>
                    </a:cubicBezTo>
                    <a:cubicBezTo>
                      <a:pt x="73349" y="318667"/>
                      <a:pt x="70939" y="311613"/>
                      <a:pt x="71386" y="304290"/>
                    </a:cubicBezTo>
                    <a:cubicBezTo>
                      <a:pt x="71921" y="294468"/>
                      <a:pt x="77810" y="285806"/>
                      <a:pt x="86644" y="281430"/>
                    </a:cubicBezTo>
                    <a:lnTo>
                      <a:pt x="79952" y="203385"/>
                    </a:lnTo>
                    <a:cubicBezTo>
                      <a:pt x="67727" y="199902"/>
                      <a:pt x="59518" y="188383"/>
                      <a:pt x="60232" y="175524"/>
                    </a:cubicBezTo>
                    <a:cubicBezTo>
                      <a:pt x="60678" y="168291"/>
                      <a:pt x="63890" y="161683"/>
                      <a:pt x="69333" y="156861"/>
                    </a:cubicBezTo>
                    <a:cubicBezTo>
                      <a:pt x="74776" y="152039"/>
                      <a:pt x="81826" y="149628"/>
                      <a:pt x="89143" y="150075"/>
                    </a:cubicBezTo>
                    <a:cubicBezTo>
                      <a:pt x="94229" y="150432"/>
                      <a:pt x="99048" y="152039"/>
                      <a:pt x="103063" y="154986"/>
                    </a:cubicBezTo>
                    <a:lnTo>
                      <a:pt x="172842" y="107926"/>
                    </a:lnTo>
                    <a:cubicBezTo>
                      <a:pt x="172396" y="105605"/>
                      <a:pt x="172307" y="103372"/>
                      <a:pt x="172396" y="101229"/>
                    </a:cubicBezTo>
                    <a:cubicBezTo>
                      <a:pt x="172842" y="93996"/>
                      <a:pt x="176055" y="87388"/>
                      <a:pt x="181498" y="82566"/>
                    </a:cubicBezTo>
                    <a:cubicBezTo>
                      <a:pt x="186941" y="77744"/>
                      <a:pt x="193990" y="75333"/>
                      <a:pt x="201307" y="75780"/>
                    </a:cubicBezTo>
                    <a:cubicBezTo>
                      <a:pt x="208535" y="76226"/>
                      <a:pt x="215138" y="79441"/>
                      <a:pt x="219957" y="84888"/>
                    </a:cubicBezTo>
                    <a:cubicBezTo>
                      <a:pt x="224775" y="90335"/>
                      <a:pt x="227185" y="97389"/>
                      <a:pt x="226739" y="104712"/>
                    </a:cubicBezTo>
                    <a:lnTo>
                      <a:pt x="226560" y="106141"/>
                    </a:lnTo>
                    <a:lnTo>
                      <a:pt x="297589" y="146146"/>
                    </a:lnTo>
                    <a:cubicBezTo>
                      <a:pt x="302943" y="141681"/>
                      <a:pt x="309724" y="139538"/>
                      <a:pt x="316595" y="139984"/>
                    </a:cubicBezTo>
                    <a:cubicBezTo>
                      <a:pt x="331319" y="140877"/>
                      <a:pt x="342651" y="153736"/>
                      <a:pt x="341759" y="168648"/>
                    </a:cubicBezTo>
                    <a:lnTo>
                      <a:pt x="341759" y="168648"/>
                    </a:lnTo>
                    <a:cubicBezTo>
                      <a:pt x="341134" y="179453"/>
                      <a:pt x="334263" y="188651"/>
                      <a:pt x="324269" y="192491"/>
                    </a:cubicBezTo>
                    <a:lnTo>
                      <a:pt x="323823" y="261428"/>
                    </a:lnTo>
                    <a:cubicBezTo>
                      <a:pt x="333995" y="265625"/>
                      <a:pt x="340420" y="275805"/>
                      <a:pt x="339796" y="286967"/>
                    </a:cubicBezTo>
                    <a:cubicBezTo>
                      <a:pt x="338903" y="301165"/>
                      <a:pt x="326678" y="312059"/>
                      <a:pt x="312491" y="311255"/>
                    </a:cubicBezTo>
                    <a:cubicBezTo>
                      <a:pt x="308207" y="310988"/>
                      <a:pt x="304014" y="309648"/>
                      <a:pt x="300266" y="307326"/>
                    </a:cubicBezTo>
                    <a:lnTo>
                      <a:pt x="243247" y="348135"/>
                    </a:lnTo>
                    <a:cubicBezTo>
                      <a:pt x="243960" y="350814"/>
                      <a:pt x="244228" y="353672"/>
                      <a:pt x="244050" y="356708"/>
                    </a:cubicBezTo>
                    <a:cubicBezTo>
                      <a:pt x="243603" y="363941"/>
                      <a:pt x="240391" y="370549"/>
                      <a:pt x="234948" y="375371"/>
                    </a:cubicBezTo>
                    <a:cubicBezTo>
                      <a:pt x="230040" y="379835"/>
                      <a:pt x="223705" y="382247"/>
                      <a:pt x="217012" y="382247"/>
                    </a:cubicBezTo>
                    <a:close/>
                    <a:moveTo>
                      <a:pt x="211391" y="256516"/>
                    </a:moveTo>
                    <a:lnTo>
                      <a:pt x="286970" y="273751"/>
                    </a:lnTo>
                    <a:lnTo>
                      <a:pt x="234680" y="212850"/>
                    </a:lnTo>
                    <a:cubicBezTo>
                      <a:pt x="231379" y="214011"/>
                      <a:pt x="227720" y="214636"/>
                      <a:pt x="223883" y="214458"/>
                    </a:cubicBezTo>
                    <a:lnTo>
                      <a:pt x="223615" y="214458"/>
                    </a:lnTo>
                    <a:cubicBezTo>
                      <a:pt x="222902" y="214368"/>
                      <a:pt x="222277" y="214368"/>
                      <a:pt x="221563" y="214279"/>
                    </a:cubicBezTo>
                    <a:lnTo>
                      <a:pt x="205412" y="243122"/>
                    </a:lnTo>
                    <a:cubicBezTo>
                      <a:pt x="208624" y="246962"/>
                      <a:pt x="210677" y="251516"/>
                      <a:pt x="211391" y="256516"/>
                    </a:cubicBezTo>
                    <a:close/>
                  </a:path>
                </a:pathLst>
              </a:custGeom>
              <a:solidFill>
                <a:schemeClr val="bg1"/>
              </a:solidFill>
              <a:ln w="8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1B9532F-7010-251E-5373-9B6150377609}"/>
              </a:ext>
            </a:extLst>
          </p:cNvPr>
          <p:cNvCxnSpPr>
            <a:cxnSpLocks/>
          </p:cNvCxnSpPr>
          <p:nvPr/>
        </p:nvCxnSpPr>
        <p:spPr>
          <a:xfrm flipH="1">
            <a:off x="3017732" y="3171646"/>
            <a:ext cx="26049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B63FEFB-3DF9-8A5D-D753-D3C570D02379}"/>
              </a:ext>
            </a:extLst>
          </p:cNvPr>
          <p:cNvCxnSpPr>
            <a:cxnSpLocks/>
          </p:cNvCxnSpPr>
          <p:nvPr/>
        </p:nvCxnSpPr>
        <p:spPr>
          <a:xfrm>
            <a:off x="2856753" y="3073644"/>
            <a:ext cx="92502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28A48DA-E54C-593F-18D7-D237B2223587}"/>
              </a:ext>
            </a:extLst>
          </p:cNvPr>
          <p:cNvGrpSpPr/>
          <p:nvPr/>
        </p:nvGrpSpPr>
        <p:grpSpPr>
          <a:xfrm>
            <a:off x="3713653" y="4007156"/>
            <a:ext cx="1447800" cy="944055"/>
            <a:chOff x="2970212" y="4363520"/>
            <a:chExt cx="1447800" cy="944055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1478121-92EE-65A5-4D73-009559207D7C}"/>
                </a:ext>
              </a:extLst>
            </p:cNvPr>
            <p:cNvSpPr/>
            <p:nvPr/>
          </p:nvSpPr>
          <p:spPr>
            <a:xfrm>
              <a:off x="2970212" y="4667400"/>
              <a:ext cx="1447800" cy="6401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Direct Connect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AWS Service A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AWS Service B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ED474A8-F746-F34C-4AD0-2B7F34165191}"/>
                </a:ext>
              </a:extLst>
            </p:cNvPr>
            <p:cNvGrpSpPr/>
            <p:nvPr/>
          </p:nvGrpSpPr>
          <p:grpSpPr>
            <a:xfrm>
              <a:off x="2970212" y="4363520"/>
              <a:ext cx="1447800" cy="303880"/>
              <a:chOff x="2970212" y="4363520"/>
              <a:chExt cx="1447800" cy="30388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181B26F-3E6D-5C72-5966-0B309C529437}"/>
                  </a:ext>
                </a:extLst>
              </p:cNvPr>
              <p:cNvSpPr/>
              <p:nvPr/>
            </p:nvSpPr>
            <p:spPr>
              <a:xfrm>
                <a:off x="2970212" y="4363520"/>
                <a:ext cx="1447800" cy="303880"/>
              </a:xfrm>
              <a:prstGeom prst="rect">
                <a:avLst/>
              </a:prstGeom>
              <a:solidFill>
                <a:srgbClr val="FF99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AWS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</a:p>
            </p:txBody>
          </p:sp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1B2C9415-C98B-1A77-CF9E-6F6901FE9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32345" y="4428188"/>
                <a:ext cx="213034" cy="170427"/>
              </a:xfrm>
              <a:prstGeom prst="rect">
                <a:avLst/>
              </a:prstGeom>
            </p:spPr>
          </p:pic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4CD8A701-1C08-5BDC-C9D6-CC7662B1A635}"/>
              </a:ext>
            </a:extLst>
          </p:cNvPr>
          <p:cNvSpPr txBox="1"/>
          <p:nvPr/>
        </p:nvSpPr>
        <p:spPr>
          <a:xfrm>
            <a:off x="1842692" y="4302501"/>
            <a:ext cx="90409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Equinix Fabric</a:t>
            </a:r>
            <a:r>
              <a:rPr lang="en-US" sz="1000" baseline="30000" dirty="0"/>
              <a:t>®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A8F9E86-4145-20E7-5F0D-E0BD3696EE77}"/>
              </a:ext>
            </a:extLst>
          </p:cNvPr>
          <p:cNvCxnSpPr>
            <a:cxnSpLocks/>
          </p:cNvCxnSpPr>
          <p:nvPr/>
        </p:nvCxnSpPr>
        <p:spPr>
          <a:xfrm>
            <a:off x="1371102" y="4379445"/>
            <a:ext cx="381887" cy="0"/>
          </a:xfrm>
          <a:prstGeom prst="line">
            <a:avLst/>
          </a:prstGeom>
          <a:ln w="19050" cap="flat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BC50A34-35F8-50F1-1183-FAE9ABA43D69}"/>
              </a:ext>
            </a:extLst>
          </p:cNvPr>
          <p:cNvGrpSpPr/>
          <p:nvPr/>
        </p:nvGrpSpPr>
        <p:grpSpPr>
          <a:xfrm>
            <a:off x="3713653" y="2971131"/>
            <a:ext cx="1447800" cy="944055"/>
            <a:chOff x="2970212" y="3276693"/>
            <a:chExt cx="1447800" cy="944055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1A5CA78-7CE4-208D-E85B-EFD3D722D9B0}"/>
                </a:ext>
              </a:extLst>
            </p:cNvPr>
            <p:cNvSpPr/>
            <p:nvPr/>
          </p:nvSpPr>
          <p:spPr>
            <a:xfrm>
              <a:off x="2970212" y="3580573"/>
              <a:ext cx="1447800" cy="6401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ExpressRoute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Azure Service A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Azure Service B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5D6F532-EC9D-67AE-F9E6-3C81A12655A5}"/>
                </a:ext>
              </a:extLst>
            </p:cNvPr>
            <p:cNvGrpSpPr/>
            <p:nvPr/>
          </p:nvGrpSpPr>
          <p:grpSpPr>
            <a:xfrm>
              <a:off x="2970212" y="3276693"/>
              <a:ext cx="1447800" cy="303880"/>
              <a:chOff x="2970212" y="3276693"/>
              <a:chExt cx="1447800" cy="303880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7A2072C-A4D0-9179-73FB-CBC9EC19D7CF}"/>
                  </a:ext>
                </a:extLst>
              </p:cNvPr>
              <p:cNvSpPr/>
              <p:nvPr/>
            </p:nvSpPr>
            <p:spPr>
              <a:xfrm>
                <a:off x="2970212" y="3276693"/>
                <a:ext cx="1447800" cy="303880"/>
              </a:xfrm>
              <a:prstGeom prst="rect">
                <a:avLst/>
              </a:prstGeom>
              <a:solidFill>
                <a:srgbClr val="086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Microsoft Azure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</a:p>
            </p:txBody>
          </p:sp>
          <p:pic>
            <p:nvPicPr>
              <p:cNvPr id="99" name="Graphic 98">
                <a:extLst>
                  <a:ext uri="{FF2B5EF4-FFF2-40B4-BE49-F238E27FC236}">
                    <a16:creationId xmlns:a16="http://schemas.microsoft.com/office/drawing/2014/main" id="{F74C9194-0B8C-C8FC-3127-80B09678F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23878" y="3320521"/>
                <a:ext cx="213034" cy="170427"/>
              </a:xfrm>
              <a:prstGeom prst="rect">
                <a:avLst/>
              </a:prstGeom>
            </p:spPr>
          </p:pic>
        </p:grp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AC65848B-5E69-6171-2D6A-547DD53E5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0523" y="2276840"/>
            <a:ext cx="1253666" cy="18288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19D4358-144A-C8D6-BACD-75184FE46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6852" y="2276840"/>
            <a:ext cx="125366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71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5A61A8-80F6-1020-2283-1D958DA6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7FEEA-77AF-275E-C8F5-8643F0038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21C5C-D074-5E6F-FBCC-9372E5519823}"/>
              </a:ext>
            </a:extLst>
          </p:cNvPr>
          <p:cNvSpPr/>
          <p:nvPr/>
        </p:nvSpPr>
        <p:spPr>
          <a:xfrm>
            <a:off x="4678829" y="2232534"/>
            <a:ext cx="2261271" cy="310777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B1BC2D9-A653-3B23-CD4F-EBA2FE965D2B}"/>
              </a:ext>
            </a:extLst>
          </p:cNvPr>
          <p:cNvGrpSpPr/>
          <p:nvPr/>
        </p:nvGrpSpPr>
        <p:grpSpPr>
          <a:xfrm>
            <a:off x="4827490" y="2676896"/>
            <a:ext cx="1781873" cy="2529420"/>
            <a:chOff x="835296" y="2286000"/>
            <a:chExt cx="1781873" cy="25294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60DE2D-EAC3-0559-0D89-4C789504B8A0}"/>
                </a:ext>
              </a:extLst>
            </p:cNvPr>
            <p:cNvSpPr/>
            <p:nvPr/>
          </p:nvSpPr>
          <p:spPr>
            <a:xfrm>
              <a:off x="839070" y="2315188"/>
              <a:ext cx="1762822" cy="25002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8000" tIns="108000" rIns="108000" bIns="46800" rtlCol="0" anchor="t" anchorCtr="0"/>
            <a:lstStyle/>
            <a:p>
              <a:pPr algn="ctr">
                <a:tabLst>
                  <a:tab pos="3262313" algn="r"/>
                </a:tabLst>
              </a:pPr>
              <a:endParaRPr lang="it-IT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1A032A2-7604-7F58-1B27-500D255B680D}"/>
                </a:ext>
              </a:extLst>
            </p:cNvPr>
            <p:cNvGrpSpPr/>
            <p:nvPr/>
          </p:nvGrpSpPr>
          <p:grpSpPr>
            <a:xfrm>
              <a:off x="835296" y="2286000"/>
              <a:ext cx="1781873" cy="302400"/>
              <a:chOff x="6666865" y="2465406"/>
              <a:chExt cx="1781873" cy="30240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CFFD308-D641-A1C6-A929-F22A3D0BEF8B}"/>
                  </a:ext>
                </a:extLst>
              </p:cNvPr>
              <p:cNvSpPr/>
              <p:nvPr/>
            </p:nvSpPr>
            <p:spPr>
              <a:xfrm>
                <a:off x="6666865" y="2465406"/>
                <a:ext cx="1781873" cy="30240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Private Cage</a:t>
                </a:r>
                <a:endParaRPr lang="en-US" sz="1000" b="1" baseline="30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5185F86B-E813-FFE6-CC2B-C4711D56B8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31844" y="2511394"/>
                <a:ext cx="191070" cy="213286"/>
              </a:xfrm>
              <a:prstGeom prst="rect">
                <a:avLst/>
              </a:prstGeom>
            </p:spPr>
          </p:pic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F382D47-B1AD-1F8D-474E-7F9FE0F98D98}"/>
              </a:ext>
            </a:extLst>
          </p:cNvPr>
          <p:cNvSpPr/>
          <p:nvPr/>
        </p:nvSpPr>
        <p:spPr>
          <a:xfrm>
            <a:off x="4989694" y="3486682"/>
            <a:ext cx="1447800" cy="1594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18872" tIns="54864" rtlCol="0" anchor="t" anchorCtr="0">
            <a:noAutofit/>
          </a:bodyPr>
          <a:lstStyle/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DELL PowerEdge</a:t>
            </a:r>
            <a:r>
              <a:rPr lang="en-US" sz="1000" baseline="30000" dirty="0">
                <a:solidFill>
                  <a:schemeClr val="tx1"/>
                </a:solidFill>
              </a:rPr>
              <a:t>®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100" b="0" i="0" dirty="0">
                <a:solidFill>
                  <a:srgbClr val="0E0E0E"/>
                </a:solidFill>
                <a:effectLst/>
              </a:rPr>
              <a:t>R650xs</a:t>
            </a:r>
            <a:endParaRPr lang="en-US" sz="1000" dirty="0">
              <a:solidFill>
                <a:schemeClr val="tx1"/>
              </a:solidFill>
            </a:endParaRPr>
          </a:p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VMware vSphere</a:t>
            </a:r>
          </a:p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Kubernetes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3835B4F-E823-7309-202A-54AD4FEDFBE7}"/>
              </a:ext>
            </a:extLst>
          </p:cNvPr>
          <p:cNvGrpSpPr/>
          <p:nvPr/>
        </p:nvGrpSpPr>
        <p:grpSpPr>
          <a:xfrm>
            <a:off x="4989694" y="3139215"/>
            <a:ext cx="1447800" cy="347466"/>
            <a:chOff x="1049538" y="2770621"/>
            <a:chExt cx="1447800" cy="3474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243573-5EC6-8CCB-1E7E-B307DB6A0729}"/>
                </a:ext>
              </a:extLst>
            </p:cNvPr>
            <p:cNvSpPr/>
            <p:nvPr/>
          </p:nvSpPr>
          <p:spPr>
            <a:xfrm>
              <a:off x="1049538" y="2770621"/>
              <a:ext cx="1447800" cy="347466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Customer </a:t>
              </a:r>
              <a:br>
                <a:rPr lang="en-US" sz="1000" b="1" dirty="0">
                  <a:solidFill>
                    <a:schemeClr val="bg1"/>
                  </a:solidFill>
                </a:rPr>
              </a:br>
              <a:r>
                <a:rPr lang="en-US" sz="1000" b="1" dirty="0">
                  <a:solidFill>
                    <a:schemeClr val="bg1"/>
                  </a:solidFill>
                </a:rPr>
                <a:t>Deployment 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C5472D6A-1923-6CAE-ADA6-E4A564EDC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2325" y="2835039"/>
              <a:ext cx="173565" cy="173565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87685A5-A582-E51B-5462-E2D1A6127534}"/>
              </a:ext>
            </a:extLst>
          </p:cNvPr>
          <p:cNvGrpSpPr/>
          <p:nvPr/>
        </p:nvGrpSpPr>
        <p:grpSpPr>
          <a:xfrm>
            <a:off x="5075789" y="4380875"/>
            <a:ext cx="1276908" cy="317197"/>
            <a:chOff x="1135632" y="4027149"/>
            <a:chExt cx="1291477" cy="31719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0BEA22B-DD32-FA95-E7D2-7776ABED5A72}"/>
                </a:ext>
              </a:extLst>
            </p:cNvPr>
            <p:cNvSpPr/>
            <p:nvPr/>
          </p:nvSpPr>
          <p:spPr>
            <a:xfrm>
              <a:off x="1135632" y="4027149"/>
              <a:ext cx="1291477" cy="317197"/>
            </a:xfrm>
            <a:prstGeom prst="rect">
              <a:avLst/>
            </a:prstGeom>
            <a:solidFill>
              <a:srgbClr val="7DB32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NVIDIA EGX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FE03E7FF-37C5-5D9A-FD59-E0EB70774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49311" y="4097892"/>
              <a:ext cx="201152" cy="201152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18B4742-CCD0-F19C-BA1C-EEDDE2F7A629}"/>
              </a:ext>
            </a:extLst>
          </p:cNvPr>
          <p:cNvGrpSpPr/>
          <p:nvPr/>
        </p:nvGrpSpPr>
        <p:grpSpPr>
          <a:xfrm>
            <a:off x="6437494" y="3157877"/>
            <a:ext cx="2104015" cy="1672804"/>
            <a:chOff x="2415564" y="2766981"/>
            <a:chExt cx="2104015" cy="1672804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40FD1A-999E-A92F-37D6-18057F2543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1996" y="2924157"/>
              <a:ext cx="345277" cy="0"/>
            </a:xfrm>
            <a:prstGeom prst="line">
              <a:avLst/>
            </a:prstGeom>
            <a:ln w="19050" cap="sq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242C0AE-80E3-EAD3-635C-55AF3B46B5D4}"/>
                </a:ext>
              </a:extLst>
            </p:cNvPr>
            <p:cNvGrpSpPr/>
            <p:nvPr/>
          </p:nvGrpSpPr>
          <p:grpSpPr>
            <a:xfrm>
              <a:off x="3071779" y="3688090"/>
              <a:ext cx="1447800" cy="751695"/>
              <a:chOff x="3071779" y="3748198"/>
              <a:chExt cx="1447800" cy="75169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B649CA8-5974-E067-0DFA-08D69BB4D435}"/>
                  </a:ext>
                </a:extLst>
              </p:cNvPr>
              <p:cNvSpPr/>
              <p:nvPr/>
            </p:nvSpPr>
            <p:spPr>
              <a:xfrm>
                <a:off x="3071779" y="4052078"/>
                <a:ext cx="1447800" cy="4478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118872" tIns="54864" rtlCol="0" anchor="t" anchorCtr="0">
                <a:spAutoFit/>
              </a:bodyPr>
              <a:lstStyle/>
              <a:p>
                <a:pPr marL="100584" indent="-100584">
                  <a:spcBef>
                    <a:spcPts val="1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§"/>
                </a:pPr>
                <a:r>
                  <a:rPr lang="en-US" sz="1000" dirty="0" err="1">
                    <a:solidFill>
                      <a:schemeClr val="tx1"/>
                    </a:solidFill>
                  </a:rPr>
                  <a:t>FastConnect</a:t>
                </a:r>
                <a:endParaRPr lang="en-US" sz="1000" dirty="0">
                  <a:solidFill>
                    <a:schemeClr val="tx1"/>
                  </a:solidFill>
                </a:endParaRPr>
              </a:p>
              <a:p>
                <a:pPr marL="100584" indent="-100584">
                  <a:spcBef>
                    <a:spcPts val="1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solidFill>
                      <a:schemeClr val="tx1"/>
                    </a:solidFill>
                  </a:rPr>
                  <a:t>Exadata Service</a:t>
                </a: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99D697A-DEAC-E547-D9EC-E76561AE1051}"/>
                  </a:ext>
                </a:extLst>
              </p:cNvPr>
              <p:cNvGrpSpPr/>
              <p:nvPr/>
            </p:nvGrpSpPr>
            <p:grpSpPr>
              <a:xfrm>
                <a:off x="3071779" y="3748198"/>
                <a:ext cx="1447800" cy="302400"/>
                <a:chOff x="3071779" y="3748198"/>
                <a:chExt cx="1447800" cy="302400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D5F03C1-C99A-1AB2-9791-85627A769D4E}"/>
                    </a:ext>
                  </a:extLst>
                </p:cNvPr>
                <p:cNvSpPr/>
                <p:nvPr/>
              </p:nvSpPr>
              <p:spPr>
                <a:xfrm>
                  <a:off x="3071779" y="3748198"/>
                  <a:ext cx="1447800" cy="302400"/>
                </a:xfrm>
                <a:prstGeom prst="rect">
                  <a:avLst/>
                </a:prstGeom>
                <a:solidFill>
                  <a:srgbClr val="F8101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wrap="none" lIns="347472" rtlCol="0" anchor="ctr"/>
                <a:lstStyle/>
                <a:p>
                  <a:r>
                    <a:rPr lang="en-US" sz="1000" b="1" dirty="0">
                      <a:solidFill>
                        <a:schemeClr val="bg1"/>
                      </a:solidFill>
                    </a:rPr>
                    <a:t>Oracle Cloud</a:t>
                  </a:r>
                  <a:r>
                    <a:rPr lang="en-US" sz="1000" b="1" baseline="30000" dirty="0">
                      <a:solidFill>
                        <a:schemeClr val="bg1"/>
                      </a:solidFill>
                    </a:rPr>
                    <a:t>®</a:t>
                  </a:r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697DDCF3-7E1A-BC80-BFAF-6B7CD9F47D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7980" y="3811019"/>
                  <a:ext cx="213034" cy="170427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03A6A2C2-6529-B2EF-50A6-8C25D950FDF2}"/>
                </a:ext>
              </a:extLst>
            </p:cNvPr>
            <p:cNvCxnSpPr>
              <a:cxnSpLocks/>
              <a:stCxn id="12" idx="3"/>
              <a:endCxn id="16" idx="1"/>
            </p:cNvCxnSpPr>
            <p:nvPr/>
          </p:nvCxnSpPr>
          <p:spPr>
            <a:xfrm>
              <a:off x="2415564" y="2922052"/>
              <a:ext cx="656215" cy="917238"/>
            </a:xfrm>
            <a:prstGeom prst="bentConnector3">
              <a:avLst>
                <a:gd name="adj1" fmla="val 50000"/>
              </a:avLst>
            </a:prstGeom>
            <a:ln w="19050" cap="sq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D1061719-C23B-0932-F238-C96516B2872B}"/>
                </a:ext>
              </a:extLst>
            </p:cNvPr>
            <p:cNvGrpSpPr/>
            <p:nvPr/>
          </p:nvGrpSpPr>
          <p:grpSpPr>
            <a:xfrm>
              <a:off x="3067273" y="2766981"/>
              <a:ext cx="1447800" cy="751695"/>
              <a:chOff x="3067273" y="2766981"/>
              <a:chExt cx="1447800" cy="75169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C9E2ECE-7938-71A6-41B8-A99125799C56}"/>
                  </a:ext>
                </a:extLst>
              </p:cNvPr>
              <p:cNvSpPr/>
              <p:nvPr/>
            </p:nvSpPr>
            <p:spPr>
              <a:xfrm>
                <a:off x="3067273" y="3070861"/>
                <a:ext cx="1447800" cy="4478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118872" tIns="54864" rtlCol="0" anchor="t" anchorCtr="0">
                <a:spAutoFit/>
              </a:bodyPr>
              <a:lstStyle/>
              <a:p>
                <a:pPr marL="100584" indent="-100584">
                  <a:spcBef>
                    <a:spcPts val="1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solidFill>
                      <a:schemeClr val="tx1"/>
                    </a:solidFill>
                  </a:rPr>
                  <a:t>ExpressRoute</a:t>
                </a:r>
              </a:p>
              <a:p>
                <a:pPr marL="100584" indent="-100584">
                  <a:spcBef>
                    <a:spcPts val="1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solidFill>
                      <a:schemeClr val="tx1"/>
                    </a:solidFill>
                  </a:rPr>
                  <a:t>Cloud Services</a:t>
                </a:r>
              </a:p>
            </p:txBody>
          </p: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B6E5674C-345C-372C-D5D0-D32626E7BE57}"/>
                  </a:ext>
                </a:extLst>
              </p:cNvPr>
              <p:cNvGrpSpPr/>
              <p:nvPr/>
            </p:nvGrpSpPr>
            <p:grpSpPr>
              <a:xfrm>
                <a:off x="3067273" y="2766981"/>
                <a:ext cx="1447800" cy="302400"/>
                <a:chOff x="3067273" y="2766981"/>
                <a:chExt cx="1447800" cy="302400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DB216DE-FF8F-AADD-864F-4DDAB83CB94B}"/>
                    </a:ext>
                  </a:extLst>
                </p:cNvPr>
                <p:cNvSpPr/>
                <p:nvPr/>
              </p:nvSpPr>
              <p:spPr>
                <a:xfrm>
                  <a:off x="3067273" y="2766981"/>
                  <a:ext cx="1447800" cy="302400"/>
                </a:xfrm>
                <a:prstGeom prst="rect">
                  <a:avLst/>
                </a:prstGeom>
                <a:solidFill>
                  <a:srgbClr val="0869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wrap="none" lIns="347472" rtlCol="0" anchor="ctr"/>
                <a:lstStyle/>
                <a:p>
                  <a:r>
                    <a:rPr lang="en-US" sz="1000" b="1" dirty="0">
                      <a:solidFill>
                        <a:schemeClr val="bg1"/>
                      </a:solidFill>
                    </a:rPr>
                    <a:t>Microsoft Azure</a:t>
                  </a:r>
                  <a:r>
                    <a:rPr lang="en-US" sz="1000" b="1" baseline="30000" dirty="0">
                      <a:solidFill>
                        <a:schemeClr val="bg1"/>
                      </a:solidFill>
                    </a:rPr>
                    <a:t>®</a:t>
                  </a:r>
                  <a:endParaRPr lang="en-US" sz="10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6F134820-9792-88F2-C9C7-2EDDF85F58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3474" y="2852104"/>
                  <a:ext cx="213034" cy="170427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98" name="Title 3">
            <a:extLst>
              <a:ext uri="{FF2B5EF4-FFF2-40B4-BE49-F238E27FC236}">
                <a16:creationId xmlns:a16="http://schemas.microsoft.com/office/drawing/2014/main" id="{295ED88E-88C3-5A55-71F2-E89E79DC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51537"/>
            <a:ext cx="8601710" cy="401891"/>
          </a:xfrm>
        </p:spPr>
        <p:txBody>
          <a:bodyPr/>
          <a:lstStyle/>
          <a:p>
            <a:r>
              <a:rPr lang="en-US"/>
              <a:t>Formatting examples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F197228-2761-1CED-3D29-42BECDF02EFC}"/>
              </a:ext>
            </a:extLst>
          </p:cNvPr>
          <p:cNvSpPr/>
          <p:nvPr/>
        </p:nvSpPr>
        <p:spPr>
          <a:xfrm>
            <a:off x="5073845" y="4695115"/>
            <a:ext cx="1278830" cy="2554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18872" tIns="54864" rtlCol="0" anchor="t" anchorCtr="0">
            <a:spAutoFit/>
          </a:bodyPr>
          <a:lstStyle/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>
                <a:solidFill>
                  <a:schemeClr val="tx1"/>
                </a:solidFill>
              </a:rPr>
              <a:t>G191-H44 EGX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DDB74-1CB0-5286-5678-E7B42A34B7F7}"/>
              </a:ext>
            </a:extLst>
          </p:cNvPr>
          <p:cNvSpPr txBox="1">
            <a:spLocks/>
          </p:cNvSpPr>
          <p:nvPr/>
        </p:nvSpPr>
        <p:spPr>
          <a:xfrm>
            <a:off x="548640" y="1245579"/>
            <a:ext cx="4246369" cy="4018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Correct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C481AC9F-C42F-E69F-5F5C-270FD40B10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32238" y="2363859"/>
            <a:ext cx="125366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12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5CF2B-DD44-ED1D-19F1-5FE526D0B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9CA0BF-75FF-D329-23D0-D61ABFF5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04A4DC-09CD-6C65-DC14-5F4C03C3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58B798-6E38-7A5A-F31B-8F854E4E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Graphics: Color, cards and lines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DF0E93-3B0B-1DCC-9B56-BAAF079E12C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2450" y="987552"/>
            <a:ext cx="5179061" cy="504792"/>
          </a:xfrm>
        </p:spPr>
        <p:txBody>
          <a:bodyPr/>
          <a:lstStyle/>
          <a:p>
            <a:r>
              <a:rPr lang="en-US"/>
              <a:t>How we use them to create order and hierarchy 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703B23B4-C918-670F-61C9-11C9E45A43C9}"/>
              </a:ext>
            </a:extLst>
          </p:cNvPr>
          <p:cNvSpPr/>
          <p:nvPr/>
        </p:nvSpPr>
        <p:spPr>
          <a:xfrm>
            <a:off x="2697480" y="1801369"/>
            <a:ext cx="7382090" cy="37776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4B79DC4E-EF0D-9B33-BEA5-00C2774D4E57}"/>
              </a:ext>
            </a:extLst>
          </p:cNvPr>
          <p:cNvSpPr/>
          <p:nvPr/>
        </p:nvSpPr>
        <p:spPr>
          <a:xfrm>
            <a:off x="4444847" y="2252743"/>
            <a:ext cx="5473291" cy="31935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37160" tIns="109728" rIns="13716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Geography, data center or other </a:t>
            </a:r>
            <a:endParaRPr lang="it-IT" sz="1000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E76B7687-81F9-23A4-78B2-34BE89045DAE}"/>
              </a:ext>
            </a:extLst>
          </p:cNvPr>
          <p:cNvGrpSpPr/>
          <p:nvPr/>
        </p:nvGrpSpPr>
        <p:grpSpPr>
          <a:xfrm>
            <a:off x="7983536" y="2631000"/>
            <a:ext cx="1787131" cy="2652424"/>
            <a:chOff x="8276411" y="2698100"/>
            <a:chExt cx="1875232" cy="2652424"/>
          </a:xfrm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71D5C819-4A0F-1119-123A-D8E3B7437101}"/>
                </a:ext>
              </a:extLst>
            </p:cNvPr>
            <p:cNvSpPr/>
            <p:nvPr/>
          </p:nvSpPr>
          <p:spPr>
            <a:xfrm>
              <a:off x="8276411" y="2727288"/>
              <a:ext cx="1875231" cy="2623236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8000" tIns="108000" rIns="108000" bIns="46800" rtlCol="0" anchor="t" anchorCtr="0"/>
            <a:lstStyle/>
            <a:p>
              <a:pPr algn="ctr">
                <a:tabLst>
                  <a:tab pos="3262313" algn="r"/>
                </a:tabLst>
              </a:pPr>
              <a:endParaRPr lang="it-IT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43CF01A8-5AC2-F651-966B-06898FA38D6C}"/>
                </a:ext>
              </a:extLst>
            </p:cNvPr>
            <p:cNvGrpSpPr/>
            <p:nvPr/>
          </p:nvGrpSpPr>
          <p:grpSpPr>
            <a:xfrm>
              <a:off x="8276412" y="2698100"/>
              <a:ext cx="1875231" cy="302400"/>
              <a:chOff x="6666864" y="2465406"/>
              <a:chExt cx="1875231" cy="302400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56D8821A-958F-843C-69FC-1F45150A3759}"/>
                  </a:ext>
                </a:extLst>
              </p:cNvPr>
              <p:cNvSpPr/>
              <p:nvPr/>
            </p:nvSpPr>
            <p:spPr>
              <a:xfrm>
                <a:off x="6666864" y="2465406"/>
                <a:ext cx="1875231" cy="30240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Private Cage</a:t>
                </a:r>
                <a:endParaRPr lang="en-US" sz="1000" b="1" baseline="30000">
                  <a:solidFill>
                    <a:schemeClr val="bg1"/>
                  </a:solidFill>
                </a:endParaRPr>
              </a:p>
            </p:txBody>
          </p:sp>
          <p:pic>
            <p:nvPicPr>
              <p:cNvPr id="247" name="Graphic 246">
                <a:extLst>
                  <a:ext uri="{FF2B5EF4-FFF2-40B4-BE49-F238E27FC236}">
                    <a16:creationId xmlns:a16="http://schemas.microsoft.com/office/drawing/2014/main" id="{A4C456A1-75A3-F924-B470-B3ED176F5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50656" y="2511394"/>
                <a:ext cx="191070" cy="203073"/>
              </a:xfrm>
              <a:prstGeom prst="rect">
                <a:avLst/>
              </a:prstGeom>
            </p:spPr>
          </p:pic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0773849-7C6F-875E-F001-64A93AF4A132}"/>
              </a:ext>
            </a:extLst>
          </p:cNvPr>
          <p:cNvGrpSpPr/>
          <p:nvPr/>
        </p:nvGrpSpPr>
        <p:grpSpPr>
          <a:xfrm>
            <a:off x="2845755" y="2630742"/>
            <a:ext cx="1454242" cy="559335"/>
            <a:chOff x="2850779" y="2697842"/>
            <a:chExt cx="1454242" cy="559335"/>
          </a:xfrm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A4520B73-1B06-3CD2-6292-6B08383C7E9A}"/>
                </a:ext>
              </a:extLst>
            </p:cNvPr>
            <p:cNvSpPr/>
            <p:nvPr/>
          </p:nvSpPr>
          <p:spPr>
            <a:xfrm>
              <a:off x="2850779" y="2697842"/>
              <a:ext cx="1454242" cy="3038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Network Edge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CB1779ED-EA6E-3961-C2E4-DCE22A7291E6}"/>
                </a:ext>
              </a:extLst>
            </p:cNvPr>
            <p:cNvSpPr/>
            <p:nvPr/>
          </p:nvSpPr>
          <p:spPr>
            <a:xfrm>
              <a:off x="2855803" y="3001722"/>
              <a:ext cx="1447800" cy="255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>
                  <a:solidFill>
                    <a:schemeClr val="tx1"/>
                  </a:solidFill>
                </a:rPr>
                <a:t>Fortinet SD-WAN</a:t>
              </a:r>
            </a:p>
          </p:txBody>
        </p:sp>
        <p:sp>
          <p:nvSpPr>
            <p:cNvPr id="251" name="Graphic 147">
              <a:extLst>
                <a:ext uri="{FF2B5EF4-FFF2-40B4-BE49-F238E27FC236}">
                  <a16:creationId xmlns:a16="http://schemas.microsoft.com/office/drawing/2014/main" id="{C4399BD8-D902-D063-3D70-0903BF3EA451}"/>
                </a:ext>
              </a:extLst>
            </p:cNvPr>
            <p:cNvSpPr/>
            <p:nvPr/>
          </p:nvSpPr>
          <p:spPr>
            <a:xfrm>
              <a:off x="2948357" y="2742768"/>
              <a:ext cx="188776" cy="214029"/>
            </a:xfrm>
            <a:custGeom>
              <a:avLst/>
              <a:gdLst>
                <a:gd name="connsiteX0" fmla="*/ 269421 w 269421"/>
                <a:gd name="connsiteY0" fmla="*/ 89869 h 305462"/>
                <a:gd name="connsiteX1" fmla="*/ 269421 w 269421"/>
                <a:gd name="connsiteY1" fmla="*/ 215646 h 305462"/>
                <a:gd name="connsiteX2" fmla="*/ 256034 w 269421"/>
                <a:gd name="connsiteY2" fmla="*/ 238911 h 305462"/>
                <a:gd name="connsiteX3" fmla="*/ 148277 w 269421"/>
                <a:gd name="connsiteY3" fmla="*/ 301830 h 305462"/>
                <a:gd name="connsiteX4" fmla="*/ 121144 w 269421"/>
                <a:gd name="connsiteY4" fmla="*/ 301830 h 305462"/>
                <a:gd name="connsiteX5" fmla="*/ 13387 w 269421"/>
                <a:gd name="connsiteY5" fmla="*/ 238911 h 305462"/>
                <a:gd name="connsiteX6" fmla="*/ 0 w 269421"/>
                <a:gd name="connsiteY6" fmla="*/ 215646 h 305462"/>
                <a:gd name="connsiteX7" fmla="*/ 0 w 269421"/>
                <a:gd name="connsiteY7" fmla="*/ 89810 h 305462"/>
                <a:gd name="connsiteX8" fmla="*/ 13387 w 269421"/>
                <a:gd name="connsiteY8" fmla="*/ 66544 h 305462"/>
                <a:gd name="connsiteX9" fmla="*/ 121084 w 269421"/>
                <a:gd name="connsiteY9" fmla="*/ 3626 h 305462"/>
                <a:gd name="connsiteX10" fmla="*/ 148277 w 269421"/>
                <a:gd name="connsiteY10" fmla="*/ 3686 h 305462"/>
                <a:gd name="connsiteX11" fmla="*/ 255974 w 269421"/>
                <a:gd name="connsiteY11" fmla="*/ 66604 h 305462"/>
                <a:gd name="connsiteX12" fmla="*/ 269421 w 269421"/>
                <a:gd name="connsiteY12" fmla="*/ 89869 h 305462"/>
                <a:gd name="connsiteX13" fmla="*/ 199317 w 269421"/>
                <a:gd name="connsiteY13" fmla="*/ 130659 h 305462"/>
                <a:gd name="connsiteX14" fmla="*/ 179415 w 269421"/>
                <a:gd name="connsiteY14" fmla="*/ 134546 h 305462"/>
                <a:gd name="connsiteX15" fmla="*/ 138117 w 269421"/>
                <a:gd name="connsiteY15" fmla="*/ 94176 h 305462"/>
                <a:gd name="connsiteX16" fmla="*/ 139671 w 269421"/>
                <a:gd name="connsiteY16" fmla="*/ 88135 h 305462"/>
                <a:gd name="connsiteX17" fmla="*/ 117737 w 269421"/>
                <a:gd name="connsiteY17" fmla="*/ 59606 h 305462"/>
                <a:gd name="connsiteX18" fmla="*/ 89229 w 269421"/>
                <a:gd name="connsiteY18" fmla="*/ 81556 h 305462"/>
                <a:gd name="connsiteX19" fmla="*/ 99808 w 269421"/>
                <a:gd name="connsiteY19" fmla="*/ 105659 h 305462"/>
                <a:gd name="connsiteX20" fmla="*/ 89588 w 269421"/>
                <a:gd name="connsiteY20" fmla="*/ 149977 h 305462"/>
                <a:gd name="connsiteX21" fmla="*/ 63949 w 269421"/>
                <a:gd name="connsiteY21" fmla="*/ 158529 h 305462"/>
                <a:gd name="connsiteX22" fmla="*/ 48171 w 269421"/>
                <a:gd name="connsiteY22" fmla="*/ 185981 h 305462"/>
                <a:gd name="connsiteX23" fmla="*/ 56418 w 269421"/>
                <a:gd name="connsiteY23" fmla="*/ 216543 h 305462"/>
                <a:gd name="connsiteX24" fmla="*/ 83850 w 269421"/>
                <a:gd name="connsiteY24" fmla="*/ 232332 h 305462"/>
                <a:gd name="connsiteX25" fmla="*/ 89289 w 269421"/>
                <a:gd name="connsiteY25" fmla="*/ 232691 h 305462"/>
                <a:gd name="connsiteX26" fmla="*/ 114390 w 269421"/>
                <a:gd name="connsiteY26" fmla="*/ 224079 h 305462"/>
                <a:gd name="connsiteX27" fmla="*/ 130168 w 269421"/>
                <a:gd name="connsiteY27" fmla="*/ 196627 h 305462"/>
                <a:gd name="connsiteX28" fmla="*/ 130527 w 269421"/>
                <a:gd name="connsiteY28" fmla="*/ 190168 h 305462"/>
                <a:gd name="connsiteX29" fmla="*/ 168119 w 269421"/>
                <a:gd name="connsiteY29" fmla="*/ 179940 h 305462"/>
                <a:gd name="connsiteX30" fmla="*/ 191069 w 269421"/>
                <a:gd name="connsiteY30" fmla="*/ 194534 h 305462"/>
                <a:gd name="connsiteX31" fmla="*/ 227167 w 269421"/>
                <a:gd name="connsiteY31" fmla="*/ 166723 h 305462"/>
                <a:gd name="connsiteX32" fmla="*/ 199317 w 269421"/>
                <a:gd name="connsiteY32" fmla="*/ 130659 h 305462"/>
                <a:gd name="connsiteX33" fmla="*/ 121861 w 269421"/>
                <a:gd name="connsiteY33" fmla="*/ 166065 h 305462"/>
                <a:gd name="connsiteX34" fmla="*/ 108115 w 269421"/>
                <a:gd name="connsiteY34" fmla="*/ 154522 h 305462"/>
                <a:gd name="connsiteX35" fmla="*/ 118395 w 269421"/>
                <a:gd name="connsiteY35" fmla="*/ 109965 h 305462"/>
                <a:gd name="connsiteX36" fmla="*/ 124909 w 269421"/>
                <a:gd name="connsiteY36" fmla="*/ 107991 h 305462"/>
                <a:gd name="connsiteX37" fmla="*/ 166207 w 269421"/>
                <a:gd name="connsiteY37" fmla="*/ 148422 h 305462"/>
                <a:gd name="connsiteX38" fmla="*/ 163159 w 269421"/>
                <a:gd name="connsiteY38" fmla="*/ 158469 h 305462"/>
                <a:gd name="connsiteX39" fmla="*/ 162920 w 269421"/>
                <a:gd name="connsiteY39" fmla="*/ 161520 h 305462"/>
                <a:gd name="connsiteX40" fmla="*/ 125447 w 269421"/>
                <a:gd name="connsiteY40" fmla="*/ 171687 h 305462"/>
                <a:gd name="connsiteX41" fmla="*/ 121861 w 269421"/>
                <a:gd name="connsiteY41" fmla="*/ 166065 h 305462"/>
                <a:gd name="connsiteX42" fmla="*/ 89050 w 269421"/>
                <a:gd name="connsiteY42" fmla="*/ 169055 h 305462"/>
                <a:gd name="connsiteX43" fmla="*/ 75543 w 269421"/>
                <a:gd name="connsiteY43" fmla="*/ 173661 h 305462"/>
                <a:gd name="connsiteX44" fmla="*/ 67056 w 269421"/>
                <a:gd name="connsiteY44" fmla="*/ 188433 h 305462"/>
                <a:gd name="connsiteX45" fmla="*/ 71479 w 269421"/>
                <a:gd name="connsiteY45" fmla="*/ 204881 h 305462"/>
                <a:gd name="connsiteX46" fmla="*/ 86241 w 269421"/>
                <a:gd name="connsiteY46" fmla="*/ 213373 h 305462"/>
                <a:gd name="connsiteX47" fmla="*/ 102677 w 269421"/>
                <a:gd name="connsiteY47" fmla="*/ 208947 h 305462"/>
                <a:gd name="connsiteX48" fmla="*/ 111163 w 269421"/>
                <a:gd name="connsiteY48" fmla="*/ 194175 h 305462"/>
                <a:gd name="connsiteX49" fmla="*/ 106741 w 269421"/>
                <a:gd name="connsiteY49" fmla="*/ 177728 h 305462"/>
                <a:gd name="connsiteX50" fmla="*/ 91979 w 269421"/>
                <a:gd name="connsiteY50" fmla="*/ 169235 h 305462"/>
                <a:gd name="connsiteX51" fmla="*/ 89050 w 269421"/>
                <a:gd name="connsiteY51" fmla="*/ 169055 h 30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69421" h="305462">
                  <a:moveTo>
                    <a:pt x="269421" y="89869"/>
                  </a:moveTo>
                  <a:lnTo>
                    <a:pt x="269421" y="215646"/>
                  </a:lnTo>
                  <a:cubicBezTo>
                    <a:pt x="269421" y="225275"/>
                    <a:pt x="264341" y="234127"/>
                    <a:pt x="256034" y="238911"/>
                  </a:cubicBezTo>
                  <a:lnTo>
                    <a:pt x="148277" y="301830"/>
                  </a:lnTo>
                  <a:cubicBezTo>
                    <a:pt x="139910" y="306674"/>
                    <a:pt x="129511" y="306674"/>
                    <a:pt x="121144" y="301830"/>
                  </a:cubicBezTo>
                  <a:lnTo>
                    <a:pt x="13387" y="238911"/>
                  </a:lnTo>
                  <a:cubicBezTo>
                    <a:pt x="5140" y="234127"/>
                    <a:pt x="0" y="225215"/>
                    <a:pt x="0" y="215646"/>
                  </a:cubicBezTo>
                  <a:lnTo>
                    <a:pt x="0" y="89810"/>
                  </a:lnTo>
                  <a:cubicBezTo>
                    <a:pt x="0" y="80180"/>
                    <a:pt x="5080" y="71329"/>
                    <a:pt x="13387" y="66544"/>
                  </a:cubicBezTo>
                  <a:lnTo>
                    <a:pt x="121084" y="3626"/>
                  </a:lnTo>
                  <a:cubicBezTo>
                    <a:pt x="129511" y="-1219"/>
                    <a:pt x="139850" y="-1219"/>
                    <a:pt x="148277" y="3686"/>
                  </a:cubicBezTo>
                  <a:lnTo>
                    <a:pt x="255974" y="66604"/>
                  </a:lnTo>
                  <a:cubicBezTo>
                    <a:pt x="264281" y="71389"/>
                    <a:pt x="269421" y="80300"/>
                    <a:pt x="269421" y="89869"/>
                  </a:cubicBezTo>
                  <a:close/>
                  <a:moveTo>
                    <a:pt x="199317" y="130659"/>
                  </a:moveTo>
                  <a:cubicBezTo>
                    <a:pt x="192145" y="129702"/>
                    <a:pt x="185212" y="131257"/>
                    <a:pt x="179415" y="134546"/>
                  </a:cubicBezTo>
                  <a:lnTo>
                    <a:pt x="138117" y="94176"/>
                  </a:lnTo>
                  <a:cubicBezTo>
                    <a:pt x="138834" y="92262"/>
                    <a:pt x="139372" y="90288"/>
                    <a:pt x="139671" y="88135"/>
                  </a:cubicBezTo>
                  <a:cubicBezTo>
                    <a:pt x="141464" y="74200"/>
                    <a:pt x="131663" y="61401"/>
                    <a:pt x="117737" y="59606"/>
                  </a:cubicBezTo>
                  <a:cubicBezTo>
                    <a:pt x="103812" y="57812"/>
                    <a:pt x="91022" y="67621"/>
                    <a:pt x="89229" y="81556"/>
                  </a:cubicBezTo>
                  <a:cubicBezTo>
                    <a:pt x="87974" y="91245"/>
                    <a:pt x="92337" y="100396"/>
                    <a:pt x="99808" y="105659"/>
                  </a:cubicBezTo>
                  <a:lnTo>
                    <a:pt x="89588" y="149977"/>
                  </a:lnTo>
                  <a:cubicBezTo>
                    <a:pt x="80324" y="149857"/>
                    <a:pt x="71360" y="152847"/>
                    <a:pt x="63949" y="158529"/>
                  </a:cubicBezTo>
                  <a:cubicBezTo>
                    <a:pt x="55223" y="165287"/>
                    <a:pt x="49605" y="175036"/>
                    <a:pt x="48171" y="185981"/>
                  </a:cubicBezTo>
                  <a:cubicBezTo>
                    <a:pt x="46736" y="196926"/>
                    <a:pt x="49665" y="207811"/>
                    <a:pt x="56418" y="216543"/>
                  </a:cubicBezTo>
                  <a:cubicBezTo>
                    <a:pt x="63172" y="225275"/>
                    <a:pt x="72913" y="230897"/>
                    <a:pt x="83850" y="232332"/>
                  </a:cubicBezTo>
                  <a:cubicBezTo>
                    <a:pt x="85643" y="232572"/>
                    <a:pt x="87496" y="232691"/>
                    <a:pt x="89289" y="232691"/>
                  </a:cubicBezTo>
                  <a:cubicBezTo>
                    <a:pt x="98373" y="232691"/>
                    <a:pt x="107099" y="229701"/>
                    <a:pt x="114390" y="224079"/>
                  </a:cubicBezTo>
                  <a:cubicBezTo>
                    <a:pt x="123116" y="217321"/>
                    <a:pt x="128734" y="207572"/>
                    <a:pt x="130168" y="196627"/>
                  </a:cubicBezTo>
                  <a:cubicBezTo>
                    <a:pt x="130467" y="194474"/>
                    <a:pt x="130527" y="192321"/>
                    <a:pt x="130527" y="190168"/>
                  </a:cubicBezTo>
                  <a:lnTo>
                    <a:pt x="168119" y="179940"/>
                  </a:lnTo>
                  <a:cubicBezTo>
                    <a:pt x="173080" y="187716"/>
                    <a:pt x="181268" y="193278"/>
                    <a:pt x="191069" y="194534"/>
                  </a:cubicBezTo>
                  <a:cubicBezTo>
                    <a:pt x="208700" y="196806"/>
                    <a:pt x="224896" y="184366"/>
                    <a:pt x="227167" y="166723"/>
                  </a:cubicBezTo>
                  <a:cubicBezTo>
                    <a:pt x="229438" y="149079"/>
                    <a:pt x="216947" y="132931"/>
                    <a:pt x="199317" y="130659"/>
                  </a:cubicBezTo>
                  <a:close/>
                  <a:moveTo>
                    <a:pt x="121861" y="166065"/>
                  </a:moveTo>
                  <a:cubicBezTo>
                    <a:pt x="118096" y="161161"/>
                    <a:pt x="113434" y="157273"/>
                    <a:pt x="108115" y="154522"/>
                  </a:cubicBezTo>
                  <a:lnTo>
                    <a:pt x="118395" y="109965"/>
                  </a:lnTo>
                  <a:cubicBezTo>
                    <a:pt x="120666" y="109606"/>
                    <a:pt x="122877" y="108948"/>
                    <a:pt x="124909" y="107991"/>
                  </a:cubicBezTo>
                  <a:lnTo>
                    <a:pt x="166207" y="148422"/>
                  </a:lnTo>
                  <a:cubicBezTo>
                    <a:pt x="164713" y="151532"/>
                    <a:pt x="163637" y="154881"/>
                    <a:pt x="163159" y="158469"/>
                  </a:cubicBezTo>
                  <a:cubicBezTo>
                    <a:pt x="163039" y="159486"/>
                    <a:pt x="162920" y="160503"/>
                    <a:pt x="162920" y="161520"/>
                  </a:cubicBezTo>
                  <a:lnTo>
                    <a:pt x="125447" y="171687"/>
                  </a:lnTo>
                  <a:cubicBezTo>
                    <a:pt x="124431" y="169713"/>
                    <a:pt x="123236" y="167859"/>
                    <a:pt x="121861" y="166065"/>
                  </a:cubicBezTo>
                  <a:close/>
                  <a:moveTo>
                    <a:pt x="89050" y="169055"/>
                  </a:moveTo>
                  <a:cubicBezTo>
                    <a:pt x="84209" y="169055"/>
                    <a:pt x="79488" y="170670"/>
                    <a:pt x="75543" y="173661"/>
                  </a:cubicBezTo>
                  <a:cubicBezTo>
                    <a:pt x="70822" y="177309"/>
                    <a:pt x="67833" y="182512"/>
                    <a:pt x="67056" y="188433"/>
                  </a:cubicBezTo>
                  <a:cubicBezTo>
                    <a:pt x="66280" y="194294"/>
                    <a:pt x="67833" y="200156"/>
                    <a:pt x="71479" y="204881"/>
                  </a:cubicBezTo>
                  <a:cubicBezTo>
                    <a:pt x="75125" y="209605"/>
                    <a:pt x="80324" y="212596"/>
                    <a:pt x="86241" y="213373"/>
                  </a:cubicBezTo>
                  <a:cubicBezTo>
                    <a:pt x="92098" y="214151"/>
                    <a:pt x="97955" y="212596"/>
                    <a:pt x="102677" y="208947"/>
                  </a:cubicBezTo>
                  <a:cubicBezTo>
                    <a:pt x="107398" y="205299"/>
                    <a:pt x="110386" y="200096"/>
                    <a:pt x="111163" y="194175"/>
                  </a:cubicBezTo>
                  <a:cubicBezTo>
                    <a:pt x="111940" y="188314"/>
                    <a:pt x="110386" y="182452"/>
                    <a:pt x="106741" y="177728"/>
                  </a:cubicBezTo>
                  <a:cubicBezTo>
                    <a:pt x="103095" y="173003"/>
                    <a:pt x="97895" y="170012"/>
                    <a:pt x="91979" y="169235"/>
                  </a:cubicBezTo>
                  <a:cubicBezTo>
                    <a:pt x="91022" y="169115"/>
                    <a:pt x="90006" y="169055"/>
                    <a:pt x="89050" y="169055"/>
                  </a:cubicBezTo>
                  <a:close/>
                </a:path>
              </a:pathLst>
            </a:custGeom>
            <a:solidFill>
              <a:schemeClr val="bg1"/>
            </a:solidFill>
            <a:ln w="5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EFA81ADA-C549-5123-DE00-69315E293679}"/>
              </a:ext>
            </a:extLst>
          </p:cNvPr>
          <p:cNvGrpSpPr/>
          <p:nvPr/>
        </p:nvGrpSpPr>
        <p:grpSpPr>
          <a:xfrm>
            <a:off x="6209189" y="2630742"/>
            <a:ext cx="1447800" cy="713223"/>
            <a:chOff x="6490543" y="2697842"/>
            <a:chExt cx="1447800" cy="713223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18DA4BFF-EAB8-18DC-5E58-F5D0B5260D5E}"/>
                </a:ext>
              </a:extLst>
            </p:cNvPr>
            <p:cNvSpPr/>
            <p:nvPr/>
          </p:nvSpPr>
          <p:spPr>
            <a:xfrm>
              <a:off x="6490543" y="3001722"/>
              <a:ext cx="1447800" cy="409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ExpressRoute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– Sub-Bullet</a:t>
              </a: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43E3FFF2-02D4-8EF8-FC1D-648EBF2F4D94}"/>
                </a:ext>
              </a:extLst>
            </p:cNvPr>
            <p:cNvGrpSpPr/>
            <p:nvPr/>
          </p:nvGrpSpPr>
          <p:grpSpPr>
            <a:xfrm>
              <a:off x="6490543" y="2697842"/>
              <a:ext cx="1447800" cy="303880"/>
              <a:chOff x="6490543" y="2697842"/>
              <a:chExt cx="1447800" cy="303880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66903F43-3234-79BB-D4E1-89561CCCF1DA}"/>
                  </a:ext>
                </a:extLst>
              </p:cNvPr>
              <p:cNvSpPr/>
              <p:nvPr/>
            </p:nvSpPr>
            <p:spPr>
              <a:xfrm>
                <a:off x="6490543" y="2697842"/>
                <a:ext cx="1447800" cy="303880"/>
              </a:xfrm>
              <a:prstGeom prst="rect">
                <a:avLst/>
              </a:prstGeom>
              <a:solidFill>
                <a:srgbClr val="53B7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Microsoft Azure</a:t>
                </a:r>
                <a:r>
                  <a:rPr lang="en-US" sz="1000" b="1" baseline="30000">
                    <a:solidFill>
                      <a:schemeClr val="bg1"/>
                    </a:solidFill>
                  </a:rPr>
                  <a:t>®</a:t>
                </a:r>
                <a:endParaRPr lang="en-US" sz="1000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256" name="Graphic 255">
                <a:extLst>
                  <a:ext uri="{FF2B5EF4-FFF2-40B4-BE49-F238E27FC236}">
                    <a16:creationId xmlns:a16="http://schemas.microsoft.com/office/drawing/2014/main" id="{B21E049E-BA4D-CF21-8184-0C4971031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53670" y="2766360"/>
                <a:ext cx="213034" cy="170427"/>
              </a:xfrm>
              <a:prstGeom prst="rect">
                <a:avLst/>
              </a:prstGeom>
            </p:spPr>
          </p:pic>
        </p:grp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8F541B41-23C7-523A-C1CF-7384F9A70973}"/>
              </a:ext>
            </a:extLst>
          </p:cNvPr>
          <p:cNvGrpSpPr/>
          <p:nvPr/>
        </p:nvGrpSpPr>
        <p:grpSpPr>
          <a:xfrm>
            <a:off x="4610144" y="2629588"/>
            <a:ext cx="1447800" cy="303880"/>
            <a:chOff x="4670432" y="2696688"/>
            <a:chExt cx="1447800" cy="303880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FE99251-0454-6D61-021E-0D8FE5358201}"/>
                </a:ext>
              </a:extLst>
            </p:cNvPr>
            <p:cNvSpPr/>
            <p:nvPr/>
          </p:nvSpPr>
          <p:spPr>
            <a:xfrm>
              <a:off x="4670432" y="2696688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Equinix Fabric</a:t>
              </a:r>
              <a:r>
                <a:rPr lang="en-US" sz="1000" b="1" baseline="30000">
                  <a:solidFill>
                    <a:schemeClr val="bg1"/>
                  </a:solidFill>
                </a:rPr>
                <a:t>® </a:t>
              </a:r>
            </a:p>
          </p:txBody>
        </p:sp>
        <p:sp>
          <p:nvSpPr>
            <p:cNvPr id="259" name="Graphic 58">
              <a:extLst>
                <a:ext uri="{FF2B5EF4-FFF2-40B4-BE49-F238E27FC236}">
                  <a16:creationId xmlns:a16="http://schemas.microsoft.com/office/drawing/2014/main" id="{FD3F9BCF-1BF4-34B6-8784-EF898BB84E67}"/>
                </a:ext>
              </a:extLst>
            </p:cNvPr>
            <p:cNvSpPr/>
            <p:nvPr/>
          </p:nvSpPr>
          <p:spPr>
            <a:xfrm>
              <a:off x="4757963" y="2741022"/>
              <a:ext cx="188853" cy="214029"/>
            </a:xfrm>
            <a:custGeom>
              <a:avLst/>
              <a:gdLst>
                <a:gd name="connsiteX0" fmla="*/ 382270 w 402347"/>
                <a:gd name="connsiteY0" fmla="*/ 99443 h 455983"/>
                <a:gd name="connsiteX1" fmla="*/ 221474 w 402347"/>
                <a:gd name="connsiteY1" fmla="*/ 5503 h 455983"/>
                <a:gd name="connsiteX2" fmla="*/ 180873 w 402347"/>
                <a:gd name="connsiteY2" fmla="*/ 5414 h 455983"/>
                <a:gd name="connsiteX3" fmla="*/ 19988 w 402347"/>
                <a:gd name="connsiteY3" fmla="*/ 99354 h 455983"/>
                <a:gd name="connsiteX4" fmla="*/ 0 w 402347"/>
                <a:gd name="connsiteY4" fmla="*/ 134090 h 455983"/>
                <a:gd name="connsiteX5" fmla="*/ 0 w 402347"/>
                <a:gd name="connsiteY5" fmla="*/ 321882 h 455983"/>
                <a:gd name="connsiteX6" fmla="*/ 19988 w 402347"/>
                <a:gd name="connsiteY6" fmla="*/ 356618 h 455983"/>
                <a:gd name="connsiteX7" fmla="*/ 180873 w 402347"/>
                <a:gd name="connsiteY7" fmla="*/ 450559 h 455983"/>
                <a:gd name="connsiteX8" fmla="*/ 221385 w 402347"/>
                <a:gd name="connsiteY8" fmla="*/ 450559 h 455983"/>
                <a:gd name="connsiteX9" fmla="*/ 382359 w 402347"/>
                <a:gd name="connsiteY9" fmla="*/ 356708 h 455983"/>
                <a:gd name="connsiteX10" fmla="*/ 402347 w 402347"/>
                <a:gd name="connsiteY10" fmla="*/ 321971 h 455983"/>
                <a:gd name="connsiteX11" fmla="*/ 402347 w 402347"/>
                <a:gd name="connsiteY11" fmla="*/ 134180 h 455983"/>
                <a:gd name="connsiteX12" fmla="*/ 382270 w 402347"/>
                <a:gd name="connsiteY12" fmla="*/ 99443 h 455983"/>
                <a:gd name="connsiteX13" fmla="*/ 106008 w 402347"/>
                <a:gd name="connsiteY13" fmla="*/ 280002 h 455983"/>
                <a:gd name="connsiteX14" fmla="*/ 116359 w 402347"/>
                <a:gd name="connsiteY14" fmla="*/ 285627 h 455983"/>
                <a:gd name="connsiteX15" fmla="*/ 157495 w 402347"/>
                <a:gd name="connsiteY15" fmla="*/ 263660 h 455983"/>
                <a:gd name="connsiteX16" fmla="*/ 157316 w 402347"/>
                <a:gd name="connsiteY16" fmla="*/ 258660 h 455983"/>
                <a:gd name="connsiteX17" fmla="*/ 159011 w 402347"/>
                <a:gd name="connsiteY17" fmla="*/ 250891 h 455983"/>
                <a:gd name="connsiteX18" fmla="*/ 101814 w 402347"/>
                <a:gd name="connsiteY18" fmla="*/ 200527 h 455983"/>
                <a:gd name="connsiteX19" fmla="*/ 99315 w 402347"/>
                <a:gd name="connsiteY19" fmla="*/ 201956 h 455983"/>
                <a:gd name="connsiteX20" fmla="*/ 106008 w 402347"/>
                <a:gd name="connsiteY20" fmla="*/ 280002 h 455983"/>
                <a:gd name="connsiteX21" fmla="*/ 226560 w 402347"/>
                <a:gd name="connsiteY21" fmla="*/ 159987 h 455983"/>
                <a:gd name="connsiteX22" fmla="*/ 227096 w 402347"/>
                <a:gd name="connsiteY22" fmla="*/ 159987 h 455983"/>
                <a:gd name="connsiteX23" fmla="*/ 227185 w 402347"/>
                <a:gd name="connsiteY23" fmla="*/ 159987 h 455983"/>
                <a:gd name="connsiteX24" fmla="*/ 248154 w 402347"/>
                <a:gd name="connsiteY24" fmla="*/ 172042 h 455983"/>
                <a:gd name="connsiteX25" fmla="*/ 287952 w 402347"/>
                <a:gd name="connsiteY25" fmla="*/ 163112 h 455983"/>
                <a:gd name="connsiteX26" fmla="*/ 287952 w 402347"/>
                <a:gd name="connsiteY26" fmla="*/ 163112 h 455983"/>
                <a:gd name="connsiteX27" fmla="*/ 217458 w 402347"/>
                <a:gd name="connsiteY27" fmla="*/ 123375 h 455983"/>
                <a:gd name="connsiteX28" fmla="*/ 214871 w 402347"/>
                <a:gd name="connsiteY28" fmla="*/ 125429 h 455983"/>
                <a:gd name="connsiteX29" fmla="*/ 226560 w 402347"/>
                <a:gd name="connsiteY29" fmla="*/ 159987 h 455983"/>
                <a:gd name="connsiteX30" fmla="*/ 118589 w 402347"/>
                <a:gd name="connsiteY30" fmla="*/ 189276 h 455983"/>
                <a:gd name="connsiteX31" fmla="*/ 171861 w 402347"/>
                <a:gd name="connsiteY31" fmla="*/ 236157 h 455983"/>
                <a:gd name="connsiteX32" fmla="*/ 186049 w 402347"/>
                <a:gd name="connsiteY32" fmla="*/ 233210 h 455983"/>
                <a:gd name="connsiteX33" fmla="*/ 186316 w 402347"/>
                <a:gd name="connsiteY33" fmla="*/ 233210 h 455983"/>
                <a:gd name="connsiteX34" fmla="*/ 188369 w 402347"/>
                <a:gd name="connsiteY34" fmla="*/ 233389 h 455983"/>
                <a:gd name="connsiteX35" fmla="*/ 204520 w 402347"/>
                <a:gd name="connsiteY35" fmla="*/ 204546 h 455983"/>
                <a:gd name="connsiteX36" fmla="*/ 199434 w 402347"/>
                <a:gd name="connsiteY36" fmla="*/ 195080 h 455983"/>
                <a:gd name="connsiteX37" fmla="*/ 118589 w 402347"/>
                <a:gd name="connsiteY37" fmla="*/ 189276 h 455983"/>
                <a:gd name="connsiteX38" fmla="*/ 120374 w 402347"/>
                <a:gd name="connsiteY38" fmla="*/ 169988 h 455983"/>
                <a:gd name="connsiteX39" fmla="*/ 200951 w 402347"/>
                <a:gd name="connsiteY39" fmla="*/ 175703 h 455983"/>
                <a:gd name="connsiteX40" fmla="*/ 208178 w 402347"/>
                <a:gd name="connsiteY40" fmla="*/ 166327 h 455983"/>
                <a:gd name="connsiteX41" fmla="*/ 195954 w 402347"/>
                <a:gd name="connsiteY41" fmla="*/ 130161 h 455983"/>
                <a:gd name="connsiteX42" fmla="*/ 183550 w 402347"/>
                <a:gd name="connsiteY42" fmla="*/ 125250 h 455983"/>
                <a:gd name="connsiteX43" fmla="*/ 120374 w 402347"/>
                <a:gd name="connsiteY43" fmla="*/ 169988 h 455983"/>
                <a:gd name="connsiteX44" fmla="*/ 125460 w 402347"/>
                <a:gd name="connsiteY44" fmla="*/ 306880 h 455983"/>
                <a:gd name="connsiteX45" fmla="*/ 197024 w 402347"/>
                <a:gd name="connsiteY45" fmla="*/ 336348 h 455983"/>
                <a:gd name="connsiteX46" fmla="*/ 199344 w 402347"/>
                <a:gd name="connsiteY46" fmla="*/ 334115 h 455983"/>
                <a:gd name="connsiteX47" fmla="*/ 183372 w 402347"/>
                <a:gd name="connsiteY47" fmla="*/ 287413 h 455983"/>
                <a:gd name="connsiteX48" fmla="*/ 182836 w 402347"/>
                <a:gd name="connsiteY48" fmla="*/ 287413 h 455983"/>
                <a:gd name="connsiteX49" fmla="*/ 182747 w 402347"/>
                <a:gd name="connsiteY49" fmla="*/ 287413 h 455983"/>
                <a:gd name="connsiteX50" fmla="*/ 166507 w 402347"/>
                <a:gd name="connsiteY50" fmla="*/ 280895 h 455983"/>
                <a:gd name="connsiteX51" fmla="*/ 125282 w 402347"/>
                <a:gd name="connsiteY51" fmla="*/ 302772 h 455983"/>
                <a:gd name="connsiteX52" fmla="*/ 125460 w 402347"/>
                <a:gd name="connsiteY52" fmla="*/ 306880 h 455983"/>
                <a:gd name="connsiteX53" fmla="*/ 218529 w 402347"/>
                <a:gd name="connsiteY53" fmla="*/ 327954 h 455983"/>
                <a:gd name="connsiteX54" fmla="*/ 231825 w 402347"/>
                <a:gd name="connsiteY54" fmla="*/ 332419 h 455983"/>
                <a:gd name="connsiteX55" fmla="*/ 285989 w 402347"/>
                <a:gd name="connsiteY55" fmla="*/ 293664 h 455983"/>
                <a:gd name="connsiteX56" fmla="*/ 207018 w 402347"/>
                <a:gd name="connsiteY56" fmla="*/ 275537 h 455983"/>
                <a:gd name="connsiteX57" fmla="*/ 201843 w 402347"/>
                <a:gd name="connsiteY57" fmla="*/ 281252 h 455983"/>
                <a:gd name="connsiteX58" fmla="*/ 217815 w 402347"/>
                <a:gd name="connsiteY58" fmla="*/ 327865 h 455983"/>
                <a:gd name="connsiteX59" fmla="*/ 218529 w 402347"/>
                <a:gd name="connsiteY59" fmla="*/ 327954 h 455983"/>
                <a:gd name="connsiteX60" fmla="*/ 249404 w 402347"/>
                <a:gd name="connsiteY60" fmla="*/ 200170 h 455983"/>
                <a:gd name="connsiteX61" fmla="*/ 302586 w 402347"/>
                <a:gd name="connsiteY61" fmla="*/ 262142 h 455983"/>
                <a:gd name="connsiteX62" fmla="*/ 304370 w 402347"/>
                <a:gd name="connsiteY62" fmla="*/ 261339 h 455983"/>
                <a:gd name="connsiteX63" fmla="*/ 304817 w 402347"/>
                <a:gd name="connsiteY63" fmla="*/ 192401 h 455983"/>
                <a:gd name="connsiteX64" fmla="*/ 292235 w 402347"/>
                <a:gd name="connsiteY64" fmla="*/ 182132 h 455983"/>
                <a:gd name="connsiteX65" fmla="*/ 252437 w 402347"/>
                <a:gd name="connsiteY65" fmla="*/ 191062 h 455983"/>
                <a:gd name="connsiteX66" fmla="*/ 249404 w 402347"/>
                <a:gd name="connsiteY66" fmla="*/ 200170 h 455983"/>
                <a:gd name="connsiteX67" fmla="*/ 217012 w 402347"/>
                <a:gd name="connsiteY67" fmla="*/ 382247 h 455983"/>
                <a:gd name="connsiteX68" fmla="*/ 215228 w 402347"/>
                <a:gd name="connsiteY68" fmla="*/ 382157 h 455983"/>
                <a:gd name="connsiteX69" fmla="*/ 189707 w 402347"/>
                <a:gd name="connsiteY69" fmla="*/ 354207 h 455983"/>
                <a:gd name="connsiteX70" fmla="*/ 118143 w 402347"/>
                <a:gd name="connsiteY70" fmla="*/ 324739 h 455983"/>
                <a:gd name="connsiteX71" fmla="*/ 96817 w 402347"/>
                <a:gd name="connsiteY71" fmla="*/ 333223 h 455983"/>
                <a:gd name="connsiteX72" fmla="*/ 78167 w 402347"/>
                <a:gd name="connsiteY72" fmla="*/ 324114 h 455983"/>
                <a:gd name="connsiteX73" fmla="*/ 71386 w 402347"/>
                <a:gd name="connsiteY73" fmla="*/ 304290 h 455983"/>
                <a:gd name="connsiteX74" fmla="*/ 86644 w 402347"/>
                <a:gd name="connsiteY74" fmla="*/ 281430 h 455983"/>
                <a:gd name="connsiteX75" fmla="*/ 79952 w 402347"/>
                <a:gd name="connsiteY75" fmla="*/ 203385 h 455983"/>
                <a:gd name="connsiteX76" fmla="*/ 60232 w 402347"/>
                <a:gd name="connsiteY76" fmla="*/ 175524 h 455983"/>
                <a:gd name="connsiteX77" fmla="*/ 69333 w 402347"/>
                <a:gd name="connsiteY77" fmla="*/ 156861 h 455983"/>
                <a:gd name="connsiteX78" fmla="*/ 89143 w 402347"/>
                <a:gd name="connsiteY78" fmla="*/ 150075 h 455983"/>
                <a:gd name="connsiteX79" fmla="*/ 103063 w 402347"/>
                <a:gd name="connsiteY79" fmla="*/ 154986 h 455983"/>
                <a:gd name="connsiteX80" fmla="*/ 172842 w 402347"/>
                <a:gd name="connsiteY80" fmla="*/ 107926 h 455983"/>
                <a:gd name="connsiteX81" fmla="*/ 172396 w 402347"/>
                <a:gd name="connsiteY81" fmla="*/ 101229 h 455983"/>
                <a:gd name="connsiteX82" fmla="*/ 181498 w 402347"/>
                <a:gd name="connsiteY82" fmla="*/ 82566 h 455983"/>
                <a:gd name="connsiteX83" fmla="*/ 201307 w 402347"/>
                <a:gd name="connsiteY83" fmla="*/ 75780 h 455983"/>
                <a:gd name="connsiteX84" fmla="*/ 219957 w 402347"/>
                <a:gd name="connsiteY84" fmla="*/ 84888 h 455983"/>
                <a:gd name="connsiteX85" fmla="*/ 226739 w 402347"/>
                <a:gd name="connsiteY85" fmla="*/ 104712 h 455983"/>
                <a:gd name="connsiteX86" fmla="*/ 226560 w 402347"/>
                <a:gd name="connsiteY86" fmla="*/ 106141 h 455983"/>
                <a:gd name="connsiteX87" fmla="*/ 297589 w 402347"/>
                <a:gd name="connsiteY87" fmla="*/ 146146 h 455983"/>
                <a:gd name="connsiteX88" fmla="*/ 316595 w 402347"/>
                <a:gd name="connsiteY88" fmla="*/ 139984 h 455983"/>
                <a:gd name="connsiteX89" fmla="*/ 341759 w 402347"/>
                <a:gd name="connsiteY89" fmla="*/ 168648 h 455983"/>
                <a:gd name="connsiteX90" fmla="*/ 341759 w 402347"/>
                <a:gd name="connsiteY90" fmla="*/ 168648 h 455983"/>
                <a:gd name="connsiteX91" fmla="*/ 324269 w 402347"/>
                <a:gd name="connsiteY91" fmla="*/ 192491 h 455983"/>
                <a:gd name="connsiteX92" fmla="*/ 323823 w 402347"/>
                <a:gd name="connsiteY92" fmla="*/ 261428 h 455983"/>
                <a:gd name="connsiteX93" fmla="*/ 339796 w 402347"/>
                <a:gd name="connsiteY93" fmla="*/ 286967 h 455983"/>
                <a:gd name="connsiteX94" fmla="*/ 312491 w 402347"/>
                <a:gd name="connsiteY94" fmla="*/ 311255 h 455983"/>
                <a:gd name="connsiteX95" fmla="*/ 300266 w 402347"/>
                <a:gd name="connsiteY95" fmla="*/ 307326 h 455983"/>
                <a:gd name="connsiteX96" fmla="*/ 243247 w 402347"/>
                <a:gd name="connsiteY96" fmla="*/ 348135 h 455983"/>
                <a:gd name="connsiteX97" fmla="*/ 244050 w 402347"/>
                <a:gd name="connsiteY97" fmla="*/ 356708 h 455983"/>
                <a:gd name="connsiteX98" fmla="*/ 234948 w 402347"/>
                <a:gd name="connsiteY98" fmla="*/ 375371 h 455983"/>
                <a:gd name="connsiteX99" fmla="*/ 217012 w 402347"/>
                <a:gd name="connsiteY99" fmla="*/ 382247 h 455983"/>
                <a:gd name="connsiteX100" fmla="*/ 211391 w 402347"/>
                <a:gd name="connsiteY100" fmla="*/ 256516 h 455983"/>
                <a:gd name="connsiteX101" fmla="*/ 286970 w 402347"/>
                <a:gd name="connsiteY101" fmla="*/ 273751 h 455983"/>
                <a:gd name="connsiteX102" fmla="*/ 234680 w 402347"/>
                <a:gd name="connsiteY102" fmla="*/ 212850 h 455983"/>
                <a:gd name="connsiteX103" fmla="*/ 223883 w 402347"/>
                <a:gd name="connsiteY103" fmla="*/ 214458 h 455983"/>
                <a:gd name="connsiteX104" fmla="*/ 223615 w 402347"/>
                <a:gd name="connsiteY104" fmla="*/ 214458 h 455983"/>
                <a:gd name="connsiteX105" fmla="*/ 221563 w 402347"/>
                <a:gd name="connsiteY105" fmla="*/ 214279 h 455983"/>
                <a:gd name="connsiteX106" fmla="*/ 205412 w 402347"/>
                <a:gd name="connsiteY106" fmla="*/ 243122 h 455983"/>
                <a:gd name="connsiteX107" fmla="*/ 211391 w 402347"/>
                <a:gd name="connsiteY107" fmla="*/ 256516 h 45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2347" h="455983">
                  <a:moveTo>
                    <a:pt x="382270" y="99443"/>
                  </a:moveTo>
                  <a:lnTo>
                    <a:pt x="221474" y="5503"/>
                  </a:lnTo>
                  <a:cubicBezTo>
                    <a:pt x="208892" y="-1819"/>
                    <a:pt x="193455" y="-1819"/>
                    <a:pt x="180873" y="5414"/>
                  </a:cubicBezTo>
                  <a:lnTo>
                    <a:pt x="19988" y="99354"/>
                  </a:lnTo>
                  <a:cubicBezTo>
                    <a:pt x="7674" y="106498"/>
                    <a:pt x="0" y="119803"/>
                    <a:pt x="0" y="134090"/>
                  </a:cubicBezTo>
                  <a:lnTo>
                    <a:pt x="0" y="321882"/>
                  </a:lnTo>
                  <a:cubicBezTo>
                    <a:pt x="0" y="336259"/>
                    <a:pt x="7585" y="349475"/>
                    <a:pt x="19988" y="356618"/>
                  </a:cubicBezTo>
                  <a:lnTo>
                    <a:pt x="180873" y="450559"/>
                  </a:lnTo>
                  <a:cubicBezTo>
                    <a:pt x="193366" y="457792"/>
                    <a:pt x="208892" y="457792"/>
                    <a:pt x="221385" y="450559"/>
                  </a:cubicBezTo>
                  <a:lnTo>
                    <a:pt x="382359" y="356708"/>
                  </a:lnTo>
                  <a:cubicBezTo>
                    <a:pt x="394673" y="349564"/>
                    <a:pt x="402347" y="336259"/>
                    <a:pt x="402347" y="321971"/>
                  </a:cubicBezTo>
                  <a:lnTo>
                    <a:pt x="402347" y="134180"/>
                  </a:lnTo>
                  <a:cubicBezTo>
                    <a:pt x="402258" y="119892"/>
                    <a:pt x="394584" y="106587"/>
                    <a:pt x="382270" y="99443"/>
                  </a:cubicBezTo>
                  <a:close/>
                  <a:moveTo>
                    <a:pt x="106008" y="280002"/>
                  </a:moveTo>
                  <a:cubicBezTo>
                    <a:pt x="109845" y="281073"/>
                    <a:pt x="113325" y="282948"/>
                    <a:pt x="116359" y="285627"/>
                  </a:cubicBezTo>
                  <a:lnTo>
                    <a:pt x="157495" y="263660"/>
                  </a:lnTo>
                  <a:cubicBezTo>
                    <a:pt x="157227" y="262142"/>
                    <a:pt x="157138" y="260446"/>
                    <a:pt x="157316" y="258660"/>
                  </a:cubicBezTo>
                  <a:cubicBezTo>
                    <a:pt x="157495" y="255981"/>
                    <a:pt x="158030" y="253302"/>
                    <a:pt x="159011" y="250891"/>
                  </a:cubicBezTo>
                  <a:lnTo>
                    <a:pt x="101814" y="200527"/>
                  </a:lnTo>
                  <a:cubicBezTo>
                    <a:pt x="101100" y="200974"/>
                    <a:pt x="100208" y="201510"/>
                    <a:pt x="99315" y="201956"/>
                  </a:cubicBezTo>
                  <a:lnTo>
                    <a:pt x="106008" y="280002"/>
                  </a:lnTo>
                  <a:close/>
                  <a:moveTo>
                    <a:pt x="226560" y="159987"/>
                  </a:moveTo>
                  <a:cubicBezTo>
                    <a:pt x="226739" y="159987"/>
                    <a:pt x="226917" y="159987"/>
                    <a:pt x="227096" y="159987"/>
                  </a:cubicBezTo>
                  <a:lnTo>
                    <a:pt x="227185" y="159987"/>
                  </a:lnTo>
                  <a:cubicBezTo>
                    <a:pt x="235662" y="160433"/>
                    <a:pt x="243425" y="164987"/>
                    <a:pt x="248154" y="172042"/>
                  </a:cubicBezTo>
                  <a:lnTo>
                    <a:pt x="287952" y="163112"/>
                  </a:lnTo>
                  <a:cubicBezTo>
                    <a:pt x="287952" y="163112"/>
                    <a:pt x="287952" y="163112"/>
                    <a:pt x="287952" y="163112"/>
                  </a:cubicBezTo>
                  <a:lnTo>
                    <a:pt x="217458" y="123375"/>
                  </a:lnTo>
                  <a:cubicBezTo>
                    <a:pt x="216655" y="124089"/>
                    <a:pt x="215763" y="124804"/>
                    <a:pt x="214871" y="125429"/>
                  </a:cubicBezTo>
                  <a:lnTo>
                    <a:pt x="226560" y="159987"/>
                  </a:lnTo>
                  <a:close/>
                  <a:moveTo>
                    <a:pt x="118589" y="189276"/>
                  </a:moveTo>
                  <a:lnTo>
                    <a:pt x="171861" y="236157"/>
                  </a:lnTo>
                  <a:cubicBezTo>
                    <a:pt x="176233" y="233924"/>
                    <a:pt x="181141" y="232942"/>
                    <a:pt x="186049" y="233210"/>
                  </a:cubicBezTo>
                  <a:lnTo>
                    <a:pt x="186316" y="233210"/>
                  </a:lnTo>
                  <a:cubicBezTo>
                    <a:pt x="186941" y="233299"/>
                    <a:pt x="187655" y="233299"/>
                    <a:pt x="188369" y="233389"/>
                  </a:cubicBezTo>
                  <a:lnTo>
                    <a:pt x="204520" y="204546"/>
                  </a:lnTo>
                  <a:cubicBezTo>
                    <a:pt x="202111" y="201688"/>
                    <a:pt x="200415" y="198474"/>
                    <a:pt x="199434" y="195080"/>
                  </a:cubicBezTo>
                  <a:lnTo>
                    <a:pt x="118589" y="189276"/>
                  </a:lnTo>
                  <a:close/>
                  <a:moveTo>
                    <a:pt x="120374" y="169988"/>
                  </a:moveTo>
                  <a:lnTo>
                    <a:pt x="200951" y="175703"/>
                  </a:lnTo>
                  <a:cubicBezTo>
                    <a:pt x="202557" y="172042"/>
                    <a:pt x="205055" y="168827"/>
                    <a:pt x="208178" y="166327"/>
                  </a:cubicBezTo>
                  <a:lnTo>
                    <a:pt x="195954" y="130161"/>
                  </a:lnTo>
                  <a:cubicBezTo>
                    <a:pt x="191403" y="129536"/>
                    <a:pt x="187298" y="127929"/>
                    <a:pt x="183550" y="125250"/>
                  </a:cubicBezTo>
                  <a:lnTo>
                    <a:pt x="120374" y="169988"/>
                  </a:lnTo>
                  <a:close/>
                  <a:moveTo>
                    <a:pt x="125460" y="306880"/>
                  </a:moveTo>
                  <a:lnTo>
                    <a:pt x="197024" y="336348"/>
                  </a:lnTo>
                  <a:cubicBezTo>
                    <a:pt x="197827" y="335455"/>
                    <a:pt x="198541" y="334741"/>
                    <a:pt x="199344" y="334115"/>
                  </a:cubicBezTo>
                  <a:lnTo>
                    <a:pt x="183372" y="287413"/>
                  </a:lnTo>
                  <a:cubicBezTo>
                    <a:pt x="183193" y="287413"/>
                    <a:pt x="183015" y="287413"/>
                    <a:pt x="182836" y="287413"/>
                  </a:cubicBezTo>
                  <a:lnTo>
                    <a:pt x="182747" y="287413"/>
                  </a:lnTo>
                  <a:cubicBezTo>
                    <a:pt x="176769" y="287056"/>
                    <a:pt x="171058" y="284734"/>
                    <a:pt x="166507" y="280895"/>
                  </a:cubicBezTo>
                  <a:lnTo>
                    <a:pt x="125282" y="302772"/>
                  </a:lnTo>
                  <a:cubicBezTo>
                    <a:pt x="125460" y="304112"/>
                    <a:pt x="125549" y="305451"/>
                    <a:pt x="125460" y="306880"/>
                  </a:cubicBezTo>
                  <a:close/>
                  <a:moveTo>
                    <a:pt x="218529" y="327954"/>
                  </a:moveTo>
                  <a:cubicBezTo>
                    <a:pt x="223259" y="328311"/>
                    <a:pt x="227809" y="329829"/>
                    <a:pt x="231825" y="332419"/>
                  </a:cubicBezTo>
                  <a:lnTo>
                    <a:pt x="285989" y="293664"/>
                  </a:lnTo>
                  <a:lnTo>
                    <a:pt x="207018" y="275537"/>
                  </a:lnTo>
                  <a:cubicBezTo>
                    <a:pt x="205501" y="277769"/>
                    <a:pt x="203717" y="279644"/>
                    <a:pt x="201843" y="281252"/>
                  </a:cubicBezTo>
                  <a:lnTo>
                    <a:pt x="217815" y="327865"/>
                  </a:lnTo>
                  <a:cubicBezTo>
                    <a:pt x="218083" y="327865"/>
                    <a:pt x="218262" y="327865"/>
                    <a:pt x="218529" y="327954"/>
                  </a:cubicBezTo>
                  <a:close/>
                  <a:moveTo>
                    <a:pt x="249404" y="200170"/>
                  </a:moveTo>
                  <a:lnTo>
                    <a:pt x="302586" y="262142"/>
                  </a:lnTo>
                  <a:cubicBezTo>
                    <a:pt x="303121" y="261874"/>
                    <a:pt x="303746" y="261606"/>
                    <a:pt x="304370" y="261339"/>
                  </a:cubicBezTo>
                  <a:lnTo>
                    <a:pt x="304817" y="192401"/>
                  </a:lnTo>
                  <a:cubicBezTo>
                    <a:pt x="299820" y="190437"/>
                    <a:pt x="295358" y="186865"/>
                    <a:pt x="292235" y="182132"/>
                  </a:cubicBezTo>
                  <a:lnTo>
                    <a:pt x="252437" y="191062"/>
                  </a:lnTo>
                  <a:cubicBezTo>
                    <a:pt x="251902" y="194187"/>
                    <a:pt x="250920" y="197223"/>
                    <a:pt x="249404" y="200170"/>
                  </a:cubicBezTo>
                  <a:close/>
                  <a:moveTo>
                    <a:pt x="217012" y="382247"/>
                  </a:moveTo>
                  <a:cubicBezTo>
                    <a:pt x="216388" y="382247"/>
                    <a:pt x="215852" y="382247"/>
                    <a:pt x="215228" y="382157"/>
                  </a:cubicBezTo>
                  <a:cubicBezTo>
                    <a:pt x="200594" y="381175"/>
                    <a:pt x="189350" y="368763"/>
                    <a:pt x="189707" y="354207"/>
                  </a:cubicBezTo>
                  <a:lnTo>
                    <a:pt x="118143" y="324739"/>
                  </a:lnTo>
                  <a:cubicBezTo>
                    <a:pt x="112522" y="330633"/>
                    <a:pt x="104848" y="333758"/>
                    <a:pt x="96817" y="333223"/>
                  </a:cubicBezTo>
                  <a:cubicBezTo>
                    <a:pt x="89589" y="332776"/>
                    <a:pt x="82986" y="329561"/>
                    <a:pt x="78167" y="324114"/>
                  </a:cubicBezTo>
                  <a:cubicBezTo>
                    <a:pt x="73349" y="318667"/>
                    <a:pt x="70939" y="311613"/>
                    <a:pt x="71386" y="304290"/>
                  </a:cubicBezTo>
                  <a:cubicBezTo>
                    <a:pt x="71921" y="294468"/>
                    <a:pt x="77810" y="285806"/>
                    <a:pt x="86644" y="281430"/>
                  </a:cubicBezTo>
                  <a:lnTo>
                    <a:pt x="79952" y="203385"/>
                  </a:lnTo>
                  <a:cubicBezTo>
                    <a:pt x="67727" y="199902"/>
                    <a:pt x="59518" y="188383"/>
                    <a:pt x="60232" y="175524"/>
                  </a:cubicBezTo>
                  <a:cubicBezTo>
                    <a:pt x="60678" y="168291"/>
                    <a:pt x="63890" y="161683"/>
                    <a:pt x="69333" y="156861"/>
                  </a:cubicBezTo>
                  <a:cubicBezTo>
                    <a:pt x="74776" y="152039"/>
                    <a:pt x="81826" y="149628"/>
                    <a:pt x="89143" y="150075"/>
                  </a:cubicBezTo>
                  <a:cubicBezTo>
                    <a:pt x="94229" y="150432"/>
                    <a:pt x="99048" y="152039"/>
                    <a:pt x="103063" y="154986"/>
                  </a:cubicBezTo>
                  <a:lnTo>
                    <a:pt x="172842" y="107926"/>
                  </a:lnTo>
                  <a:cubicBezTo>
                    <a:pt x="172396" y="105605"/>
                    <a:pt x="172307" y="103372"/>
                    <a:pt x="172396" y="101229"/>
                  </a:cubicBezTo>
                  <a:cubicBezTo>
                    <a:pt x="172842" y="93996"/>
                    <a:pt x="176055" y="87388"/>
                    <a:pt x="181498" y="82566"/>
                  </a:cubicBezTo>
                  <a:cubicBezTo>
                    <a:pt x="186941" y="77744"/>
                    <a:pt x="193990" y="75333"/>
                    <a:pt x="201307" y="75780"/>
                  </a:cubicBezTo>
                  <a:cubicBezTo>
                    <a:pt x="208535" y="76226"/>
                    <a:pt x="215138" y="79441"/>
                    <a:pt x="219957" y="84888"/>
                  </a:cubicBezTo>
                  <a:cubicBezTo>
                    <a:pt x="224775" y="90335"/>
                    <a:pt x="227185" y="97389"/>
                    <a:pt x="226739" y="104712"/>
                  </a:cubicBezTo>
                  <a:lnTo>
                    <a:pt x="226560" y="106141"/>
                  </a:lnTo>
                  <a:lnTo>
                    <a:pt x="297589" y="146146"/>
                  </a:lnTo>
                  <a:cubicBezTo>
                    <a:pt x="302943" y="141681"/>
                    <a:pt x="309724" y="139538"/>
                    <a:pt x="316595" y="139984"/>
                  </a:cubicBezTo>
                  <a:cubicBezTo>
                    <a:pt x="331319" y="140877"/>
                    <a:pt x="342651" y="153736"/>
                    <a:pt x="341759" y="168648"/>
                  </a:cubicBezTo>
                  <a:lnTo>
                    <a:pt x="341759" y="168648"/>
                  </a:lnTo>
                  <a:cubicBezTo>
                    <a:pt x="341134" y="179453"/>
                    <a:pt x="334263" y="188651"/>
                    <a:pt x="324269" y="192491"/>
                  </a:cubicBezTo>
                  <a:lnTo>
                    <a:pt x="323823" y="261428"/>
                  </a:lnTo>
                  <a:cubicBezTo>
                    <a:pt x="333995" y="265625"/>
                    <a:pt x="340420" y="275805"/>
                    <a:pt x="339796" y="286967"/>
                  </a:cubicBezTo>
                  <a:cubicBezTo>
                    <a:pt x="338903" y="301165"/>
                    <a:pt x="326678" y="312059"/>
                    <a:pt x="312491" y="311255"/>
                  </a:cubicBezTo>
                  <a:cubicBezTo>
                    <a:pt x="308207" y="310988"/>
                    <a:pt x="304014" y="309648"/>
                    <a:pt x="300266" y="307326"/>
                  </a:cubicBezTo>
                  <a:lnTo>
                    <a:pt x="243247" y="348135"/>
                  </a:lnTo>
                  <a:cubicBezTo>
                    <a:pt x="243960" y="350814"/>
                    <a:pt x="244228" y="353672"/>
                    <a:pt x="244050" y="356708"/>
                  </a:cubicBezTo>
                  <a:cubicBezTo>
                    <a:pt x="243603" y="363941"/>
                    <a:pt x="240391" y="370549"/>
                    <a:pt x="234948" y="375371"/>
                  </a:cubicBezTo>
                  <a:cubicBezTo>
                    <a:pt x="230040" y="379835"/>
                    <a:pt x="223705" y="382247"/>
                    <a:pt x="217012" y="382247"/>
                  </a:cubicBezTo>
                  <a:close/>
                  <a:moveTo>
                    <a:pt x="211391" y="256516"/>
                  </a:moveTo>
                  <a:lnTo>
                    <a:pt x="286970" y="273751"/>
                  </a:lnTo>
                  <a:lnTo>
                    <a:pt x="234680" y="212850"/>
                  </a:lnTo>
                  <a:cubicBezTo>
                    <a:pt x="231379" y="214011"/>
                    <a:pt x="227720" y="214636"/>
                    <a:pt x="223883" y="214458"/>
                  </a:cubicBezTo>
                  <a:lnTo>
                    <a:pt x="223615" y="214458"/>
                  </a:lnTo>
                  <a:cubicBezTo>
                    <a:pt x="222902" y="214368"/>
                    <a:pt x="222277" y="214368"/>
                    <a:pt x="221563" y="214279"/>
                  </a:cubicBezTo>
                  <a:lnTo>
                    <a:pt x="205412" y="243122"/>
                  </a:lnTo>
                  <a:cubicBezTo>
                    <a:pt x="208624" y="246962"/>
                    <a:pt x="210677" y="251516"/>
                    <a:pt x="211391" y="256516"/>
                  </a:cubicBezTo>
                  <a:close/>
                </a:path>
              </a:pathLst>
            </a:custGeom>
            <a:solidFill>
              <a:schemeClr val="bg1"/>
            </a:solidFill>
            <a:ln w="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8864EB3F-B95D-E830-EB61-980911765F56}"/>
              </a:ext>
            </a:extLst>
          </p:cNvPr>
          <p:cNvGrpSpPr/>
          <p:nvPr/>
        </p:nvGrpSpPr>
        <p:grpSpPr>
          <a:xfrm>
            <a:off x="1090956" y="2628996"/>
            <a:ext cx="1447800" cy="303880"/>
            <a:chOff x="1080653" y="3638456"/>
            <a:chExt cx="1447800" cy="303880"/>
          </a:xfrm>
        </p:grpSpPr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09413BE8-ACE0-8C11-9E01-6050DFC40E59}"/>
                </a:ext>
              </a:extLst>
            </p:cNvPr>
            <p:cNvSpPr/>
            <p:nvPr/>
          </p:nvSpPr>
          <p:spPr>
            <a:xfrm>
              <a:off x="1080653" y="3638456"/>
              <a:ext cx="1447800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  <a:latin typeface="Nexa Text" pitchFamily="2" charset="77"/>
                </a:rPr>
                <a:t>SD-WAN</a:t>
              </a:r>
            </a:p>
          </p:txBody>
        </p:sp>
        <p:sp>
          <p:nvSpPr>
            <p:cNvPr id="267" name="Graphic 89">
              <a:extLst>
                <a:ext uri="{FF2B5EF4-FFF2-40B4-BE49-F238E27FC236}">
                  <a16:creationId xmlns:a16="http://schemas.microsoft.com/office/drawing/2014/main" id="{ADE9AD6F-442A-9B56-E4A0-D1A39D666D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3571" y="3688671"/>
              <a:ext cx="181948" cy="203450"/>
            </a:xfrm>
            <a:custGeom>
              <a:avLst/>
              <a:gdLst>
                <a:gd name="connsiteX0" fmla="*/ 223709 w 273401"/>
                <a:gd name="connsiteY0" fmla="*/ 183929 h 305712"/>
                <a:gd name="connsiteX1" fmla="*/ 221501 w 273401"/>
                <a:gd name="connsiteY1" fmla="*/ 185302 h 305712"/>
                <a:gd name="connsiteX2" fmla="*/ 181473 w 273401"/>
                <a:gd name="connsiteY2" fmla="*/ 162199 h 305712"/>
                <a:gd name="connsiteX3" fmla="*/ 182367 w 273401"/>
                <a:gd name="connsiteY3" fmla="*/ 153184 h 305712"/>
                <a:gd name="connsiteX4" fmla="*/ 181353 w 273401"/>
                <a:gd name="connsiteY4" fmla="*/ 143573 h 305712"/>
                <a:gd name="connsiteX5" fmla="*/ 221501 w 273401"/>
                <a:gd name="connsiteY5" fmla="*/ 120410 h 305712"/>
                <a:gd name="connsiteX6" fmla="*/ 240173 w 273401"/>
                <a:gd name="connsiteY6" fmla="*/ 126201 h 305712"/>
                <a:gd name="connsiteX7" fmla="*/ 273402 w 273401"/>
                <a:gd name="connsiteY7" fmla="*/ 93068 h 305712"/>
                <a:gd name="connsiteX8" fmla="*/ 240293 w 273401"/>
                <a:gd name="connsiteY8" fmla="*/ 59816 h 305712"/>
                <a:gd name="connsiteX9" fmla="*/ 207065 w 273401"/>
                <a:gd name="connsiteY9" fmla="*/ 92949 h 305712"/>
                <a:gd name="connsiteX10" fmla="*/ 207184 w 273401"/>
                <a:gd name="connsiteY10" fmla="*/ 95575 h 305712"/>
                <a:gd name="connsiteX11" fmla="*/ 166857 w 273401"/>
                <a:gd name="connsiteY11" fmla="*/ 118858 h 305712"/>
                <a:gd name="connsiteX12" fmla="*/ 150989 w 273401"/>
                <a:gd name="connsiteY12" fmla="*/ 109724 h 305712"/>
                <a:gd name="connsiteX13" fmla="*/ 150989 w 273401"/>
                <a:gd name="connsiteY13" fmla="*/ 63099 h 305712"/>
                <a:gd name="connsiteX14" fmla="*/ 165366 w 273401"/>
                <a:gd name="connsiteY14" fmla="*/ 49846 h 305712"/>
                <a:gd name="connsiteX15" fmla="*/ 153315 w 273401"/>
                <a:gd name="connsiteY15" fmla="*/ 4476 h 305712"/>
                <a:gd name="connsiteX16" fmla="*/ 107977 w 273401"/>
                <a:gd name="connsiteY16" fmla="*/ 16535 h 305712"/>
                <a:gd name="connsiteX17" fmla="*/ 120028 w 273401"/>
                <a:gd name="connsiteY17" fmla="*/ 61905 h 305712"/>
                <a:gd name="connsiteX18" fmla="*/ 122354 w 273401"/>
                <a:gd name="connsiteY18" fmla="*/ 63099 h 305712"/>
                <a:gd name="connsiteX19" fmla="*/ 122354 w 273401"/>
                <a:gd name="connsiteY19" fmla="*/ 109724 h 305712"/>
                <a:gd name="connsiteX20" fmla="*/ 106486 w 273401"/>
                <a:gd name="connsiteY20" fmla="*/ 118858 h 305712"/>
                <a:gd name="connsiteX21" fmla="*/ 66159 w 273401"/>
                <a:gd name="connsiteY21" fmla="*/ 95575 h 305712"/>
                <a:gd name="connsiteX22" fmla="*/ 61864 w 273401"/>
                <a:gd name="connsiteY22" fmla="*/ 76472 h 305712"/>
                <a:gd name="connsiteX23" fmla="*/ 16585 w 273401"/>
                <a:gd name="connsiteY23" fmla="*/ 64234 h 305712"/>
                <a:gd name="connsiteX24" fmla="*/ 4416 w 273401"/>
                <a:gd name="connsiteY24" fmla="*/ 109605 h 305712"/>
                <a:gd name="connsiteX25" fmla="*/ 49694 w 273401"/>
                <a:gd name="connsiteY25" fmla="*/ 121843 h 305712"/>
                <a:gd name="connsiteX26" fmla="*/ 51901 w 273401"/>
                <a:gd name="connsiteY26" fmla="*/ 120470 h 305712"/>
                <a:gd name="connsiteX27" fmla="*/ 92049 w 273401"/>
                <a:gd name="connsiteY27" fmla="*/ 143633 h 305712"/>
                <a:gd name="connsiteX28" fmla="*/ 91035 w 273401"/>
                <a:gd name="connsiteY28" fmla="*/ 153244 h 305712"/>
                <a:gd name="connsiteX29" fmla="*/ 91930 w 273401"/>
                <a:gd name="connsiteY29" fmla="*/ 162259 h 305712"/>
                <a:gd name="connsiteX30" fmla="*/ 51901 w 273401"/>
                <a:gd name="connsiteY30" fmla="*/ 185362 h 305712"/>
                <a:gd name="connsiteX31" fmla="*/ 33229 w 273401"/>
                <a:gd name="connsiteY31" fmla="*/ 179571 h 305712"/>
                <a:gd name="connsiteX32" fmla="*/ 1 w 273401"/>
                <a:gd name="connsiteY32" fmla="*/ 212704 h 305712"/>
                <a:gd name="connsiteX33" fmla="*/ 33110 w 273401"/>
                <a:gd name="connsiteY33" fmla="*/ 245956 h 305712"/>
                <a:gd name="connsiteX34" fmla="*/ 66338 w 273401"/>
                <a:gd name="connsiteY34" fmla="*/ 212823 h 305712"/>
                <a:gd name="connsiteX35" fmla="*/ 66219 w 273401"/>
                <a:gd name="connsiteY35" fmla="*/ 210196 h 305712"/>
                <a:gd name="connsiteX36" fmla="*/ 106068 w 273401"/>
                <a:gd name="connsiteY36" fmla="*/ 187153 h 305712"/>
                <a:gd name="connsiteX37" fmla="*/ 122354 w 273401"/>
                <a:gd name="connsiteY37" fmla="*/ 196645 h 305712"/>
                <a:gd name="connsiteX38" fmla="*/ 122354 w 273401"/>
                <a:gd name="connsiteY38" fmla="*/ 242613 h 305712"/>
                <a:gd name="connsiteX39" fmla="*/ 107977 w 273401"/>
                <a:gd name="connsiteY39" fmla="*/ 255866 h 305712"/>
                <a:gd name="connsiteX40" fmla="*/ 120028 w 273401"/>
                <a:gd name="connsiteY40" fmla="*/ 301237 h 305712"/>
                <a:gd name="connsiteX41" fmla="*/ 165366 w 273401"/>
                <a:gd name="connsiteY41" fmla="*/ 289177 h 305712"/>
                <a:gd name="connsiteX42" fmla="*/ 153315 w 273401"/>
                <a:gd name="connsiteY42" fmla="*/ 243807 h 305712"/>
                <a:gd name="connsiteX43" fmla="*/ 150989 w 273401"/>
                <a:gd name="connsiteY43" fmla="*/ 242613 h 305712"/>
                <a:gd name="connsiteX44" fmla="*/ 150989 w 273401"/>
                <a:gd name="connsiteY44" fmla="*/ 196645 h 305712"/>
                <a:gd name="connsiteX45" fmla="*/ 167275 w 273401"/>
                <a:gd name="connsiteY45" fmla="*/ 187153 h 305712"/>
                <a:gd name="connsiteX46" fmla="*/ 207124 w 273401"/>
                <a:gd name="connsiteY46" fmla="*/ 210196 h 305712"/>
                <a:gd name="connsiteX47" fmla="*/ 211420 w 273401"/>
                <a:gd name="connsiteY47" fmla="*/ 229300 h 305712"/>
                <a:gd name="connsiteX48" fmla="*/ 256698 w 273401"/>
                <a:gd name="connsiteY48" fmla="*/ 241538 h 305712"/>
                <a:gd name="connsiteX49" fmla="*/ 268927 w 273401"/>
                <a:gd name="connsiteY49" fmla="*/ 196227 h 305712"/>
                <a:gd name="connsiteX50" fmla="*/ 223709 w 273401"/>
                <a:gd name="connsiteY50" fmla="*/ 183929 h 305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73401" h="305712">
                  <a:moveTo>
                    <a:pt x="223709" y="183929"/>
                  </a:moveTo>
                  <a:cubicBezTo>
                    <a:pt x="222933" y="184347"/>
                    <a:pt x="222217" y="184825"/>
                    <a:pt x="221501" y="185302"/>
                  </a:cubicBezTo>
                  <a:lnTo>
                    <a:pt x="181473" y="162199"/>
                  </a:lnTo>
                  <a:cubicBezTo>
                    <a:pt x="182069" y="159274"/>
                    <a:pt x="182367" y="156289"/>
                    <a:pt x="182367" y="153184"/>
                  </a:cubicBezTo>
                  <a:cubicBezTo>
                    <a:pt x="182367" y="149901"/>
                    <a:pt x="182010" y="146677"/>
                    <a:pt x="181353" y="143573"/>
                  </a:cubicBezTo>
                  <a:lnTo>
                    <a:pt x="221501" y="120410"/>
                  </a:lnTo>
                  <a:cubicBezTo>
                    <a:pt x="226811" y="124052"/>
                    <a:pt x="233253" y="126201"/>
                    <a:pt x="240173" y="126201"/>
                  </a:cubicBezTo>
                  <a:cubicBezTo>
                    <a:pt x="258488" y="126260"/>
                    <a:pt x="273342" y="111395"/>
                    <a:pt x="273402" y="93068"/>
                  </a:cubicBezTo>
                  <a:cubicBezTo>
                    <a:pt x="273461" y="74741"/>
                    <a:pt x="258607" y="59876"/>
                    <a:pt x="240293" y="59816"/>
                  </a:cubicBezTo>
                  <a:cubicBezTo>
                    <a:pt x="221979" y="59756"/>
                    <a:pt x="207124" y="74621"/>
                    <a:pt x="207065" y="92949"/>
                  </a:cubicBezTo>
                  <a:cubicBezTo>
                    <a:pt x="207065" y="93844"/>
                    <a:pt x="207124" y="94680"/>
                    <a:pt x="207184" y="95575"/>
                  </a:cubicBezTo>
                  <a:lnTo>
                    <a:pt x="166857" y="118858"/>
                  </a:lnTo>
                  <a:cubicBezTo>
                    <a:pt x="162264" y="114798"/>
                    <a:pt x="156895" y="111694"/>
                    <a:pt x="150989" y="109724"/>
                  </a:cubicBezTo>
                  <a:lnTo>
                    <a:pt x="150989" y="63099"/>
                  </a:lnTo>
                  <a:cubicBezTo>
                    <a:pt x="156835" y="60294"/>
                    <a:pt x="161906" y="55816"/>
                    <a:pt x="165366" y="49846"/>
                  </a:cubicBezTo>
                  <a:cubicBezTo>
                    <a:pt x="174553" y="34026"/>
                    <a:pt x="169124" y="13669"/>
                    <a:pt x="153315" y="4476"/>
                  </a:cubicBezTo>
                  <a:cubicBezTo>
                    <a:pt x="137507" y="-4718"/>
                    <a:pt x="117164" y="715"/>
                    <a:pt x="107977" y="16535"/>
                  </a:cubicBezTo>
                  <a:cubicBezTo>
                    <a:pt x="98790" y="32355"/>
                    <a:pt x="104219" y="52712"/>
                    <a:pt x="120028" y="61905"/>
                  </a:cubicBezTo>
                  <a:cubicBezTo>
                    <a:pt x="120803" y="62323"/>
                    <a:pt x="121579" y="62741"/>
                    <a:pt x="122354" y="63099"/>
                  </a:cubicBezTo>
                  <a:lnTo>
                    <a:pt x="122354" y="109724"/>
                  </a:lnTo>
                  <a:cubicBezTo>
                    <a:pt x="116448" y="111694"/>
                    <a:pt x="111079" y="114798"/>
                    <a:pt x="106486" y="118858"/>
                  </a:cubicBezTo>
                  <a:lnTo>
                    <a:pt x="66159" y="95575"/>
                  </a:lnTo>
                  <a:cubicBezTo>
                    <a:pt x="66636" y="89128"/>
                    <a:pt x="65324" y="82501"/>
                    <a:pt x="61864" y="76472"/>
                  </a:cubicBezTo>
                  <a:cubicBezTo>
                    <a:pt x="52736" y="60592"/>
                    <a:pt x="32454" y="55100"/>
                    <a:pt x="16585" y="64234"/>
                  </a:cubicBezTo>
                  <a:cubicBezTo>
                    <a:pt x="777" y="73427"/>
                    <a:pt x="-4712" y="93725"/>
                    <a:pt x="4416" y="109605"/>
                  </a:cubicBezTo>
                  <a:cubicBezTo>
                    <a:pt x="13543" y="125484"/>
                    <a:pt x="33826" y="130977"/>
                    <a:pt x="49694" y="121843"/>
                  </a:cubicBezTo>
                  <a:cubicBezTo>
                    <a:pt x="50470" y="121425"/>
                    <a:pt x="51185" y="120947"/>
                    <a:pt x="51901" y="120470"/>
                  </a:cubicBezTo>
                  <a:lnTo>
                    <a:pt x="92049" y="143633"/>
                  </a:lnTo>
                  <a:cubicBezTo>
                    <a:pt x="91393" y="146737"/>
                    <a:pt x="91035" y="149901"/>
                    <a:pt x="91035" y="153244"/>
                  </a:cubicBezTo>
                  <a:cubicBezTo>
                    <a:pt x="91035" y="156348"/>
                    <a:pt x="91333" y="159333"/>
                    <a:pt x="91930" y="162259"/>
                  </a:cubicBezTo>
                  <a:lnTo>
                    <a:pt x="51901" y="185362"/>
                  </a:lnTo>
                  <a:cubicBezTo>
                    <a:pt x="46592" y="181720"/>
                    <a:pt x="40149" y="179571"/>
                    <a:pt x="33229" y="179571"/>
                  </a:cubicBezTo>
                  <a:cubicBezTo>
                    <a:pt x="14915" y="179511"/>
                    <a:pt x="61" y="194376"/>
                    <a:pt x="1" y="212704"/>
                  </a:cubicBezTo>
                  <a:cubicBezTo>
                    <a:pt x="-59" y="231031"/>
                    <a:pt x="14796" y="245896"/>
                    <a:pt x="33110" y="245956"/>
                  </a:cubicBezTo>
                  <a:cubicBezTo>
                    <a:pt x="51424" y="246015"/>
                    <a:pt x="66278" y="231151"/>
                    <a:pt x="66338" y="212823"/>
                  </a:cubicBezTo>
                  <a:cubicBezTo>
                    <a:pt x="66338" y="211928"/>
                    <a:pt x="66278" y="211092"/>
                    <a:pt x="66219" y="210196"/>
                  </a:cubicBezTo>
                  <a:lnTo>
                    <a:pt x="106068" y="187153"/>
                  </a:lnTo>
                  <a:cubicBezTo>
                    <a:pt x="110721" y="191391"/>
                    <a:pt x="116269" y="194615"/>
                    <a:pt x="122354" y="196645"/>
                  </a:cubicBezTo>
                  <a:lnTo>
                    <a:pt x="122354" y="242613"/>
                  </a:lnTo>
                  <a:cubicBezTo>
                    <a:pt x="116508" y="245418"/>
                    <a:pt x="111437" y="249896"/>
                    <a:pt x="107977" y="255866"/>
                  </a:cubicBezTo>
                  <a:cubicBezTo>
                    <a:pt x="98790" y="271686"/>
                    <a:pt x="104219" y="292043"/>
                    <a:pt x="120028" y="301237"/>
                  </a:cubicBezTo>
                  <a:cubicBezTo>
                    <a:pt x="135836" y="310430"/>
                    <a:pt x="156179" y="304998"/>
                    <a:pt x="165366" y="289177"/>
                  </a:cubicBezTo>
                  <a:cubicBezTo>
                    <a:pt x="174553" y="273357"/>
                    <a:pt x="169124" y="253000"/>
                    <a:pt x="153315" y="243807"/>
                  </a:cubicBezTo>
                  <a:cubicBezTo>
                    <a:pt x="152540" y="243389"/>
                    <a:pt x="151764" y="242971"/>
                    <a:pt x="150989" y="242613"/>
                  </a:cubicBezTo>
                  <a:lnTo>
                    <a:pt x="150989" y="196645"/>
                  </a:lnTo>
                  <a:cubicBezTo>
                    <a:pt x="157074" y="194615"/>
                    <a:pt x="162622" y="191391"/>
                    <a:pt x="167275" y="187153"/>
                  </a:cubicBezTo>
                  <a:lnTo>
                    <a:pt x="207124" y="210196"/>
                  </a:lnTo>
                  <a:cubicBezTo>
                    <a:pt x="206647" y="216644"/>
                    <a:pt x="207960" y="223270"/>
                    <a:pt x="211420" y="229300"/>
                  </a:cubicBezTo>
                  <a:cubicBezTo>
                    <a:pt x="220547" y="245180"/>
                    <a:pt x="240830" y="250672"/>
                    <a:pt x="256698" y="241538"/>
                  </a:cubicBezTo>
                  <a:cubicBezTo>
                    <a:pt x="272566" y="232404"/>
                    <a:pt x="278055" y="212107"/>
                    <a:pt x="268927" y="196227"/>
                  </a:cubicBezTo>
                  <a:cubicBezTo>
                    <a:pt x="259860" y="180287"/>
                    <a:pt x="239577" y="174795"/>
                    <a:pt x="223709" y="1839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18872" tIns="0" rIns="0" bIns="0" rtlCol="0" anchor="ctr" anchorCtr="0"/>
            <a:lstStyle/>
            <a:p>
              <a:endParaRPr lang="en-US" sz="1000" b="1">
                <a:solidFill>
                  <a:schemeClr val="bg1"/>
                </a:solidFill>
              </a:endParaRPr>
            </a:p>
          </p:txBody>
        </p:sp>
      </p:grpSp>
      <p:sp>
        <p:nvSpPr>
          <p:cNvPr id="272" name="Rectangle 271">
            <a:extLst>
              <a:ext uri="{FF2B5EF4-FFF2-40B4-BE49-F238E27FC236}">
                <a16:creationId xmlns:a16="http://schemas.microsoft.com/office/drawing/2014/main" id="{83ABAAB9-CE42-DB08-98D8-410A093EAC46}"/>
              </a:ext>
            </a:extLst>
          </p:cNvPr>
          <p:cNvSpPr/>
          <p:nvPr/>
        </p:nvSpPr>
        <p:spPr>
          <a:xfrm>
            <a:off x="8155631" y="3113397"/>
            <a:ext cx="1447800" cy="338478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>
                <a:solidFill>
                  <a:schemeClr val="bg1"/>
                </a:solidFill>
              </a:rPr>
              <a:t>Customer </a:t>
            </a:r>
            <a:br>
              <a:rPr lang="en-US" sz="1000" b="1">
                <a:solidFill>
                  <a:schemeClr val="bg1"/>
                </a:solidFill>
              </a:rPr>
            </a:br>
            <a:r>
              <a:rPr lang="en-US" sz="1000" b="1">
                <a:solidFill>
                  <a:schemeClr val="bg1"/>
                </a:solidFill>
              </a:rPr>
              <a:t>Deployment</a:t>
            </a:r>
          </a:p>
        </p:txBody>
      </p:sp>
      <p:pic>
        <p:nvPicPr>
          <p:cNvPr id="273" name="Graphic 272">
            <a:extLst>
              <a:ext uri="{FF2B5EF4-FFF2-40B4-BE49-F238E27FC236}">
                <a16:creationId xmlns:a16="http://schemas.microsoft.com/office/drawing/2014/main" id="{C637841F-6DC3-2622-D625-A3D122601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28547" y="3196556"/>
            <a:ext cx="173565" cy="173565"/>
          </a:xfrm>
          <a:prstGeom prst="rect">
            <a:avLst/>
          </a:prstGeom>
        </p:spPr>
      </p:pic>
      <p:sp>
        <p:nvSpPr>
          <p:cNvPr id="271" name="Rectangle 270">
            <a:extLst>
              <a:ext uri="{FF2B5EF4-FFF2-40B4-BE49-F238E27FC236}">
                <a16:creationId xmlns:a16="http://schemas.microsoft.com/office/drawing/2014/main" id="{268B5259-B28E-9A58-CF17-F038C13EA46F}"/>
              </a:ext>
            </a:extLst>
          </p:cNvPr>
          <p:cNvSpPr/>
          <p:nvPr/>
        </p:nvSpPr>
        <p:spPr>
          <a:xfrm>
            <a:off x="8158592" y="3461945"/>
            <a:ext cx="1447800" cy="15404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18872" tIns="54864" rtlCol="0" anchor="t" anchorCtr="0">
            <a:spAutoFit/>
          </a:bodyPr>
          <a:lstStyle/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DELL PowerEdge</a:t>
            </a:r>
            <a:r>
              <a:rPr lang="en-US" sz="1000" baseline="30000" dirty="0">
                <a:solidFill>
                  <a:schemeClr val="tx1"/>
                </a:solidFill>
              </a:rPr>
              <a:t>®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100" b="0" dirty="0">
                <a:solidFill>
                  <a:srgbClr val="0E0E0E"/>
                </a:solidFill>
                <a:effectLst/>
              </a:rPr>
              <a:t>R650xs</a:t>
            </a:r>
            <a:endParaRPr lang="en-US" sz="1000" dirty="0">
              <a:solidFill>
                <a:schemeClr val="tx1"/>
              </a:solidFill>
            </a:endParaRPr>
          </a:p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VMware vSphere</a:t>
            </a:r>
          </a:p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Kubernetes</a:t>
            </a:r>
          </a:p>
          <a:p>
            <a:pPr>
              <a:spcBef>
                <a:spcPts val="100"/>
              </a:spcBef>
              <a:spcAft>
                <a:spcPts val="200"/>
              </a:spcAft>
            </a:pPr>
            <a:br>
              <a:rPr lang="en-US" sz="1000" i="1" dirty="0">
                <a:solidFill>
                  <a:schemeClr val="tx1"/>
                </a:solidFill>
              </a:rPr>
            </a:br>
            <a:endParaRPr lang="en-US" sz="1000" i="1" dirty="0">
              <a:solidFill>
                <a:schemeClr val="tx1"/>
              </a:solidFill>
            </a:endParaRPr>
          </a:p>
          <a:p>
            <a:pPr marL="171450" indent="-171450"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G191-H44 EGX</a:t>
            </a:r>
          </a:p>
          <a:p>
            <a:pPr marL="171450" indent="-171450">
              <a:spcBef>
                <a:spcPts val="1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274" name="Picture 273" descr="A screenshot of a color chart&#10;&#10;Description automatically generated">
            <a:extLst>
              <a:ext uri="{FF2B5EF4-FFF2-40B4-BE49-F238E27FC236}">
                <a16:creationId xmlns:a16="http://schemas.microsoft.com/office/drawing/2014/main" id="{C6ED3622-26CA-9165-299B-2B656597268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74" t="2406" r="1870" b="4152"/>
          <a:stretch/>
        </p:blipFill>
        <p:spPr>
          <a:xfrm>
            <a:off x="1907595" y="3605000"/>
            <a:ext cx="1668853" cy="1204688"/>
          </a:xfrm>
          <a:prstGeom prst="rect">
            <a:avLst/>
          </a:prstGeom>
        </p:spPr>
      </p:pic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705EAD81-6C07-9455-6DC5-A3106A11ABD9}"/>
              </a:ext>
            </a:extLst>
          </p:cNvPr>
          <p:cNvCxnSpPr>
            <a:cxnSpLocks/>
            <a:stCxn id="266" idx="3"/>
            <a:endCxn id="249" idx="1"/>
          </p:cNvCxnSpPr>
          <p:nvPr/>
        </p:nvCxnSpPr>
        <p:spPr>
          <a:xfrm>
            <a:off x="2538756" y="2780936"/>
            <a:ext cx="306999" cy="174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67EB9778-5A90-E990-14C3-055601CD6522}"/>
              </a:ext>
            </a:extLst>
          </p:cNvPr>
          <p:cNvCxnSpPr>
            <a:cxnSpLocks/>
            <a:endCxn id="255" idx="1"/>
          </p:cNvCxnSpPr>
          <p:nvPr/>
        </p:nvCxnSpPr>
        <p:spPr>
          <a:xfrm>
            <a:off x="6057944" y="2781528"/>
            <a:ext cx="151245" cy="11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BDC9DF7B-159D-5FD6-93FE-3A5D614B715A}"/>
              </a:ext>
            </a:extLst>
          </p:cNvPr>
          <p:cNvCxnSpPr>
            <a:cxnSpLocks/>
            <a:stCxn id="249" idx="3"/>
          </p:cNvCxnSpPr>
          <p:nvPr/>
        </p:nvCxnSpPr>
        <p:spPr>
          <a:xfrm flipV="1">
            <a:off x="4299997" y="2781528"/>
            <a:ext cx="310147" cy="11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62C42596-8172-1024-C3E6-6BCDFCB333A6}"/>
              </a:ext>
            </a:extLst>
          </p:cNvPr>
          <p:cNvCxnSpPr>
            <a:cxnSpLocks/>
            <a:stCxn id="246" idx="1"/>
            <a:endCxn id="255" idx="3"/>
          </p:cNvCxnSpPr>
          <p:nvPr/>
        </p:nvCxnSpPr>
        <p:spPr>
          <a:xfrm flipH="1">
            <a:off x="7656989" y="2782200"/>
            <a:ext cx="326549" cy="48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9" name="TextBox 278">
            <a:extLst>
              <a:ext uri="{FF2B5EF4-FFF2-40B4-BE49-F238E27FC236}">
                <a16:creationId xmlns:a16="http://schemas.microsoft.com/office/drawing/2014/main" id="{F35C22D8-AED0-CB41-9E67-CFECD05721FA}"/>
              </a:ext>
            </a:extLst>
          </p:cNvPr>
          <p:cNvSpPr txBox="1"/>
          <p:nvPr/>
        </p:nvSpPr>
        <p:spPr>
          <a:xfrm>
            <a:off x="10473596" y="4530418"/>
            <a:ext cx="108492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33A85C"/>
                </a:solidFill>
              </a:rPr>
              <a:t>Nested </a:t>
            </a:r>
            <a:br>
              <a:rPr lang="en-US" sz="1000" dirty="0">
                <a:solidFill>
                  <a:srgbClr val="33A85C"/>
                </a:solidFill>
              </a:rPr>
            </a:br>
            <a:r>
              <a:rPr lang="en-US" sz="1000" dirty="0">
                <a:solidFill>
                  <a:srgbClr val="33A85C"/>
                </a:solidFill>
              </a:rPr>
              <a:t>cards for organization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38F19ADE-944C-D36D-AFC8-70C684FAD3F2}"/>
              </a:ext>
            </a:extLst>
          </p:cNvPr>
          <p:cNvSpPr txBox="1"/>
          <p:nvPr/>
        </p:nvSpPr>
        <p:spPr>
          <a:xfrm>
            <a:off x="1099301" y="2124652"/>
            <a:ext cx="101152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33A85C"/>
                </a:solidFill>
              </a:rPr>
              <a:t>Non-specific elements in gray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55BC714D-9A5C-BEA2-1F32-31D13ECD9F92}"/>
              </a:ext>
            </a:extLst>
          </p:cNvPr>
          <p:cNvSpPr txBox="1"/>
          <p:nvPr/>
        </p:nvSpPr>
        <p:spPr>
          <a:xfrm>
            <a:off x="3482218" y="3244796"/>
            <a:ext cx="8252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33A85C"/>
                </a:solidFill>
              </a:rPr>
              <a:t>Added detail, square bullets</a:t>
            </a:r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69261566-7B68-6DC0-8123-DA728B7390EE}"/>
              </a:ext>
            </a:extLst>
          </p:cNvPr>
          <p:cNvCxnSpPr>
            <a:cxnSpLocks/>
          </p:cNvCxnSpPr>
          <p:nvPr/>
        </p:nvCxnSpPr>
        <p:spPr>
          <a:xfrm>
            <a:off x="6357893" y="1761429"/>
            <a:ext cx="0" cy="865196"/>
          </a:xfrm>
          <a:prstGeom prst="straightConnector1">
            <a:avLst/>
          </a:prstGeom>
          <a:ln w="12700">
            <a:solidFill>
              <a:srgbClr val="33A85C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A3598384-2639-1757-F94A-C2873B80878F}"/>
              </a:ext>
            </a:extLst>
          </p:cNvPr>
          <p:cNvSpPr txBox="1"/>
          <p:nvPr/>
        </p:nvSpPr>
        <p:spPr>
          <a:xfrm>
            <a:off x="4480693" y="3258195"/>
            <a:ext cx="928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33A85C"/>
                </a:solidFill>
              </a:rPr>
              <a:t>Always use Equinix product icons</a:t>
            </a:r>
          </a:p>
        </p:txBody>
      </p: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BABAD273-7167-B6D2-5856-5AF1A2D2FDE5}"/>
              </a:ext>
            </a:extLst>
          </p:cNvPr>
          <p:cNvCxnSpPr>
            <a:cxnSpLocks/>
          </p:cNvCxnSpPr>
          <p:nvPr/>
        </p:nvCxnSpPr>
        <p:spPr>
          <a:xfrm flipV="1">
            <a:off x="4847413" y="2974105"/>
            <a:ext cx="0" cy="245959"/>
          </a:xfrm>
          <a:prstGeom prst="straightConnector1">
            <a:avLst/>
          </a:prstGeom>
          <a:ln w="12700">
            <a:solidFill>
              <a:srgbClr val="33A85C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DD378DB7-99A4-5146-8AED-5F17E93B5044}"/>
              </a:ext>
            </a:extLst>
          </p:cNvPr>
          <p:cNvSpPr txBox="1"/>
          <p:nvPr/>
        </p:nvSpPr>
        <p:spPr>
          <a:xfrm>
            <a:off x="5819431" y="1068591"/>
            <a:ext cx="215327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33A85C"/>
                </a:solidFill>
              </a:rPr>
              <a:t>No partner or customer logos/icons. We use generic icons to communicate the functionality they bring to the solution diagram </a:t>
            </a: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A6BDE237-A701-E422-5D21-85EEF2D62FB2}"/>
              </a:ext>
            </a:extLst>
          </p:cNvPr>
          <p:cNvCxnSpPr>
            <a:cxnSpLocks/>
          </p:cNvCxnSpPr>
          <p:nvPr/>
        </p:nvCxnSpPr>
        <p:spPr>
          <a:xfrm>
            <a:off x="7638275" y="4364196"/>
            <a:ext cx="461477" cy="0"/>
          </a:xfrm>
          <a:prstGeom prst="straightConnector1">
            <a:avLst/>
          </a:prstGeom>
          <a:ln w="12700">
            <a:solidFill>
              <a:srgbClr val="33A85C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7" name="Rounded Rectangle 286">
            <a:extLst>
              <a:ext uri="{FF2B5EF4-FFF2-40B4-BE49-F238E27FC236}">
                <a16:creationId xmlns:a16="http://schemas.microsoft.com/office/drawing/2014/main" id="{0081EF42-1D14-925F-099C-9F1E39E777D5}"/>
              </a:ext>
            </a:extLst>
          </p:cNvPr>
          <p:cNvSpPr/>
          <p:nvPr/>
        </p:nvSpPr>
        <p:spPr>
          <a:xfrm>
            <a:off x="6259020" y="3140577"/>
            <a:ext cx="1349713" cy="158973"/>
          </a:xfrm>
          <a:prstGeom prst="roundRect">
            <a:avLst>
              <a:gd name="adj" fmla="val 0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152591E9-EB52-3ED7-71F6-99875E3FF226}"/>
              </a:ext>
            </a:extLst>
          </p:cNvPr>
          <p:cNvSpPr txBox="1"/>
          <p:nvPr/>
        </p:nvSpPr>
        <p:spPr>
          <a:xfrm>
            <a:off x="5810700" y="4200343"/>
            <a:ext cx="176249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33A85C"/>
                </a:solidFill>
              </a:rPr>
              <a:t>Partner and customer brand colors highlight the ecosystem and help differentiate </a:t>
            </a:r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E7D53C43-DF6D-D6AC-468F-50866AB8183E}"/>
              </a:ext>
            </a:extLst>
          </p:cNvPr>
          <p:cNvCxnSpPr>
            <a:cxnSpLocks/>
          </p:cNvCxnSpPr>
          <p:nvPr/>
        </p:nvCxnSpPr>
        <p:spPr>
          <a:xfrm flipH="1">
            <a:off x="9705954" y="4785450"/>
            <a:ext cx="703626" cy="0"/>
          </a:xfrm>
          <a:prstGeom prst="straightConnector1">
            <a:avLst/>
          </a:prstGeom>
          <a:ln w="12700">
            <a:solidFill>
              <a:srgbClr val="33A85C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45CD9839-9D8D-F66D-AB06-9B851BAEDF9F}"/>
              </a:ext>
            </a:extLst>
          </p:cNvPr>
          <p:cNvSpPr txBox="1"/>
          <p:nvPr/>
        </p:nvSpPr>
        <p:spPr>
          <a:xfrm>
            <a:off x="8986663" y="1284768"/>
            <a:ext cx="163290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33A85C"/>
                </a:solidFill>
              </a:rPr>
              <a:t>Equinix products and services are always in black</a:t>
            </a:r>
          </a:p>
        </p:txBody>
      </p: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2266F733-AB44-2618-9099-B564BD21038B}"/>
              </a:ext>
            </a:extLst>
          </p:cNvPr>
          <p:cNvCxnSpPr>
            <a:cxnSpLocks/>
          </p:cNvCxnSpPr>
          <p:nvPr/>
        </p:nvCxnSpPr>
        <p:spPr>
          <a:xfrm>
            <a:off x="1620851" y="2397955"/>
            <a:ext cx="0" cy="231041"/>
          </a:xfrm>
          <a:prstGeom prst="straightConnector1">
            <a:avLst/>
          </a:prstGeom>
          <a:ln w="12700">
            <a:solidFill>
              <a:srgbClr val="00A85F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2" name="TextBox 291">
            <a:extLst>
              <a:ext uri="{FF2B5EF4-FFF2-40B4-BE49-F238E27FC236}">
                <a16:creationId xmlns:a16="http://schemas.microsoft.com/office/drawing/2014/main" id="{83AFF15E-0458-9B67-CB6A-8092CC1D13CE}"/>
              </a:ext>
            </a:extLst>
          </p:cNvPr>
          <p:cNvSpPr txBox="1"/>
          <p:nvPr/>
        </p:nvSpPr>
        <p:spPr>
          <a:xfrm>
            <a:off x="3172499" y="5671343"/>
            <a:ext cx="416781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/>
              <a:t>Label 1</a:t>
            </a:r>
            <a:endParaRPr lang="en-US" sz="1000" baseline="30000"/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52567EDD-95E1-EB2A-5E4A-FB5EE0ECA10A}"/>
              </a:ext>
            </a:extLst>
          </p:cNvPr>
          <p:cNvCxnSpPr>
            <a:cxnSpLocks/>
          </p:cNvCxnSpPr>
          <p:nvPr/>
        </p:nvCxnSpPr>
        <p:spPr>
          <a:xfrm>
            <a:off x="2700909" y="5748287"/>
            <a:ext cx="381887" cy="0"/>
          </a:xfrm>
          <a:prstGeom prst="line">
            <a:avLst/>
          </a:prstGeom>
          <a:ln w="19050" cap="flat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5E60CA68-24CA-C401-1497-CE67361DB5E1}"/>
              </a:ext>
            </a:extLst>
          </p:cNvPr>
          <p:cNvSpPr txBox="1"/>
          <p:nvPr/>
        </p:nvSpPr>
        <p:spPr>
          <a:xfrm>
            <a:off x="4382152" y="5671343"/>
            <a:ext cx="416781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/>
              <a:t>Label 2</a:t>
            </a:r>
            <a:endParaRPr lang="en-US" sz="1000" baseline="30000"/>
          </a:p>
        </p:txBody>
      </p: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4419E6AC-836A-0F8D-4E25-1EC04D82ED3F}"/>
              </a:ext>
            </a:extLst>
          </p:cNvPr>
          <p:cNvCxnSpPr>
            <a:cxnSpLocks/>
          </p:cNvCxnSpPr>
          <p:nvPr/>
        </p:nvCxnSpPr>
        <p:spPr>
          <a:xfrm>
            <a:off x="3910562" y="5748287"/>
            <a:ext cx="381887" cy="0"/>
          </a:xfrm>
          <a:prstGeom prst="line">
            <a:avLst/>
          </a:prstGeom>
          <a:ln w="19050" cap="rnd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A2823441-39C9-0F8D-A81E-3CE99B33ED92}"/>
              </a:ext>
            </a:extLst>
          </p:cNvPr>
          <p:cNvSpPr txBox="1"/>
          <p:nvPr/>
        </p:nvSpPr>
        <p:spPr>
          <a:xfrm>
            <a:off x="548640" y="5697660"/>
            <a:ext cx="1547193" cy="4616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000" dirty="0">
                <a:solidFill>
                  <a:srgbClr val="33A85C"/>
                </a:solidFill>
                <a:ea typeface="+mn-lt"/>
                <a:cs typeface="+mn-lt"/>
              </a:rPr>
              <a:t>For clarity, label the lines, especially if there is more than one type used 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7ED11947-1980-8E82-6DA5-A75A04686C7D}"/>
              </a:ext>
            </a:extLst>
          </p:cNvPr>
          <p:cNvSpPr txBox="1"/>
          <p:nvPr/>
        </p:nvSpPr>
        <p:spPr>
          <a:xfrm>
            <a:off x="6329978" y="3476703"/>
            <a:ext cx="109676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33A85C"/>
                </a:solidFill>
              </a:rPr>
              <a:t>Layer 3 routing info</a:t>
            </a:r>
          </a:p>
        </p:txBody>
      </p: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8C1C1E46-3DC4-99E5-6AEE-A398B8BE76B4}"/>
              </a:ext>
            </a:extLst>
          </p:cNvPr>
          <p:cNvCxnSpPr>
            <a:cxnSpLocks/>
          </p:cNvCxnSpPr>
          <p:nvPr/>
        </p:nvCxnSpPr>
        <p:spPr>
          <a:xfrm>
            <a:off x="7492749" y="3566073"/>
            <a:ext cx="369825" cy="0"/>
          </a:xfrm>
          <a:prstGeom prst="straightConnector1">
            <a:avLst/>
          </a:prstGeom>
          <a:ln w="12700">
            <a:solidFill>
              <a:srgbClr val="33A85C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479CD6E2-A810-EDE0-2AAA-705F0E8475E0}"/>
              </a:ext>
            </a:extLst>
          </p:cNvPr>
          <p:cNvSpPr txBox="1"/>
          <p:nvPr/>
        </p:nvSpPr>
        <p:spPr>
          <a:xfrm>
            <a:off x="8203453" y="879429"/>
            <a:ext cx="220492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33A85C"/>
                </a:solidFill>
              </a:rPr>
              <a:t>Lines are only for connections</a:t>
            </a:r>
          </a:p>
        </p:txBody>
      </p: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1E457DE0-9519-57FC-477C-6CF5E1D283D6}"/>
              </a:ext>
            </a:extLst>
          </p:cNvPr>
          <p:cNvCxnSpPr>
            <a:cxnSpLocks/>
          </p:cNvCxnSpPr>
          <p:nvPr/>
        </p:nvCxnSpPr>
        <p:spPr>
          <a:xfrm rot="5400000">
            <a:off x="7346619" y="1580250"/>
            <a:ext cx="1688368" cy="737034"/>
          </a:xfrm>
          <a:prstGeom prst="bentConnector3">
            <a:avLst>
              <a:gd name="adj1" fmla="val 50000"/>
            </a:avLst>
          </a:prstGeom>
          <a:ln w="12700">
            <a:solidFill>
              <a:srgbClr val="33A85C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C07969BC-A801-C860-0435-555122B3E54A}"/>
              </a:ext>
            </a:extLst>
          </p:cNvPr>
          <p:cNvSpPr txBox="1"/>
          <p:nvPr/>
        </p:nvSpPr>
        <p:spPr>
          <a:xfrm>
            <a:off x="10473596" y="3889050"/>
            <a:ext cx="96159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33A85C"/>
                </a:solidFill>
              </a:rPr>
              <a:t>How we show clusters or redundancy </a:t>
            </a:r>
          </a:p>
        </p:txBody>
      </p: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B36F6F8E-94E7-3008-4EF0-B76C7F3B8A36}"/>
              </a:ext>
            </a:extLst>
          </p:cNvPr>
          <p:cNvCxnSpPr>
            <a:cxnSpLocks/>
          </p:cNvCxnSpPr>
          <p:nvPr/>
        </p:nvCxnSpPr>
        <p:spPr>
          <a:xfrm flipH="1" flipV="1">
            <a:off x="9722376" y="3981372"/>
            <a:ext cx="687204" cy="4420"/>
          </a:xfrm>
          <a:prstGeom prst="straightConnector1">
            <a:avLst/>
          </a:prstGeom>
          <a:ln w="12700">
            <a:solidFill>
              <a:srgbClr val="33A85C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3" name="Rounded Rectangle 302">
            <a:extLst>
              <a:ext uri="{FF2B5EF4-FFF2-40B4-BE49-F238E27FC236}">
                <a16:creationId xmlns:a16="http://schemas.microsoft.com/office/drawing/2014/main" id="{52CD04C5-7482-8319-3FEE-4CA94514A1F1}"/>
              </a:ext>
            </a:extLst>
          </p:cNvPr>
          <p:cNvSpPr/>
          <p:nvPr/>
        </p:nvSpPr>
        <p:spPr>
          <a:xfrm>
            <a:off x="8178725" y="3851549"/>
            <a:ext cx="1345253" cy="19438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3263C35D-8556-330F-FC08-0AF7F9C831A7}"/>
              </a:ext>
            </a:extLst>
          </p:cNvPr>
          <p:cNvCxnSpPr>
            <a:cxnSpLocks/>
            <a:stCxn id="287" idx="3"/>
            <a:endCxn id="303" idx="1"/>
          </p:cNvCxnSpPr>
          <p:nvPr/>
        </p:nvCxnSpPr>
        <p:spPr>
          <a:xfrm>
            <a:off x="7608733" y="3220064"/>
            <a:ext cx="569992" cy="72868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08099CE8-5FDD-F4E1-3D79-E3A8A0953616}"/>
              </a:ext>
            </a:extLst>
          </p:cNvPr>
          <p:cNvCxnSpPr>
            <a:cxnSpLocks/>
          </p:cNvCxnSpPr>
          <p:nvPr/>
        </p:nvCxnSpPr>
        <p:spPr>
          <a:xfrm>
            <a:off x="2031373" y="5748287"/>
            <a:ext cx="490184" cy="0"/>
          </a:xfrm>
          <a:prstGeom prst="straightConnector1">
            <a:avLst/>
          </a:prstGeom>
          <a:ln w="12700">
            <a:solidFill>
              <a:srgbClr val="33A85C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15436FC4-57BE-DCF1-FAC4-655C2C9A2A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246525" y="3215753"/>
            <a:ext cx="205848" cy="120468"/>
          </a:xfrm>
          <a:prstGeom prst="bentConnector3">
            <a:avLst>
              <a:gd name="adj1" fmla="val 3513"/>
            </a:avLst>
          </a:prstGeom>
          <a:ln w="12700">
            <a:solidFill>
              <a:srgbClr val="33A8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16E6C60F-C7E8-51D0-873C-1B015739A436}"/>
              </a:ext>
            </a:extLst>
          </p:cNvPr>
          <p:cNvCxnSpPr>
            <a:cxnSpLocks/>
            <a:endCxn id="314" idx="1"/>
          </p:cNvCxnSpPr>
          <p:nvPr/>
        </p:nvCxnSpPr>
        <p:spPr>
          <a:xfrm>
            <a:off x="2571466" y="4255714"/>
            <a:ext cx="1471866" cy="11857"/>
          </a:xfrm>
          <a:prstGeom prst="line">
            <a:avLst/>
          </a:prstGeom>
          <a:ln w="12700">
            <a:solidFill>
              <a:srgbClr val="33A85C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E0F854EA-40BE-720F-ED44-1FA21D8C8805}"/>
              </a:ext>
            </a:extLst>
          </p:cNvPr>
          <p:cNvCxnSpPr>
            <a:cxnSpLocks/>
            <a:endCxn id="313" idx="1"/>
          </p:cNvCxnSpPr>
          <p:nvPr/>
        </p:nvCxnSpPr>
        <p:spPr>
          <a:xfrm>
            <a:off x="2571466" y="4117094"/>
            <a:ext cx="2163693" cy="9994"/>
          </a:xfrm>
          <a:prstGeom prst="line">
            <a:avLst/>
          </a:prstGeom>
          <a:ln w="12700">
            <a:solidFill>
              <a:srgbClr val="33A85C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Rectangle 308">
            <a:extLst>
              <a:ext uri="{FF2B5EF4-FFF2-40B4-BE49-F238E27FC236}">
                <a16:creationId xmlns:a16="http://schemas.microsoft.com/office/drawing/2014/main" id="{D3F9CC87-E241-4624-1AAC-8E29AF57C143}"/>
              </a:ext>
            </a:extLst>
          </p:cNvPr>
          <p:cNvSpPr/>
          <p:nvPr/>
        </p:nvSpPr>
        <p:spPr>
          <a:xfrm>
            <a:off x="2441290" y="3852268"/>
            <a:ext cx="130176" cy="131811"/>
          </a:xfrm>
          <a:prstGeom prst="rect">
            <a:avLst/>
          </a:prstGeom>
          <a:noFill/>
          <a:ln>
            <a:solidFill>
              <a:srgbClr val="33A8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/>
          </a:p>
        </p:txBody>
      </p:sp>
      <p:cxnSp>
        <p:nvCxnSpPr>
          <p:cNvPr id="310" name="Elbow Connector 309">
            <a:extLst>
              <a:ext uri="{FF2B5EF4-FFF2-40B4-BE49-F238E27FC236}">
                <a16:creationId xmlns:a16="http://schemas.microsoft.com/office/drawing/2014/main" id="{93AACA38-52B8-6D5D-2C7E-941295471324}"/>
              </a:ext>
            </a:extLst>
          </p:cNvPr>
          <p:cNvCxnSpPr>
            <a:cxnSpLocks/>
            <a:stCxn id="309" idx="0"/>
            <a:endCxn id="315" idx="2"/>
          </p:cNvCxnSpPr>
          <p:nvPr/>
        </p:nvCxnSpPr>
        <p:spPr>
          <a:xfrm rot="16200000" flipV="1">
            <a:off x="1870336" y="3216225"/>
            <a:ext cx="996864" cy="275221"/>
          </a:xfrm>
          <a:prstGeom prst="bentConnector3">
            <a:avLst/>
          </a:prstGeom>
          <a:ln w="12700">
            <a:solidFill>
              <a:srgbClr val="33A85C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Elbow Connector 310">
            <a:extLst>
              <a:ext uri="{FF2B5EF4-FFF2-40B4-BE49-F238E27FC236}">
                <a16:creationId xmlns:a16="http://schemas.microsoft.com/office/drawing/2014/main" id="{2AD9A050-A439-F831-5CB1-14228BFD2815}"/>
              </a:ext>
            </a:extLst>
          </p:cNvPr>
          <p:cNvCxnSpPr>
            <a:cxnSpLocks/>
          </p:cNvCxnSpPr>
          <p:nvPr/>
        </p:nvCxnSpPr>
        <p:spPr>
          <a:xfrm flipV="1">
            <a:off x="2557602" y="3816293"/>
            <a:ext cx="5104254" cy="593101"/>
          </a:xfrm>
          <a:prstGeom prst="bentConnector3">
            <a:avLst/>
          </a:prstGeom>
          <a:ln w="12700">
            <a:solidFill>
              <a:srgbClr val="33A85C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Rectangle 311">
            <a:extLst>
              <a:ext uri="{FF2B5EF4-FFF2-40B4-BE49-F238E27FC236}">
                <a16:creationId xmlns:a16="http://schemas.microsoft.com/office/drawing/2014/main" id="{8FC109B5-8ECD-58BF-EB83-0FAD5B4A239B}"/>
              </a:ext>
            </a:extLst>
          </p:cNvPr>
          <p:cNvSpPr/>
          <p:nvPr/>
        </p:nvSpPr>
        <p:spPr>
          <a:xfrm>
            <a:off x="7678846" y="3723642"/>
            <a:ext cx="129033" cy="129553"/>
          </a:xfrm>
          <a:prstGeom prst="rect">
            <a:avLst/>
          </a:prstGeom>
          <a:noFill/>
          <a:ln>
            <a:solidFill>
              <a:srgbClr val="33A8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AEBBF1B5-01A7-C457-FA50-4D65D7E57AC9}"/>
              </a:ext>
            </a:extLst>
          </p:cNvPr>
          <p:cNvSpPr/>
          <p:nvPr/>
        </p:nvSpPr>
        <p:spPr>
          <a:xfrm>
            <a:off x="4735159" y="4062311"/>
            <a:ext cx="129033" cy="129553"/>
          </a:xfrm>
          <a:prstGeom prst="rect">
            <a:avLst/>
          </a:prstGeom>
          <a:noFill/>
          <a:ln>
            <a:solidFill>
              <a:srgbClr val="33A8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A2F0FC84-17AE-930E-F671-FC15EA415CC1}"/>
              </a:ext>
            </a:extLst>
          </p:cNvPr>
          <p:cNvSpPr/>
          <p:nvPr/>
        </p:nvSpPr>
        <p:spPr>
          <a:xfrm>
            <a:off x="4043332" y="4202794"/>
            <a:ext cx="129033" cy="129553"/>
          </a:xfrm>
          <a:prstGeom prst="rect">
            <a:avLst/>
          </a:prstGeom>
          <a:noFill/>
          <a:ln>
            <a:solidFill>
              <a:srgbClr val="33A8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261C7C35-69D4-F0C2-FF9A-F8ECC530B6D1}"/>
              </a:ext>
            </a:extLst>
          </p:cNvPr>
          <p:cNvSpPr/>
          <p:nvPr/>
        </p:nvSpPr>
        <p:spPr>
          <a:xfrm>
            <a:off x="2166640" y="2725851"/>
            <a:ext cx="129033" cy="129553"/>
          </a:xfrm>
          <a:prstGeom prst="rect">
            <a:avLst/>
          </a:prstGeom>
          <a:noFill/>
          <a:ln>
            <a:solidFill>
              <a:srgbClr val="33A8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907E757B-64C2-197B-DE66-9C14196A13F4}"/>
              </a:ext>
            </a:extLst>
          </p:cNvPr>
          <p:cNvSpPr/>
          <p:nvPr/>
        </p:nvSpPr>
        <p:spPr>
          <a:xfrm>
            <a:off x="2279657" y="3856888"/>
            <a:ext cx="130176" cy="131811"/>
          </a:xfrm>
          <a:prstGeom prst="rect">
            <a:avLst/>
          </a:prstGeom>
          <a:noFill/>
          <a:ln>
            <a:solidFill>
              <a:srgbClr val="33A8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/>
          </a:p>
        </p:txBody>
      </p:sp>
      <p:cxnSp>
        <p:nvCxnSpPr>
          <p:cNvPr id="317" name="Elbow Connector 316">
            <a:extLst>
              <a:ext uri="{FF2B5EF4-FFF2-40B4-BE49-F238E27FC236}">
                <a16:creationId xmlns:a16="http://schemas.microsoft.com/office/drawing/2014/main" id="{894103F1-84C0-8DEE-611F-D97E8016A58C}"/>
              </a:ext>
            </a:extLst>
          </p:cNvPr>
          <p:cNvCxnSpPr>
            <a:cxnSpLocks/>
          </p:cNvCxnSpPr>
          <p:nvPr/>
        </p:nvCxnSpPr>
        <p:spPr>
          <a:xfrm>
            <a:off x="2344745" y="3963604"/>
            <a:ext cx="5929457" cy="880847"/>
          </a:xfrm>
          <a:prstGeom prst="bentConnector3">
            <a:avLst>
              <a:gd name="adj1" fmla="val 50000"/>
            </a:avLst>
          </a:prstGeom>
          <a:ln w="12700">
            <a:solidFill>
              <a:srgbClr val="33A8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Rectangle 317">
            <a:extLst>
              <a:ext uri="{FF2B5EF4-FFF2-40B4-BE49-F238E27FC236}">
                <a16:creationId xmlns:a16="http://schemas.microsoft.com/office/drawing/2014/main" id="{37C191E4-5212-B985-618A-6B460837F1F6}"/>
              </a:ext>
            </a:extLst>
          </p:cNvPr>
          <p:cNvSpPr/>
          <p:nvPr/>
        </p:nvSpPr>
        <p:spPr>
          <a:xfrm>
            <a:off x="8298043" y="4779675"/>
            <a:ext cx="129033" cy="129553"/>
          </a:xfrm>
          <a:prstGeom prst="rect">
            <a:avLst/>
          </a:prstGeom>
          <a:noFill/>
          <a:ln>
            <a:solidFill>
              <a:srgbClr val="33A8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/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E72F0B7-C3A0-8040-1C15-E50A5CE8B324}"/>
              </a:ext>
            </a:extLst>
          </p:cNvPr>
          <p:cNvCxnSpPr>
            <a:cxnSpLocks/>
          </p:cNvCxnSpPr>
          <p:nvPr/>
        </p:nvCxnSpPr>
        <p:spPr>
          <a:xfrm>
            <a:off x="9253916" y="1663811"/>
            <a:ext cx="0" cy="1060432"/>
          </a:xfrm>
          <a:prstGeom prst="straightConnector1">
            <a:avLst/>
          </a:prstGeom>
          <a:ln w="12700">
            <a:solidFill>
              <a:srgbClr val="33A85C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0" name="TextBox 319">
            <a:extLst>
              <a:ext uri="{FF2B5EF4-FFF2-40B4-BE49-F238E27FC236}">
                <a16:creationId xmlns:a16="http://schemas.microsoft.com/office/drawing/2014/main" id="{109F7CE1-6518-81A0-6F44-1178377F3459}"/>
              </a:ext>
            </a:extLst>
          </p:cNvPr>
          <p:cNvSpPr txBox="1"/>
          <p:nvPr/>
        </p:nvSpPr>
        <p:spPr>
          <a:xfrm>
            <a:off x="6254140" y="4870406"/>
            <a:ext cx="167513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33A85C"/>
                </a:solidFill>
              </a:rPr>
              <a:t>Only use this color when </a:t>
            </a:r>
            <a:br>
              <a:rPr lang="en-US" sz="1000" dirty="0">
                <a:solidFill>
                  <a:srgbClr val="33A85C"/>
                </a:solidFill>
              </a:rPr>
            </a:br>
            <a:r>
              <a:rPr lang="en-US" sz="1000" dirty="0">
                <a:solidFill>
                  <a:srgbClr val="33A85C"/>
                </a:solidFill>
              </a:rPr>
              <a:t>you need to nest cards like this over a white background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8967FE15-993D-A6A2-E115-C4B10EE66596}"/>
              </a:ext>
            </a:extLst>
          </p:cNvPr>
          <p:cNvSpPr txBox="1"/>
          <p:nvPr/>
        </p:nvSpPr>
        <p:spPr>
          <a:xfrm>
            <a:off x="10473596" y="2401205"/>
            <a:ext cx="77218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b="1">
                <a:solidFill>
                  <a:srgbClr val="33A85C"/>
                </a:solidFill>
              </a:rPr>
              <a:t>Arial </a:t>
            </a:r>
          </a:p>
          <a:p>
            <a:pPr algn="l"/>
            <a:r>
              <a:rPr lang="en-US" sz="1000" b="1">
                <a:solidFill>
                  <a:srgbClr val="33A85C"/>
                </a:solidFill>
              </a:rPr>
              <a:t>10pt</a:t>
            </a:r>
          </a:p>
          <a:p>
            <a:pPr algn="l"/>
            <a:r>
              <a:rPr lang="en-US" sz="1000" b="1">
                <a:solidFill>
                  <a:srgbClr val="33A85C"/>
                </a:solidFill>
              </a:rPr>
              <a:t>Bold</a:t>
            </a:r>
          </a:p>
          <a:p>
            <a:pPr algn="l"/>
            <a:r>
              <a:rPr lang="en-US" sz="1000" b="1">
                <a:solidFill>
                  <a:srgbClr val="33A85C"/>
                </a:solidFill>
              </a:rPr>
              <a:t>Initial caps</a:t>
            </a:r>
          </a:p>
        </p:txBody>
      </p: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4E12DB2F-D1C2-F08E-2CA7-3DD470129215}"/>
              </a:ext>
            </a:extLst>
          </p:cNvPr>
          <p:cNvCxnSpPr>
            <a:cxnSpLocks/>
          </p:cNvCxnSpPr>
          <p:nvPr/>
        </p:nvCxnSpPr>
        <p:spPr>
          <a:xfrm flipH="1">
            <a:off x="9172554" y="2790627"/>
            <a:ext cx="1237026" cy="0"/>
          </a:xfrm>
          <a:prstGeom prst="straightConnector1">
            <a:avLst/>
          </a:prstGeom>
          <a:ln w="12700">
            <a:solidFill>
              <a:srgbClr val="33A85C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133DA5FC-59D9-E3A4-C9ED-FC5A94415255}"/>
              </a:ext>
            </a:extLst>
          </p:cNvPr>
          <p:cNvSpPr txBox="1"/>
          <p:nvPr/>
        </p:nvSpPr>
        <p:spPr>
          <a:xfrm>
            <a:off x="10473596" y="3218291"/>
            <a:ext cx="96159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33A85C"/>
                </a:solidFill>
              </a:rPr>
              <a:t>Arial </a:t>
            </a:r>
          </a:p>
          <a:p>
            <a:pPr algn="l"/>
            <a:r>
              <a:rPr lang="en-US" sz="1000" dirty="0">
                <a:solidFill>
                  <a:srgbClr val="33A85C"/>
                </a:solidFill>
              </a:rPr>
              <a:t>10pt</a:t>
            </a:r>
          </a:p>
          <a:p>
            <a:pPr algn="l"/>
            <a:r>
              <a:rPr lang="en-US" sz="1000" dirty="0">
                <a:solidFill>
                  <a:srgbClr val="33A85C"/>
                </a:solidFill>
              </a:rPr>
              <a:t>Initial caps</a:t>
            </a:r>
          </a:p>
        </p:txBody>
      </p: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94919E34-7FD6-1F3D-5311-EDAF2DC6B474}"/>
              </a:ext>
            </a:extLst>
          </p:cNvPr>
          <p:cNvCxnSpPr>
            <a:cxnSpLocks/>
          </p:cNvCxnSpPr>
          <p:nvPr/>
        </p:nvCxnSpPr>
        <p:spPr>
          <a:xfrm flipH="1">
            <a:off x="9430186" y="3541142"/>
            <a:ext cx="979394" cy="0"/>
          </a:xfrm>
          <a:prstGeom prst="straightConnector1">
            <a:avLst/>
          </a:prstGeom>
          <a:ln w="12700">
            <a:solidFill>
              <a:srgbClr val="33A85C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CAF75012-2699-74D8-F795-535244EBCB6E}"/>
              </a:ext>
            </a:extLst>
          </p:cNvPr>
          <p:cNvSpPr/>
          <p:nvPr/>
        </p:nvSpPr>
        <p:spPr>
          <a:xfrm>
            <a:off x="2437863" y="4061785"/>
            <a:ext cx="130176" cy="131811"/>
          </a:xfrm>
          <a:prstGeom prst="rect">
            <a:avLst/>
          </a:prstGeom>
          <a:noFill/>
          <a:ln>
            <a:solidFill>
              <a:srgbClr val="33A8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30331A4D-E67D-A497-A5BE-2E3BD76AA8C5}"/>
              </a:ext>
            </a:extLst>
          </p:cNvPr>
          <p:cNvSpPr/>
          <p:nvPr/>
        </p:nvSpPr>
        <p:spPr>
          <a:xfrm>
            <a:off x="2437863" y="4197129"/>
            <a:ext cx="130176" cy="131811"/>
          </a:xfrm>
          <a:prstGeom prst="rect">
            <a:avLst/>
          </a:prstGeom>
          <a:noFill/>
          <a:ln>
            <a:solidFill>
              <a:srgbClr val="33A8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3A2F2A34-194A-FA92-8DF8-AD6FEFF2A7DC}"/>
              </a:ext>
            </a:extLst>
          </p:cNvPr>
          <p:cNvSpPr/>
          <p:nvPr/>
        </p:nvSpPr>
        <p:spPr>
          <a:xfrm>
            <a:off x="2437863" y="4332599"/>
            <a:ext cx="130176" cy="131811"/>
          </a:xfrm>
          <a:prstGeom prst="rect">
            <a:avLst/>
          </a:prstGeom>
          <a:noFill/>
          <a:ln>
            <a:solidFill>
              <a:srgbClr val="33A8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E0B44FA-EF2E-C721-B82B-2C0FB96DDA25}"/>
              </a:ext>
            </a:extLst>
          </p:cNvPr>
          <p:cNvGrpSpPr/>
          <p:nvPr/>
        </p:nvGrpSpPr>
        <p:grpSpPr>
          <a:xfrm>
            <a:off x="2696671" y="1804381"/>
            <a:ext cx="1933382" cy="444077"/>
            <a:chOff x="2696671" y="1804381"/>
            <a:chExt cx="1933382" cy="444077"/>
          </a:xfrm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EECE4C6-73F2-2941-2CCE-411DD0A58134}"/>
                </a:ext>
              </a:extLst>
            </p:cNvPr>
            <p:cNvSpPr/>
            <p:nvPr/>
          </p:nvSpPr>
          <p:spPr>
            <a:xfrm>
              <a:off x="2703651" y="1804381"/>
              <a:ext cx="1926402" cy="128016"/>
            </a:xfrm>
            <a:prstGeom prst="rect">
              <a:avLst/>
            </a:prstGeom>
            <a:solidFill>
              <a:srgbClr val="33A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6BE7F3AC-FE05-505E-F933-99A483BC7E55}"/>
                </a:ext>
              </a:extLst>
            </p:cNvPr>
            <p:cNvSpPr/>
            <p:nvPr/>
          </p:nvSpPr>
          <p:spPr>
            <a:xfrm>
              <a:off x="2696671" y="2120442"/>
              <a:ext cx="1926402" cy="128016"/>
            </a:xfrm>
            <a:prstGeom prst="rect">
              <a:avLst/>
            </a:prstGeom>
            <a:solidFill>
              <a:srgbClr val="33A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C0F31EF6-5452-AD63-3902-FC5BC05F0D3C}"/>
                </a:ext>
              </a:extLst>
            </p:cNvPr>
            <p:cNvSpPr/>
            <p:nvPr/>
          </p:nvSpPr>
          <p:spPr>
            <a:xfrm>
              <a:off x="2698796" y="1807080"/>
              <a:ext cx="155448" cy="391606"/>
            </a:xfrm>
            <a:prstGeom prst="rect">
              <a:avLst/>
            </a:prstGeom>
            <a:solidFill>
              <a:srgbClr val="33A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dirty="0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3B3F8FE6-5A58-92A0-919F-958C680C2B2D}"/>
              </a:ext>
            </a:extLst>
          </p:cNvPr>
          <p:cNvSpPr/>
          <p:nvPr/>
        </p:nvSpPr>
        <p:spPr>
          <a:xfrm>
            <a:off x="6300173" y="5724949"/>
            <a:ext cx="182880" cy="182880"/>
          </a:xfrm>
          <a:prstGeom prst="ellipse">
            <a:avLst/>
          </a:prstGeom>
          <a:solidFill>
            <a:srgbClr val="E9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800" b="1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EE6B88-6E13-E59A-9EBB-B4A703504A2E}"/>
              </a:ext>
            </a:extLst>
          </p:cNvPr>
          <p:cNvSpPr txBox="1"/>
          <p:nvPr/>
        </p:nvSpPr>
        <p:spPr>
          <a:xfrm>
            <a:off x="6567154" y="5736036"/>
            <a:ext cx="366927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Long-form description connected to the marker, in sentence case.</a:t>
            </a:r>
            <a:endParaRPr lang="en-US" sz="1000" baseline="300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DDC2B1-45A5-E36C-E233-167BE87573DB}"/>
              </a:ext>
            </a:extLst>
          </p:cNvPr>
          <p:cNvSpPr/>
          <p:nvPr/>
        </p:nvSpPr>
        <p:spPr>
          <a:xfrm>
            <a:off x="6300173" y="5986501"/>
            <a:ext cx="182880" cy="182880"/>
          </a:xfrm>
          <a:prstGeom prst="ellipse">
            <a:avLst/>
          </a:prstGeom>
          <a:solidFill>
            <a:srgbClr val="E9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800" b="1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D4A1B-D99D-57A7-290D-415B65BB108B}"/>
              </a:ext>
            </a:extLst>
          </p:cNvPr>
          <p:cNvSpPr txBox="1"/>
          <p:nvPr/>
        </p:nvSpPr>
        <p:spPr>
          <a:xfrm>
            <a:off x="6567154" y="5997588"/>
            <a:ext cx="366927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Long-form description connected to the marker, in sentence case.</a:t>
            </a:r>
            <a:endParaRPr lang="en-US" sz="1000" baseline="30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75AC1B-B1F1-3BD4-A103-2CA3CD3C05D8}"/>
              </a:ext>
            </a:extLst>
          </p:cNvPr>
          <p:cNvSpPr/>
          <p:nvPr/>
        </p:nvSpPr>
        <p:spPr>
          <a:xfrm>
            <a:off x="7965852" y="2411739"/>
            <a:ext cx="182880" cy="182880"/>
          </a:xfrm>
          <a:prstGeom prst="ellipse">
            <a:avLst/>
          </a:prstGeom>
          <a:solidFill>
            <a:srgbClr val="E9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800" b="1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C10418A-1991-2317-AEC1-0A55C26FF29C}"/>
              </a:ext>
            </a:extLst>
          </p:cNvPr>
          <p:cNvSpPr/>
          <p:nvPr/>
        </p:nvSpPr>
        <p:spPr>
          <a:xfrm>
            <a:off x="2863727" y="2399199"/>
            <a:ext cx="182880" cy="182880"/>
          </a:xfrm>
          <a:prstGeom prst="ellipse">
            <a:avLst/>
          </a:prstGeom>
          <a:solidFill>
            <a:srgbClr val="E91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800" b="1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EED8D7-148B-F1C0-EEFD-E0A22720DAD4}"/>
              </a:ext>
            </a:extLst>
          </p:cNvPr>
          <p:cNvSpPr txBox="1"/>
          <p:nvPr/>
        </p:nvSpPr>
        <p:spPr>
          <a:xfrm>
            <a:off x="1088752" y="1434953"/>
            <a:ext cx="153027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33A85C"/>
                </a:solidFill>
              </a:rPr>
              <a:t>Use numbered markers when longer explanations are required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6FEAC2-F692-CC79-C233-545283C9D789}"/>
              </a:ext>
            </a:extLst>
          </p:cNvPr>
          <p:cNvCxnSpPr>
            <a:cxnSpLocks/>
          </p:cNvCxnSpPr>
          <p:nvPr/>
        </p:nvCxnSpPr>
        <p:spPr>
          <a:xfrm>
            <a:off x="2183231" y="1935706"/>
            <a:ext cx="654030" cy="499326"/>
          </a:xfrm>
          <a:prstGeom prst="straightConnector1">
            <a:avLst/>
          </a:prstGeom>
          <a:ln w="12700">
            <a:solidFill>
              <a:srgbClr val="00A85F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0F96D5-D7D3-B1D6-EDE6-AAAEF67BDE95}"/>
              </a:ext>
            </a:extLst>
          </p:cNvPr>
          <p:cNvSpPr/>
          <p:nvPr/>
        </p:nvSpPr>
        <p:spPr>
          <a:xfrm>
            <a:off x="8213205" y="4254744"/>
            <a:ext cx="1282457" cy="241737"/>
          </a:xfrm>
          <a:prstGeom prst="rect">
            <a:avLst/>
          </a:prstGeom>
          <a:solidFill>
            <a:srgbClr val="7DB3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>
                <a:solidFill>
                  <a:schemeClr val="bg1"/>
                </a:solidFill>
              </a:rPr>
              <a:t>NVIDIA EGX</a:t>
            </a:r>
            <a:endParaRPr lang="en-US" sz="1000" b="1" baseline="30000">
              <a:solidFill>
                <a:schemeClr val="bg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AF2B59B-CFBB-9097-97B1-1C556D05C9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74203" y="4302449"/>
            <a:ext cx="176714" cy="176714"/>
          </a:xfrm>
          <a:prstGeom prst="rect">
            <a:avLst/>
          </a:prstGeom>
        </p:spPr>
      </p:pic>
      <p:cxnSp>
        <p:nvCxnSpPr>
          <p:cNvPr id="16" name="Elbow Connector 309">
            <a:extLst>
              <a:ext uri="{FF2B5EF4-FFF2-40B4-BE49-F238E27FC236}">
                <a16:creationId xmlns:a16="http://schemas.microsoft.com/office/drawing/2014/main" id="{8BC261CB-07BC-701E-226D-D614DA128C16}"/>
              </a:ext>
            </a:extLst>
          </p:cNvPr>
          <p:cNvCxnSpPr>
            <a:cxnSpLocks/>
          </p:cNvCxnSpPr>
          <p:nvPr/>
        </p:nvCxnSpPr>
        <p:spPr>
          <a:xfrm rot="16200000" flipV="1">
            <a:off x="5680171" y="3003732"/>
            <a:ext cx="454824" cy="93920"/>
          </a:xfrm>
          <a:prstGeom prst="bentConnector3">
            <a:avLst/>
          </a:prstGeom>
          <a:ln w="12700">
            <a:solidFill>
              <a:srgbClr val="33A85C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C3C43A9-6103-CB75-2237-31CD72A2A730}"/>
              </a:ext>
            </a:extLst>
          </p:cNvPr>
          <p:cNvSpPr txBox="1"/>
          <p:nvPr/>
        </p:nvSpPr>
        <p:spPr>
          <a:xfrm>
            <a:off x="5448113" y="3267273"/>
            <a:ext cx="8879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33A85C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Trademark </a:t>
            </a:r>
          </a:p>
          <a:p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33A85C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symbol, </a:t>
            </a:r>
          </a:p>
          <a:p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33A85C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if applicable </a:t>
            </a:r>
            <a:endParaRPr lang="en-US">
              <a:solidFill>
                <a:srgbClr val="33A85C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3B9BE4-2526-6F05-AB8A-C233BE08EB60}"/>
              </a:ext>
            </a:extLst>
          </p:cNvPr>
          <p:cNvCxnSpPr>
            <a:cxnSpLocks/>
          </p:cNvCxnSpPr>
          <p:nvPr/>
        </p:nvCxnSpPr>
        <p:spPr>
          <a:xfrm>
            <a:off x="6300173" y="6528602"/>
            <a:ext cx="490184" cy="0"/>
          </a:xfrm>
          <a:prstGeom prst="straightConnector1">
            <a:avLst/>
          </a:prstGeom>
          <a:ln w="12700">
            <a:solidFill>
              <a:srgbClr val="33A85C"/>
            </a:solidFill>
            <a:headEnd type="triangl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15DFB9-651D-6A19-CA50-C34C4EE6BD47}"/>
              </a:ext>
            </a:extLst>
          </p:cNvPr>
          <p:cNvSpPr txBox="1"/>
          <p:nvPr/>
        </p:nvSpPr>
        <p:spPr>
          <a:xfrm>
            <a:off x="6828499" y="6346239"/>
            <a:ext cx="2967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33A85C"/>
                </a:solidFill>
                <a:ea typeface="+mn-lt"/>
                <a:cs typeface="Arial" panose="020B0604020202020204"/>
              </a:rPr>
              <a:t>Insert footer text to add any applicable attribution statements for mentioned trademarks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3A85C"/>
              </a:solidFill>
              <a:effectLst/>
              <a:uLnTx/>
              <a:uFillTx/>
              <a:ea typeface="+mn-lt"/>
              <a:cs typeface="Arial" panose="020B0604020202020204"/>
            </a:endParaRPr>
          </a:p>
        </p:txBody>
      </p:sp>
      <p:sp>
        <p:nvSpPr>
          <p:cNvPr id="20" name="Date Placeholder 42">
            <a:extLst>
              <a:ext uri="{FF2B5EF4-FFF2-40B4-BE49-F238E27FC236}">
                <a16:creationId xmlns:a16="http://schemas.microsoft.com/office/drawing/2014/main" id="{5ECED210-E5B4-BB86-625F-C894159AB388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260013" y="6430031"/>
            <a:ext cx="4040160" cy="240062"/>
          </a:xfrm>
        </p:spPr>
        <p:txBody>
          <a:bodyPr/>
          <a:lstStyle/>
          <a:p>
            <a:r>
              <a:rPr lang="en-US" dirty="0"/>
              <a:t>Equinix Fabric and IBX are registered trademarks of Equinix, Inc. </a:t>
            </a:r>
            <a:br>
              <a:rPr lang="en-US" dirty="0"/>
            </a:br>
            <a:r>
              <a:rPr lang="en-US" dirty="0"/>
              <a:t>Azure, PowerEdge and vSphere are registered trademarks of their respective owners.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2A1E32FB-7149-521B-EA51-E270447749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2928" y="1935706"/>
            <a:ext cx="125366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19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95D147-AC24-847A-2BA6-8558E22DA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D7C055-084E-F6AC-C363-1D23D56A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30</a:t>
            </a:fld>
            <a:endParaRPr lang="en-US"/>
          </a:p>
        </p:txBody>
      </p:sp>
      <p:sp>
        <p:nvSpPr>
          <p:cNvPr id="83" name="Title 3">
            <a:extLst>
              <a:ext uri="{FF2B5EF4-FFF2-40B4-BE49-F238E27FC236}">
                <a16:creationId xmlns:a16="http://schemas.microsoft.com/office/drawing/2014/main" id="{705036CC-8EA8-7A3F-035D-F94F12F9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51537"/>
            <a:ext cx="8601710" cy="401891"/>
          </a:xfrm>
        </p:spPr>
        <p:txBody>
          <a:bodyPr/>
          <a:lstStyle/>
          <a:p>
            <a:r>
              <a:rPr lang="en-US"/>
              <a:t>Formatting examples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A80C3894-2D16-9FD2-2EAA-B837FD6E0F5D}"/>
              </a:ext>
            </a:extLst>
          </p:cNvPr>
          <p:cNvSpPr txBox="1">
            <a:spLocks/>
          </p:cNvSpPr>
          <p:nvPr/>
        </p:nvSpPr>
        <p:spPr>
          <a:xfrm>
            <a:off x="548640" y="1245579"/>
            <a:ext cx="4246369" cy="4018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Correct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1AEEA5-1426-877E-3314-0D6408D0E1FE}"/>
              </a:ext>
            </a:extLst>
          </p:cNvPr>
          <p:cNvSpPr txBox="1"/>
          <p:nvPr/>
        </p:nvSpPr>
        <p:spPr>
          <a:xfrm>
            <a:off x="3183133" y="5724164"/>
            <a:ext cx="90409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Equinix Fabric</a:t>
            </a:r>
            <a:r>
              <a:rPr lang="en-US" sz="1000" baseline="30000" dirty="0"/>
              <a:t>®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9F20932-3BF2-383D-99D0-340E1E1C21A1}"/>
              </a:ext>
            </a:extLst>
          </p:cNvPr>
          <p:cNvCxnSpPr>
            <a:cxnSpLocks/>
          </p:cNvCxnSpPr>
          <p:nvPr/>
        </p:nvCxnSpPr>
        <p:spPr>
          <a:xfrm>
            <a:off x="2711543" y="5801108"/>
            <a:ext cx="381887" cy="0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D1AC1D4-DEB3-C56F-C346-F7667CA6F2FA}"/>
              </a:ext>
            </a:extLst>
          </p:cNvPr>
          <p:cNvSpPr txBox="1"/>
          <p:nvPr/>
        </p:nvSpPr>
        <p:spPr>
          <a:xfrm>
            <a:off x="4741352" y="5724164"/>
            <a:ext cx="931345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Network Service</a:t>
            </a:r>
            <a:endParaRPr lang="en-US" sz="1000" baseline="300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E8F3655-5527-7356-DB33-1CAF1422DC8F}"/>
              </a:ext>
            </a:extLst>
          </p:cNvPr>
          <p:cNvCxnSpPr>
            <a:cxnSpLocks/>
          </p:cNvCxnSpPr>
          <p:nvPr/>
        </p:nvCxnSpPr>
        <p:spPr>
          <a:xfrm>
            <a:off x="4269762" y="5801108"/>
            <a:ext cx="381887" cy="0"/>
          </a:xfrm>
          <a:prstGeom prst="line">
            <a:avLst/>
          </a:prstGeom>
          <a:ln w="19050" cap="rnd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15CACA4-F0A7-F593-FC49-C528C659D6CF}"/>
              </a:ext>
            </a:extLst>
          </p:cNvPr>
          <p:cNvSpPr/>
          <p:nvPr/>
        </p:nvSpPr>
        <p:spPr>
          <a:xfrm>
            <a:off x="2695136" y="2363413"/>
            <a:ext cx="6315178" cy="32490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A96A8C-9B9B-DA13-6617-1F9815084AAA}"/>
              </a:ext>
            </a:extLst>
          </p:cNvPr>
          <p:cNvSpPr/>
          <p:nvPr/>
        </p:nvSpPr>
        <p:spPr>
          <a:xfrm>
            <a:off x="6337568" y="2792061"/>
            <a:ext cx="2515258" cy="26662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08000" tIns="108000" rIns="108000" bIns="4680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Singapore</a:t>
            </a:r>
            <a:endParaRPr lang="it-IT" sz="1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31F27E8-E48A-5DD7-76C6-77A539AFBE83}"/>
              </a:ext>
            </a:extLst>
          </p:cNvPr>
          <p:cNvSpPr/>
          <p:nvPr/>
        </p:nvSpPr>
        <p:spPr>
          <a:xfrm>
            <a:off x="6487158" y="4161785"/>
            <a:ext cx="2212848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18872" tIns="54864" rtlCol="0" anchor="t" anchorCtr="0">
            <a:spAutoFit/>
          </a:bodyPr>
          <a:lstStyle/>
          <a:p>
            <a:pPr>
              <a:spcBef>
                <a:spcPts val="100"/>
              </a:spcBef>
              <a:spcAft>
                <a:spcPts val="200"/>
              </a:spcAft>
            </a:pPr>
            <a:endParaRPr lang="en-US" sz="100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200"/>
              </a:spcAft>
            </a:pPr>
            <a:endParaRPr lang="en-US" sz="100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200"/>
              </a:spcAft>
            </a:pPr>
            <a:endParaRPr lang="en-US" sz="100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200"/>
              </a:spcAft>
            </a:pPr>
            <a:endParaRPr lang="en-US" sz="1000">
              <a:solidFill>
                <a:schemeClr val="tx1"/>
              </a:solidFill>
            </a:endParaRPr>
          </a:p>
          <a:p>
            <a:pPr>
              <a:spcBef>
                <a:spcPts val="100"/>
              </a:spcBef>
              <a:spcAft>
                <a:spcPts val="200"/>
              </a:spcAft>
            </a:pP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8743CB3-BDFB-0123-7F6C-37D752F6375E}"/>
              </a:ext>
            </a:extLst>
          </p:cNvPr>
          <p:cNvSpPr/>
          <p:nvPr/>
        </p:nvSpPr>
        <p:spPr>
          <a:xfrm>
            <a:off x="6487157" y="3857905"/>
            <a:ext cx="2216080" cy="325706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  Private Cage</a:t>
            </a:r>
            <a:endParaRPr lang="en-US" sz="1000" b="1" baseline="30000" dirty="0">
              <a:solidFill>
                <a:schemeClr val="bg1"/>
              </a:solidFill>
            </a:endParaRP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3DA3A04A-F3EE-5CEC-CDF9-BA50A96E8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9834" y="3907166"/>
            <a:ext cx="221272" cy="229724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551A97-6345-FE6A-EA7C-E912E981746A}"/>
              </a:ext>
            </a:extLst>
          </p:cNvPr>
          <p:cNvCxnSpPr>
            <a:cxnSpLocks/>
          </p:cNvCxnSpPr>
          <p:nvPr/>
        </p:nvCxnSpPr>
        <p:spPr>
          <a:xfrm flipH="1">
            <a:off x="8429861" y="4462074"/>
            <a:ext cx="898806" cy="0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DF4F2F4-269A-D0B8-1CAF-A7F15CD22C5F}"/>
              </a:ext>
            </a:extLst>
          </p:cNvPr>
          <p:cNvSpPr/>
          <p:nvPr/>
        </p:nvSpPr>
        <p:spPr>
          <a:xfrm>
            <a:off x="2845918" y="2807491"/>
            <a:ext cx="3354276" cy="13591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08000" tIns="109728" rIns="108000" bIns="10800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London, UK</a:t>
            </a:r>
            <a:endParaRPr lang="it-IT" sz="1000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099E33-921E-614D-7807-FD03736B8E53}"/>
              </a:ext>
            </a:extLst>
          </p:cNvPr>
          <p:cNvCxnSpPr>
            <a:cxnSpLocks/>
            <a:stCxn id="39" idx="3"/>
            <a:endCxn id="42" idx="1"/>
          </p:cNvCxnSpPr>
          <p:nvPr/>
        </p:nvCxnSpPr>
        <p:spPr>
          <a:xfrm>
            <a:off x="4446537" y="3414124"/>
            <a:ext cx="153855" cy="0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E8717FB-FD93-8DFE-652F-D507C2D3D7AB}"/>
              </a:ext>
            </a:extLst>
          </p:cNvPr>
          <p:cNvGrpSpPr/>
          <p:nvPr/>
        </p:nvGrpSpPr>
        <p:grpSpPr>
          <a:xfrm>
            <a:off x="2998737" y="3262924"/>
            <a:ext cx="1447800" cy="302400"/>
            <a:chOff x="2417762" y="3160535"/>
            <a:chExt cx="1447800" cy="3024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B7283FC-D2CF-7A55-1F93-FC94B666628D}"/>
                </a:ext>
              </a:extLst>
            </p:cNvPr>
            <p:cNvSpPr/>
            <p:nvPr/>
          </p:nvSpPr>
          <p:spPr>
            <a:xfrm>
              <a:off x="2417762" y="3160535"/>
              <a:ext cx="1447800" cy="30240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Metal</a:t>
              </a:r>
              <a:r>
                <a:rPr lang="en-US" sz="1000" b="1" baseline="3000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40" name="Graphic 27">
              <a:extLst>
                <a:ext uri="{FF2B5EF4-FFF2-40B4-BE49-F238E27FC236}">
                  <a16:creationId xmlns:a16="http://schemas.microsoft.com/office/drawing/2014/main" id="{4214472C-A312-6940-6C15-14A515C48D24}"/>
                </a:ext>
              </a:extLst>
            </p:cNvPr>
            <p:cNvSpPr/>
            <p:nvPr/>
          </p:nvSpPr>
          <p:spPr>
            <a:xfrm>
              <a:off x="2505293" y="3210972"/>
              <a:ext cx="188776" cy="214029"/>
            </a:xfrm>
            <a:custGeom>
              <a:avLst/>
              <a:gdLst>
                <a:gd name="connsiteX0" fmla="*/ 229263 w 293529"/>
                <a:gd name="connsiteY0" fmla="*/ 110748 h 332796"/>
                <a:gd name="connsiteX1" fmla="*/ 185247 w 293529"/>
                <a:gd name="connsiteY1" fmla="*/ 90548 h 332796"/>
                <a:gd name="connsiteX2" fmla="*/ 179191 w 293529"/>
                <a:gd name="connsiteY2" fmla="*/ 94849 h 332796"/>
                <a:gd name="connsiteX3" fmla="*/ 185247 w 293529"/>
                <a:gd name="connsiteY3" fmla="*/ 104166 h 332796"/>
                <a:gd name="connsiteX4" fmla="*/ 229263 w 293529"/>
                <a:gd name="connsiteY4" fmla="*/ 120587 h 332796"/>
                <a:gd name="connsiteX5" fmla="*/ 232258 w 293529"/>
                <a:gd name="connsiteY5" fmla="*/ 116873 h 332796"/>
                <a:gd name="connsiteX6" fmla="*/ 229263 w 293529"/>
                <a:gd name="connsiteY6" fmla="*/ 110748 h 332796"/>
                <a:gd name="connsiteX7" fmla="*/ 229263 w 293529"/>
                <a:gd name="connsiteY7" fmla="*/ 161442 h 332796"/>
                <a:gd name="connsiteX8" fmla="*/ 146700 w 293529"/>
                <a:gd name="connsiteY8" fmla="*/ 158184 h 332796"/>
                <a:gd name="connsiteX9" fmla="*/ 137779 w 293529"/>
                <a:gd name="connsiteY9" fmla="*/ 166459 h 332796"/>
                <a:gd name="connsiteX10" fmla="*/ 146700 w 293529"/>
                <a:gd name="connsiteY10" fmla="*/ 174735 h 332796"/>
                <a:gd name="connsiteX11" fmla="*/ 229263 w 293529"/>
                <a:gd name="connsiteY11" fmla="*/ 171411 h 332796"/>
                <a:gd name="connsiteX12" fmla="*/ 232258 w 293529"/>
                <a:gd name="connsiteY12" fmla="*/ 166459 h 332796"/>
                <a:gd name="connsiteX13" fmla="*/ 229263 w 293529"/>
                <a:gd name="connsiteY13" fmla="*/ 161442 h 332796"/>
                <a:gd name="connsiteX14" fmla="*/ 229263 w 293529"/>
                <a:gd name="connsiteY14" fmla="*/ 212202 h 332796"/>
                <a:gd name="connsiteX15" fmla="*/ 199376 w 293529"/>
                <a:gd name="connsiteY15" fmla="*/ 223344 h 332796"/>
                <a:gd name="connsiteX16" fmla="*/ 194297 w 293529"/>
                <a:gd name="connsiteY16" fmla="*/ 231684 h 332796"/>
                <a:gd name="connsiteX17" fmla="*/ 199376 w 293529"/>
                <a:gd name="connsiteY17" fmla="*/ 235855 h 332796"/>
                <a:gd name="connsiteX18" fmla="*/ 229263 w 293529"/>
                <a:gd name="connsiteY18" fmla="*/ 222171 h 332796"/>
                <a:gd name="connsiteX19" fmla="*/ 232258 w 293529"/>
                <a:gd name="connsiteY19" fmla="*/ 215981 h 332796"/>
                <a:gd name="connsiteX20" fmla="*/ 229263 w 293529"/>
                <a:gd name="connsiteY20" fmla="*/ 212202 h 332796"/>
                <a:gd name="connsiteX21" fmla="*/ 278814 w 293529"/>
                <a:gd name="connsiteY21" fmla="*/ 72564 h 332796"/>
                <a:gd name="connsiteX22" fmla="*/ 161546 w 293529"/>
                <a:gd name="connsiteY22" fmla="*/ 4016 h 332796"/>
                <a:gd name="connsiteX23" fmla="*/ 131919 w 293529"/>
                <a:gd name="connsiteY23" fmla="*/ 3950 h 332796"/>
                <a:gd name="connsiteX24" fmla="*/ 14585 w 293529"/>
                <a:gd name="connsiteY24" fmla="*/ 72499 h 332796"/>
                <a:gd name="connsiteX25" fmla="*/ 0 w 293529"/>
                <a:gd name="connsiteY25" fmla="*/ 97846 h 332796"/>
                <a:gd name="connsiteX26" fmla="*/ 0 w 293529"/>
                <a:gd name="connsiteY26" fmla="*/ 234942 h 332796"/>
                <a:gd name="connsiteX27" fmla="*/ 14585 w 293529"/>
                <a:gd name="connsiteY27" fmla="*/ 260290 h 332796"/>
                <a:gd name="connsiteX28" fmla="*/ 131984 w 293529"/>
                <a:gd name="connsiteY28" fmla="*/ 328838 h 332796"/>
                <a:gd name="connsiteX29" fmla="*/ 161546 w 293529"/>
                <a:gd name="connsiteY29" fmla="*/ 328838 h 332796"/>
                <a:gd name="connsiteX30" fmla="*/ 278944 w 293529"/>
                <a:gd name="connsiteY30" fmla="*/ 260290 h 332796"/>
                <a:gd name="connsiteX31" fmla="*/ 293530 w 293529"/>
                <a:gd name="connsiteY31" fmla="*/ 234942 h 332796"/>
                <a:gd name="connsiteX32" fmla="*/ 293530 w 293529"/>
                <a:gd name="connsiteY32" fmla="*/ 97911 h 332796"/>
                <a:gd name="connsiteX33" fmla="*/ 278814 w 293529"/>
                <a:gd name="connsiteY33" fmla="*/ 72564 h 332796"/>
                <a:gd name="connsiteX34" fmla="*/ 247625 w 293529"/>
                <a:gd name="connsiteY34" fmla="*/ 217349 h 332796"/>
                <a:gd name="connsiteX35" fmla="*/ 243328 w 293529"/>
                <a:gd name="connsiteY35" fmla="*/ 227710 h 332796"/>
                <a:gd name="connsiteX36" fmla="*/ 146114 w 293529"/>
                <a:gd name="connsiteY36" fmla="*/ 282965 h 332796"/>
                <a:gd name="connsiteX37" fmla="*/ 71429 w 293529"/>
                <a:gd name="connsiteY37" fmla="*/ 240025 h 332796"/>
                <a:gd name="connsiteX38" fmla="*/ 243262 w 293529"/>
                <a:gd name="connsiteY38" fmla="*/ 196759 h 332796"/>
                <a:gd name="connsiteX39" fmla="*/ 247560 w 293529"/>
                <a:gd name="connsiteY39" fmla="*/ 203535 h 332796"/>
                <a:gd name="connsiteX40" fmla="*/ 247625 w 293529"/>
                <a:gd name="connsiteY40" fmla="*/ 217349 h 332796"/>
                <a:gd name="connsiteX41" fmla="*/ 247625 w 293529"/>
                <a:gd name="connsiteY41" fmla="*/ 217349 h 332796"/>
                <a:gd name="connsiteX42" fmla="*/ 247625 w 293529"/>
                <a:gd name="connsiteY42" fmla="*/ 173692 h 332796"/>
                <a:gd name="connsiteX43" fmla="*/ 243328 w 293529"/>
                <a:gd name="connsiteY43" fmla="*/ 182293 h 332796"/>
                <a:gd name="connsiteX44" fmla="*/ 45384 w 293529"/>
                <a:gd name="connsiteY44" fmla="*/ 213179 h 332796"/>
                <a:gd name="connsiteX45" fmla="*/ 45384 w 293529"/>
                <a:gd name="connsiteY45" fmla="*/ 119740 h 332796"/>
                <a:gd name="connsiteX46" fmla="*/ 243262 w 293529"/>
                <a:gd name="connsiteY46" fmla="*/ 150625 h 332796"/>
                <a:gd name="connsiteX47" fmla="*/ 247560 w 293529"/>
                <a:gd name="connsiteY47" fmla="*/ 159227 h 332796"/>
                <a:gd name="connsiteX48" fmla="*/ 247625 w 293529"/>
                <a:gd name="connsiteY48" fmla="*/ 173692 h 332796"/>
                <a:gd name="connsiteX49" fmla="*/ 247625 w 293529"/>
                <a:gd name="connsiteY49" fmla="*/ 173692 h 332796"/>
                <a:gd name="connsiteX50" fmla="*/ 247625 w 293529"/>
                <a:gd name="connsiteY50" fmla="*/ 129318 h 332796"/>
                <a:gd name="connsiteX51" fmla="*/ 243328 w 293529"/>
                <a:gd name="connsiteY51" fmla="*/ 136095 h 332796"/>
                <a:gd name="connsiteX52" fmla="*/ 71755 w 293529"/>
                <a:gd name="connsiteY52" fmla="*/ 92894 h 332796"/>
                <a:gd name="connsiteX53" fmla="*/ 146700 w 293529"/>
                <a:gd name="connsiteY53" fmla="*/ 50149 h 332796"/>
                <a:gd name="connsiteX54" fmla="*/ 243393 w 293529"/>
                <a:gd name="connsiteY54" fmla="*/ 105079 h 332796"/>
                <a:gd name="connsiteX55" fmla="*/ 247690 w 293529"/>
                <a:gd name="connsiteY55" fmla="*/ 115439 h 332796"/>
                <a:gd name="connsiteX56" fmla="*/ 247690 w 293529"/>
                <a:gd name="connsiteY56" fmla="*/ 129318 h 33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93529" h="332796">
                  <a:moveTo>
                    <a:pt x="229263" y="110748"/>
                  </a:moveTo>
                  <a:lnTo>
                    <a:pt x="185247" y="90548"/>
                  </a:lnTo>
                  <a:cubicBezTo>
                    <a:pt x="181991" y="88984"/>
                    <a:pt x="179191" y="90939"/>
                    <a:pt x="179191" y="94849"/>
                  </a:cubicBezTo>
                  <a:cubicBezTo>
                    <a:pt x="179191" y="98758"/>
                    <a:pt x="181991" y="102994"/>
                    <a:pt x="185247" y="104166"/>
                  </a:cubicBezTo>
                  <a:lnTo>
                    <a:pt x="229263" y="120587"/>
                  </a:lnTo>
                  <a:cubicBezTo>
                    <a:pt x="230956" y="121238"/>
                    <a:pt x="232258" y="119479"/>
                    <a:pt x="232258" y="116873"/>
                  </a:cubicBezTo>
                  <a:cubicBezTo>
                    <a:pt x="232323" y="114266"/>
                    <a:pt x="230956" y="111529"/>
                    <a:pt x="229263" y="110748"/>
                  </a:cubicBezTo>
                  <a:close/>
                  <a:moveTo>
                    <a:pt x="229263" y="161442"/>
                  </a:moveTo>
                  <a:lnTo>
                    <a:pt x="146700" y="158184"/>
                  </a:lnTo>
                  <a:cubicBezTo>
                    <a:pt x="141881" y="157989"/>
                    <a:pt x="137779" y="161703"/>
                    <a:pt x="137779" y="166459"/>
                  </a:cubicBezTo>
                  <a:cubicBezTo>
                    <a:pt x="137779" y="171216"/>
                    <a:pt x="141881" y="174930"/>
                    <a:pt x="146700" y="174735"/>
                  </a:cubicBezTo>
                  <a:lnTo>
                    <a:pt x="229263" y="171411"/>
                  </a:lnTo>
                  <a:cubicBezTo>
                    <a:pt x="230956" y="171346"/>
                    <a:pt x="232258" y="169131"/>
                    <a:pt x="232258" y="166459"/>
                  </a:cubicBezTo>
                  <a:cubicBezTo>
                    <a:pt x="232323" y="163853"/>
                    <a:pt x="230956" y="161507"/>
                    <a:pt x="229263" y="161442"/>
                  </a:cubicBezTo>
                  <a:close/>
                  <a:moveTo>
                    <a:pt x="229263" y="212202"/>
                  </a:moveTo>
                  <a:lnTo>
                    <a:pt x="199376" y="223344"/>
                  </a:lnTo>
                  <a:cubicBezTo>
                    <a:pt x="196641" y="224387"/>
                    <a:pt x="194297" y="228166"/>
                    <a:pt x="194297" y="231684"/>
                  </a:cubicBezTo>
                  <a:cubicBezTo>
                    <a:pt x="194297" y="235203"/>
                    <a:pt x="196576" y="237093"/>
                    <a:pt x="199376" y="235855"/>
                  </a:cubicBezTo>
                  <a:lnTo>
                    <a:pt x="229263" y="222171"/>
                  </a:lnTo>
                  <a:cubicBezTo>
                    <a:pt x="230956" y="221389"/>
                    <a:pt x="232258" y="218652"/>
                    <a:pt x="232258" y="215981"/>
                  </a:cubicBezTo>
                  <a:cubicBezTo>
                    <a:pt x="232258" y="213309"/>
                    <a:pt x="230956" y="211615"/>
                    <a:pt x="229263" y="212202"/>
                  </a:cubicBezTo>
                  <a:close/>
                  <a:moveTo>
                    <a:pt x="278814" y="72564"/>
                  </a:moveTo>
                  <a:lnTo>
                    <a:pt x="161546" y="4016"/>
                  </a:lnTo>
                  <a:cubicBezTo>
                    <a:pt x="152365" y="-1328"/>
                    <a:pt x="141100" y="-1328"/>
                    <a:pt x="131919" y="3950"/>
                  </a:cubicBezTo>
                  <a:lnTo>
                    <a:pt x="14585" y="72499"/>
                  </a:lnTo>
                  <a:cubicBezTo>
                    <a:pt x="5535" y="77711"/>
                    <a:pt x="0" y="87355"/>
                    <a:pt x="0" y="97846"/>
                  </a:cubicBezTo>
                  <a:lnTo>
                    <a:pt x="0" y="234942"/>
                  </a:lnTo>
                  <a:cubicBezTo>
                    <a:pt x="0" y="245368"/>
                    <a:pt x="5600" y="255077"/>
                    <a:pt x="14585" y="260290"/>
                  </a:cubicBezTo>
                  <a:lnTo>
                    <a:pt x="131984" y="328838"/>
                  </a:lnTo>
                  <a:cubicBezTo>
                    <a:pt x="141100" y="334116"/>
                    <a:pt x="152430" y="334116"/>
                    <a:pt x="161546" y="328838"/>
                  </a:cubicBezTo>
                  <a:lnTo>
                    <a:pt x="278944" y="260290"/>
                  </a:lnTo>
                  <a:cubicBezTo>
                    <a:pt x="287995" y="255077"/>
                    <a:pt x="293530" y="245433"/>
                    <a:pt x="293530" y="234942"/>
                  </a:cubicBezTo>
                  <a:lnTo>
                    <a:pt x="293530" y="97911"/>
                  </a:lnTo>
                  <a:cubicBezTo>
                    <a:pt x="293530" y="87485"/>
                    <a:pt x="287930" y="77777"/>
                    <a:pt x="278814" y="72564"/>
                  </a:cubicBezTo>
                  <a:close/>
                  <a:moveTo>
                    <a:pt x="247625" y="217349"/>
                  </a:moveTo>
                  <a:cubicBezTo>
                    <a:pt x="247625" y="221715"/>
                    <a:pt x="245802" y="226341"/>
                    <a:pt x="243328" y="227710"/>
                  </a:cubicBezTo>
                  <a:lnTo>
                    <a:pt x="146114" y="282965"/>
                  </a:lnTo>
                  <a:lnTo>
                    <a:pt x="71429" y="240025"/>
                  </a:lnTo>
                  <a:lnTo>
                    <a:pt x="243262" y="196759"/>
                  </a:lnTo>
                  <a:cubicBezTo>
                    <a:pt x="245672" y="196107"/>
                    <a:pt x="247560" y="199170"/>
                    <a:pt x="247560" y="203535"/>
                  </a:cubicBezTo>
                  <a:lnTo>
                    <a:pt x="247625" y="217349"/>
                  </a:lnTo>
                  <a:lnTo>
                    <a:pt x="247625" y="217349"/>
                  </a:lnTo>
                  <a:close/>
                  <a:moveTo>
                    <a:pt x="247625" y="173692"/>
                  </a:moveTo>
                  <a:cubicBezTo>
                    <a:pt x="247625" y="178058"/>
                    <a:pt x="245802" y="181902"/>
                    <a:pt x="243328" y="182293"/>
                  </a:cubicBezTo>
                  <a:lnTo>
                    <a:pt x="45384" y="213179"/>
                  </a:lnTo>
                  <a:lnTo>
                    <a:pt x="45384" y="119740"/>
                  </a:lnTo>
                  <a:lnTo>
                    <a:pt x="243262" y="150625"/>
                  </a:lnTo>
                  <a:cubicBezTo>
                    <a:pt x="245672" y="151016"/>
                    <a:pt x="247560" y="154861"/>
                    <a:pt x="247560" y="159227"/>
                  </a:cubicBezTo>
                  <a:lnTo>
                    <a:pt x="247625" y="173692"/>
                  </a:lnTo>
                  <a:lnTo>
                    <a:pt x="247625" y="173692"/>
                  </a:lnTo>
                  <a:close/>
                  <a:moveTo>
                    <a:pt x="247625" y="129318"/>
                  </a:moveTo>
                  <a:cubicBezTo>
                    <a:pt x="247625" y="133684"/>
                    <a:pt x="245802" y="136746"/>
                    <a:pt x="243328" y="136095"/>
                  </a:cubicBezTo>
                  <a:lnTo>
                    <a:pt x="71755" y="92894"/>
                  </a:lnTo>
                  <a:lnTo>
                    <a:pt x="146700" y="50149"/>
                  </a:lnTo>
                  <a:lnTo>
                    <a:pt x="243393" y="105079"/>
                  </a:lnTo>
                  <a:cubicBezTo>
                    <a:pt x="245802" y="106447"/>
                    <a:pt x="247690" y="111008"/>
                    <a:pt x="247690" y="115439"/>
                  </a:cubicBezTo>
                  <a:lnTo>
                    <a:pt x="247690" y="129318"/>
                  </a:lnTo>
                  <a:close/>
                </a:path>
              </a:pathLst>
            </a:custGeom>
            <a:solidFill>
              <a:schemeClr val="bg1"/>
            </a:solidFill>
            <a:ln w="6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7F8F0C7-E694-BD74-1326-289C0AE2A599}"/>
              </a:ext>
            </a:extLst>
          </p:cNvPr>
          <p:cNvGrpSpPr/>
          <p:nvPr/>
        </p:nvGrpSpPr>
        <p:grpSpPr>
          <a:xfrm>
            <a:off x="4600392" y="3262924"/>
            <a:ext cx="1447800" cy="556564"/>
            <a:chOff x="4178472" y="3160535"/>
            <a:chExt cx="1447800" cy="55656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8E8C4F8-4C20-3489-D9E5-464961EB461F}"/>
                </a:ext>
              </a:extLst>
            </p:cNvPr>
            <p:cNvSpPr/>
            <p:nvPr/>
          </p:nvSpPr>
          <p:spPr>
            <a:xfrm>
              <a:off x="4178472" y="3461644"/>
              <a:ext cx="1447800" cy="255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>
                  <a:solidFill>
                    <a:schemeClr val="tx1"/>
                  </a:solidFill>
                </a:rPr>
                <a:t>Colt OnDemand</a:t>
              </a:r>
              <a:endParaRPr lang="en-US" sz="100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E9501A1-AED0-10BC-D045-869B634580C2}"/>
                </a:ext>
              </a:extLst>
            </p:cNvPr>
            <p:cNvGrpSpPr/>
            <p:nvPr/>
          </p:nvGrpSpPr>
          <p:grpSpPr>
            <a:xfrm>
              <a:off x="4178472" y="3160535"/>
              <a:ext cx="1447800" cy="302400"/>
              <a:chOff x="4178472" y="3160535"/>
              <a:chExt cx="1447800" cy="3024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1EB024A-7E95-7C65-64E1-0DB1EB520C73}"/>
                  </a:ext>
                </a:extLst>
              </p:cNvPr>
              <p:cNvSpPr/>
              <p:nvPr/>
            </p:nvSpPr>
            <p:spPr>
              <a:xfrm>
                <a:off x="4178472" y="3160535"/>
                <a:ext cx="1447800" cy="302400"/>
              </a:xfrm>
              <a:prstGeom prst="rect">
                <a:avLst/>
              </a:prstGeom>
              <a:solidFill>
                <a:srgbClr val="04D1B7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Colt</a:t>
                </a:r>
                <a:endParaRPr lang="en-US" sz="1000" b="1" baseline="30000">
                  <a:solidFill>
                    <a:schemeClr val="bg1"/>
                  </a:solidFill>
                </a:endParaRPr>
              </a:p>
            </p:txBody>
          </p:sp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E0E3D34F-1B4A-E3CA-5F8A-B24D7C963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260673" y="3218268"/>
                <a:ext cx="199436" cy="199436"/>
              </a:xfrm>
              <a:prstGeom prst="rect">
                <a:avLst/>
              </a:prstGeom>
            </p:spPr>
          </p:pic>
        </p:grp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3A41ADB-B0A9-BCBA-852F-AC0ED2708EED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6048192" y="3414124"/>
            <a:ext cx="659783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5368CB-B86F-EFB4-0B49-6D1F4D023057}"/>
              </a:ext>
            </a:extLst>
          </p:cNvPr>
          <p:cNvGrpSpPr/>
          <p:nvPr/>
        </p:nvGrpSpPr>
        <p:grpSpPr>
          <a:xfrm>
            <a:off x="6638904" y="4301120"/>
            <a:ext cx="1899091" cy="559702"/>
            <a:chOff x="849984" y="3268226"/>
            <a:chExt cx="1562022" cy="55970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0FAD8C-F001-B1A8-D838-5749F4E7B849}"/>
                </a:ext>
              </a:extLst>
            </p:cNvPr>
            <p:cNvSpPr/>
            <p:nvPr/>
          </p:nvSpPr>
          <p:spPr>
            <a:xfrm>
              <a:off x="849984" y="3572473"/>
              <a:ext cx="1562022" cy="2554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25 Gbps Connection 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0430C79-98AB-B045-DE33-01716FCFAEDF}"/>
                </a:ext>
              </a:extLst>
            </p:cNvPr>
            <p:cNvGrpSpPr/>
            <p:nvPr/>
          </p:nvGrpSpPr>
          <p:grpSpPr>
            <a:xfrm>
              <a:off x="850972" y="3268226"/>
              <a:ext cx="1550611" cy="302216"/>
              <a:chOff x="8570910" y="3695700"/>
              <a:chExt cx="1550611" cy="30221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7FD15DE-8BE8-B3E7-6E95-480C50B710AF}"/>
                  </a:ext>
                </a:extLst>
              </p:cNvPr>
              <p:cNvSpPr/>
              <p:nvPr/>
            </p:nvSpPr>
            <p:spPr>
              <a:xfrm>
                <a:off x="8570910" y="3695700"/>
                <a:ext cx="1550611" cy="302216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Fabric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26" name="Graphic 58">
                <a:extLst>
                  <a:ext uri="{FF2B5EF4-FFF2-40B4-BE49-F238E27FC236}">
                    <a16:creationId xmlns:a16="http://schemas.microsoft.com/office/drawing/2014/main" id="{B87F6C2E-2706-B707-F489-D059DDFF0F57}"/>
                  </a:ext>
                </a:extLst>
              </p:cNvPr>
              <p:cNvSpPr/>
              <p:nvPr/>
            </p:nvSpPr>
            <p:spPr>
              <a:xfrm>
                <a:off x="8639157" y="3740627"/>
                <a:ext cx="171562" cy="212600"/>
              </a:xfrm>
              <a:custGeom>
                <a:avLst/>
                <a:gdLst>
                  <a:gd name="connsiteX0" fmla="*/ 382270 w 402347"/>
                  <a:gd name="connsiteY0" fmla="*/ 99443 h 455983"/>
                  <a:gd name="connsiteX1" fmla="*/ 221474 w 402347"/>
                  <a:gd name="connsiteY1" fmla="*/ 5503 h 455983"/>
                  <a:gd name="connsiteX2" fmla="*/ 180873 w 402347"/>
                  <a:gd name="connsiteY2" fmla="*/ 5414 h 455983"/>
                  <a:gd name="connsiteX3" fmla="*/ 19988 w 402347"/>
                  <a:gd name="connsiteY3" fmla="*/ 99354 h 455983"/>
                  <a:gd name="connsiteX4" fmla="*/ 0 w 402347"/>
                  <a:gd name="connsiteY4" fmla="*/ 134090 h 455983"/>
                  <a:gd name="connsiteX5" fmla="*/ 0 w 402347"/>
                  <a:gd name="connsiteY5" fmla="*/ 321882 h 455983"/>
                  <a:gd name="connsiteX6" fmla="*/ 19988 w 402347"/>
                  <a:gd name="connsiteY6" fmla="*/ 356618 h 455983"/>
                  <a:gd name="connsiteX7" fmla="*/ 180873 w 402347"/>
                  <a:gd name="connsiteY7" fmla="*/ 450559 h 455983"/>
                  <a:gd name="connsiteX8" fmla="*/ 221385 w 402347"/>
                  <a:gd name="connsiteY8" fmla="*/ 450559 h 455983"/>
                  <a:gd name="connsiteX9" fmla="*/ 382359 w 402347"/>
                  <a:gd name="connsiteY9" fmla="*/ 356708 h 455983"/>
                  <a:gd name="connsiteX10" fmla="*/ 402347 w 402347"/>
                  <a:gd name="connsiteY10" fmla="*/ 321971 h 455983"/>
                  <a:gd name="connsiteX11" fmla="*/ 402347 w 402347"/>
                  <a:gd name="connsiteY11" fmla="*/ 134180 h 455983"/>
                  <a:gd name="connsiteX12" fmla="*/ 382270 w 402347"/>
                  <a:gd name="connsiteY12" fmla="*/ 99443 h 455983"/>
                  <a:gd name="connsiteX13" fmla="*/ 106008 w 402347"/>
                  <a:gd name="connsiteY13" fmla="*/ 280002 h 455983"/>
                  <a:gd name="connsiteX14" fmla="*/ 116359 w 402347"/>
                  <a:gd name="connsiteY14" fmla="*/ 285627 h 455983"/>
                  <a:gd name="connsiteX15" fmla="*/ 157495 w 402347"/>
                  <a:gd name="connsiteY15" fmla="*/ 263660 h 455983"/>
                  <a:gd name="connsiteX16" fmla="*/ 157316 w 402347"/>
                  <a:gd name="connsiteY16" fmla="*/ 258660 h 455983"/>
                  <a:gd name="connsiteX17" fmla="*/ 159011 w 402347"/>
                  <a:gd name="connsiteY17" fmla="*/ 250891 h 455983"/>
                  <a:gd name="connsiteX18" fmla="*/ 101814 w 402347"/>
                  <a:gd name="connsiteY18" fmla="*/ 200527 h 455983"/>
                  <a:gd name="connsiteX19" fmla="*/ 99315 w 402347"/>
                  <a:gd name="connsiteY19" fmla="*/ 201956 h 455983"/>
                  <a:gd name="connsiteX20" fmla="*/ 106008 w 402347"/>
                  <a:gd name="connsiteY20" fmla="*/ 280002 h 455983"/>
                  <a:gd name="connsiteX21" fmla="*/ 226560 w 402347"/>
                  <a:gd name="connsiteY21" fmla="*/ 159987 h 455983"/>
                  <a:gd name="connsiteX22" fmla="*/ 227096 w 402347"/>
                  <a:gd name="connsiteY22" fmla="*/ 159987 h 455983"/>
                  <a:gd name="connsiteX23" fmla="*/ 227185 w 402347"/>
                  <a:gd name="connsiteY23" fmla="*/ 159987 h 455983"/>
                  <a:gd name="connsiteX24" fmla="*/ 248154 w 402347"/>
                  <a:gd name="connsiteY24" fmla="*/ 172042 h 455983"/>
                  <a:gd name="connsiteX25" fmla="*/ 287952 w 402347"/>
                  <a:gd name="connsiteY25" fmla="*/ 163112 h 455983"/>
                  <a:gd name="connsiteX26" fmla="*/ 287952 w 402347"/>
                  <a:gd name="connsiteY26" fmla="*/ 163112 h 455983"/>
                  <a:gd name="connsiteX27" fmla="*/ 217458 w 402347"/>
                  <a:gd name="connsiteY27" fmla="*/ 123375 h 455983"/>
                  <a:gd name="connsiteX28" fmla="*/ 214871 w 402347"/>
                  <a:gd name="connsiteY28" fmla="*/ 125429 h 455983"/>
                  <a:gd name="connsiteX29" fmla="*/ 226560 w 402347"/>
                  <a:gd name="connsiteY29" fmla="*/ 159987 h 455983"/>
                  <a:gd name="connsiteX30" fmla="*/ 118589 w 402347"/>
                  <a:gd name="connsiteY30" fmla="*/ 189276 h 455983"/>
                  <a:gd name="connsiteX31" fmla="*/ 171861 w 402347"/>
                  <a:gd name="connsiteY31" fmla="*/ 236157 h 455983"/>
                  <a:gd name="connsiteX32" fmla="*/ 186049 w 402347"/>
                  <a:gd name="connsiteY32" fmla="*/ 233210 h 455983"/>
                  <a:gd name="connsiteX33" fmla="*/ 186316 w 402347"/>
                  <a:gd name="connsiteY33" fmla="*/ 233210 h 455983"/>
                  <a:gd name="connsiteX34" fmla="*/ 188369 w 402347"/>
                  <a:gd name="connsiteY34" fmla="*/ 233389 h 455983"/>
                  <a:gd name="connsiteX35" fmla="*/ 204520 w 402347"/>
                  <a:gd name="connsiteY35" fmla="*/ 204546 h 455983"/>
                  <a:gd name="connsiteX36" fmla="*/ 199434 w 402347"/>
                  <a:gd name="connsiteY36" fmla="*/ 195080 h 455983"/>
                  <a:gd name="connsiteX37" fmla="*/ 118589 w 402347"/>
                  <a:gd name="connsiteY37" fmla="*/ 189276 h 455983"/>
                  <a:gd name="connsiteX38" fmla="*/ 120374 w 402347"/>
                  <a:gd name="connsiteY38" fmla="*/ 169988 h 455983"/>
                  <a:gd name="connsiteX39" fmla="*/ 200951 w 402347"/>
                  <a:gd name="connsiteY39" fmla="*/ 175703 h 455983"/>
                  <a:gd name="connsiteX40" fmla="*/ 208178 w 402347"/>
                  <a:gd name="connsiteY40" fmla="*/ 166327 h 455983"/>
                  <a:gd name="connsiteX41" fmla="*/ 195954 w 402347"/>
                  <a:gd name="connsiteY41" fmla="*/ 130161 h 455983"/>
                  <a:gd name="connsiteX42" fmla="*/ 183550 w 402347"/>
                  <a:gd name="connsiteY42" fmla="*/ 125250 h 455983"/>
                  <a:gd name="connsiteX43" fmla="*/ 120374 w 402347"/>
                  <a:gd name="connsiteY43" fmla="*/ 169988 h 455983"/>
                  <a:gd name="connsiteX44" fmla="*/ 125460 w 402347"/>
                  <a:gd name="connsiteY44" fmla="*/ 306880 h 455983"/>
                  <a:gd name="connsiteX45" fmla="*/ 197024 w 402347"/>
                  <a:gd name="connsiteY45" fmla="*/ 336348 h 455983"/>
                  <a:gd name="connsiteX46" fmla="*/ 199344 w 402347"/>
                  <a:gd name="connsiteY46" fmla="*/ 334115 h 455983"/>
                  <a:gd name="connsiteX47" fmla="*/ 183372 w 402347"/>
                  <a:gd name="connsiteY47" fmla="*/ 287413 h 455983"/>
                  <a:gd name="connsiteX48" fmla="*/ 182836 w 402347"/>
                  <a:gd name="connsiteY48" fmla="*/ 287413 h 455983"/>
                  <a:gd name="connsiteX49" fmla="*/ 182747 w 402347"/>
                  <a:gd name="connsiteY49" fmla="*/ 287413 h 455983"/>
                  <a:gd name="connsiteX50" fmla="*/ 166507 w 402347"/>
                  <a:gd name="connsiteY50" fmla="*/ 280895 h 455983"/>
                  <a:gd name="connsiteX51" fmla="*/ 125282 w 402347"/>
                  <a:gd name="connsiteY51" fmla="*/ 302772 h 455983"/>
                  <a:gd name="connsiteX52" fmla="*/ 125460 w 402347"/>
                  <a:gd name="connsiteY52" fmla="*/ 306880 h 455983"/>
                  <a:gd name="connsiteX53" fmla="*/ 218529 w 402347"/>
                  <a:gd name="connsiteY53" fmla="*/ 327954 h 455983"/>
                  <a:gd name="connsiteX54" fmla="*/ 231825 w 402347"/>
                  <a:gd name="connsiteY54" fmla="*/ 332419 h 455983"/>
                  <a:gd name="connsiteX55" fmla="*/ 285989 w 402347"/>
                  <a:gd name="connsiteY55" fmla="*/ 293664 h 455983"/>
                  <a:gd name="connsiteX56" fmla="*/ 207018 w 402347"/>
                  <a:gd name="connsiteY56" fmla="*/ 275537 h 455983"/>
                  <a:gd name="connsiteX57" fmla="*/ 201843 w 402347"/>
                  <a:gd name="connsiteY57" fmla="*/ 281252 h 455983"/>
                  <a:gd name="connsiteX58" fmla="*/ 217815 w 402347"/>
                  <a:gd name="connsiteY58" fmla="*/ 327865 h 455983"/>
                  <a:gd name="connsiteX59" fmla="*/ 218529 w 402347"/>
                  <a:gd name="connsiteY59" fmla="*/ 327954 h 455983"/>
                  <a:gd name="connsiteX60" fmla="*/ 249404 w 402347"/>
                  <a:gd name="connsiteY60" fmla="*/ 200170 h 455983"/>
                  <a:gd name="connsiteX61" fmla="*/ 302586 w 402347"/>
                  <a:gd name="connsiteY61" fmla="*/ 262142 h 455983"/>
                  <a:gd name="connsiteX62" fmla="*/ 304370 w 402347"/>
                  <a:gd name="connsiteY62" fmla="*/ 261339 h 455983"/>
                  <a:gd name="connsiteX63" fmla="*/ 304817 w 402347"/>
                  <a:gd name="connsiteY63" fmla="*/ 192401 h 455983"/>
                  <a:gd name="connsiteX64" fmla="*/ 292235 w 402347"/>
                  <a:gd name="connsiteY64" fmla="*/ 182132 h 455983"/>
                  <a:gd name="connsiteX65" fmla="*/ 252437 w 402347"/>
                  <a:gd name="connsiteY65" fmla="*/ 191062 h 455983"/>
                  <a:gd name="connsiteX66" fmla="*/ 249404 w 402347"/>
                  <a:gd name="connsiteY66" fmla="*/ 200170 h 455983"/>
                  <a:gd name="connsiteX67" fmla="*/ 217012 w 402347"/>
                  <a:gd name="connsiteY67" fmla="*/ 382247 h 455983"/>
                  <a:gd name="connsiteX68" fmla="*/ 215228 w 402347"/>
                  <a:gd name="connsiteY68" fmla="*/ 382157 h 455983"/>
                  <a:gd name="connsiteX69" fmla="*/ 189707 w 402347"/>
                  <a:gd name="connsiteY69" fmla="*/ 354207 h 455983"/>
                  <a:gd name="connsiteX70" fmla="*/ 118143 w 402347"/>
                  <a:gd name="connsiteY70" fmla="*/ 324739 h 455983"/>
                  <a:gd name="connsiteX71" fmla="*/ 96817 w 402347"/>
                  <a:gd name="connsiteY71" fmla="*/ 333223 h 455983"/>
                  <a:gd name="connsiteX72" fmla="*/ 78167 w 402347"/>
                  <a:gd name="connsiteY72" fmla="*/ 324114 h 455983"/>
                  <a:gd name="connsiteX73" fmla="*/ 71386 w 402347"/>
                  <a:gd name="connsiteY73" fmla="*/ 304290 h 455983"/>
                  <a:gd name="connsiteX74" fmla="*/ 86644 w 402347"/>
                  <a:gd name="connsiteY74" fmla="*/ 281430 h 455983"/>
                  <a:gd name="connsiteX75" fmla="*/ 79952 w 402347"/>
                  <a:gd name="connsiteY75" fmla="*/ 203385 h 455983"/>
                  <a:gd name="connsiteX76" fmla="*/ 60232 w 402347"/>
                  <a:gd name="connsiteY76" fmla="*/ 175524 h 455983"/>
                  <a:gd name="connsiteX77" fmla="*/ 69333 w 402347"/>
                  <a:gd name="connsiteY77" fmla="*/ 156861 h 455983"/>
                  <a:gd name="connsiteX78" fmla="*/ 89143 w 402347"/>
                  <a:gd name="connsiteY78" fmla="*/ 150075 h 455983"/>
                  <a:gd name="connsiteX79" fmla="*/ 103063 w 402347"/>
                  <a:gd name="connsiteY79" fmla="*/ 154986 h 455983"/>
                  <a:gd name="connsiteX80" fmla="*/ 172842 w 402347"/>
                  <a:gd name="connsiteY80" fmla="*/ 107926 h 455983"/>
                  <a:gd name="connsiteX81" fmla="*/ 172396 w 402347"/>
                  <a:gd name="connsiteY81" fmla="*/ 101229 h 455983"/>
                  <a:gd name="connsiteX82" fmla="*/ 181498 w 402347"/>
                  <a:gd name="connsiteY82" fmla="*/ 82566 h 455983"/>
                  <a:gd name="connsiteX83" fmla="*/ 201307 w 402347"/>
                  <a:gd name="connsiteY83" fmla="*/ 75780 h 455983"/>
                  <a:gd name="connsiteX84" fmla="*/ 219957 w 402347"/>
                  <a:gd name="connsiteY84" fmla="*/ 84888 h 455983"/>
                  <a:gd name="connsiteX85" fmla="*/ 226739 w 402347"/>
                  <a:gd name="connsiteY85" fmla="*/ 104712 h 455983"/>
                  <a:gd name="connsiteX86" fmla="*/ 226560 w 402347"/>
                  <a:gd name="connsiteY86" fmla="*/ 106141 h 455983"/>
                  <a:gd name="connsiteX87" fmla="*/ 297589 w 402347"/>
                  <a:gd name="connsiteY87" fmla="*/ 146146 h 455983"/>
                  <a:gd name="connsiteX88" fmla="*/ 316595 w 402347"/>
                  <a:gd name="connsiteY88" fmla="*/ 139984 h 455983"/>
                  <a:gd name="connsiteX89" fmla="*/ 341759 w 402347"/>
                  <a:gd name="connsiteY89" fmla="*/ 168648 h 455983"/>
                  <a:gd name="connsiteX90" fmla="*/ 341759 w 402347"/>
                  <a:gd name="connsiteY90" fmla="*/ 168648 h 455983"/>
                  <a:gd name="connsiteX91" fmla="*/ 324269 w 402347"/>
                  <a:gd name="connsiteY91" fmla="*/ 192491 h 455983"/>
                  <a:gd name="connsiteX92" fmla="*/ 323823 w 402347"/>
                  <a:gd name="connsiteY92" fmla="*/ 261428 h 455983"/>
                  <a:gd name="connsiteX93" fmla="*/ 339796 w 402347"/>
                  <a:gd name="connsiteY93" fmla="*/ 286967 h 455983"/>
                  <a:gd name="connsiteX94" fmla="*/ 312491 w 402347"/>
                  <a:gd name="connsiteY94" fmla="*/ 311255 h 455983"/>
                  <a:gd name="connsiteX95" fmla="*/ 300266 w 402347"/>
                  <a:gd name="connsiteY95" fmla="*/ 307326 h 455983"/>
                  <a:gd name="connsiteX96" fmla="*/ 243247 w 402347"/>
                  <a:gd name="connsiteY96" fmla="*/ 348135 h 455983"/>
                  <a:gd name="connsiteX97" fmla="*/ 244050 w 402347"/>
                  <a:gd name="connsiteY97" fmla="*/ 356708 h 455983"/>
                  <a:gd name="connsiteX98" fmla="*/ 234948 w 402347"/>
                  <a:gd name="connsiteY98" fmla="*/ 375371 h 455983"/>
                  <a:gd name="connsiteX99" fmla="*/ 217012 w 402347"/>
                  <a:gd name="connsiteY99" fmla="*/ 382247 h 455983"/>
                  <a:gd name="connsiteX100" fmla="*/ 211391 w 402347"/>
                  <a:gd name="connsiteY100" fmla="*/ 256516 h 455983"/>
                  <a:gd name="connsiteX101" fmla="*/ 286970 w 402347"/>
                  <a:gd name="connsiteY101" fmla="*/ 273751 h 455983"/>
                  <a:gd name="connsiteX102" fmla="*/ 234680 w 402347"/>
                  <a:gd name="connsiteY102" fmla="*/ 212850 h 455983"/>
                  <a:gd name="connsiteX103" fmla="*/ 223883 w 402347"/>
                  <a:gd name="connsiteY103" fmla="*/ 214458 h 455983"/>
                  <a:gd name="connsiteX104" fmla="*/ 223615 w 402347"/>
                  <a:gd name="connsiteY104" fmla="*/ 214458 h 455983"/>
                  <a:gd name="connsiteX105" fmla="*/ 221563 w 402347"/>
                  <a:gd name="connsiteY105" fmla="*/ 214279 h 455983"/>
                  <a:gd name="connsiteX106" fmla="*/ 205412 w 402347"/>
                  <a:gd name="connsiteY106" fmla="*/ 243122 h 455983"/>
                  <a:gd name="connsiteX107" fmla="*/ 211391 w 402347"/>
                  <a:gd name="connsiteY107" fmla="*/ 256516 h 455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402347" h="455983">
                    <a:moveTo>
                      <a:pt x="382270" y="99443"/>
                    </a:moveTo>
                    <a:lnTo>
                      <a:pt x="221474" y="5503"/>
                    </a:lnTo>
                    <a:cubicBezTo>
                      <a:pt x="208892" y="-1819"/>
                      <a:pt x="193455" y="-1819"/>
                      <a:pt x="180873" y="5414"/>
                    </a:cubicBezTo>
                    <a:lnTo>
                      <a:pt x="19988" y="99354"/>
                    </a:lnTo>
                    <a:cubicBezTo>
                      <a:pt x="7674" y="106498"/>
                      <a:pt x="0" y="119803"/>
                      <a:pt x="0" y="134090"/>
                    </a:cubicBezTo>
                    <a:lnTo>
                      <a:pt x="0" y="321882"/>
                    </a:lnTo>
                    <a:cubicBezTo>
                      <a:pt x="0" y="336259"/>
                      <a:pt x="7585" y="349475"/>
                      <a:pt x="19988" y="356618"/>
                    </a:cubicBezTo>
                    <a:lnTo>
                      <a:pt x="180873" y="450559"/>
                    </a:lnTo>
                    <a:cubicBezTo>
                      <a:pt x="193366" y="457792"/>
                      <a:pt x="208892" y="457792"/>
                      <a:pt x="221385" y="450559"/>
                    </a:cubicBezTo>
                    <a:lnTo>
                      <a:pt x="382359" y="356708"/>
                    </a:lnTo>
                    <a:cubicBezTo>
                      <a:pt x="394673" y="349564"/>
                      <a:pt x="402347" y="336259"/>
                      <a:pt x="402347" y="321971"/>
                    </a:cubicBezTo>
                    <a:lnTo>
                      <a:pt x="402347" y="134180"/>
                    </a:lnTo>
                    <a:cubicBezTo>
                      <a:pt x="402258" y="119892"/>
                      <a:pt x="394584" y="106587"/>
                      <a:pt x="382270" y="99443"/>
                    </a:cubicBezTo>
                    <a:close/>
                    <a:moveTo>
                      <a:pt x="106008" y="280002"/>
                    </a:moveTo>
                    <a:cubicBezTo>
                      <a:pt x="109845" y="281073"/>
                      <a:pt x="113325" y="282948"/>
                      <a:pt x="116359" y="285627"/>
                    </a:cubicBezTo>
                    <a:lnTo>
                      <a:pt x="157495" y="263660"/>
                    </a:lnTo>
                    <a:cubicBezTo>
                      <a:pt x="157227" y="262142"/>
                      <a:pt x="157138" y="260446"/>
                      <a:pt x="157316" y="258660"/>
                    </a:cubicBezTo>
                    <a:cubicBezTo>
                      <a:pt x="157495" y="255981"/>
                      <a:pt x="158030" y="253302"/>
                      <a:pt x="159011" y="250891"/>
                    </a:cubicBezTo>
                    <a:lnTo>
                      <a:pt x="101814" y="200527"/>
                    </a:lnTo>
                    <a:cubicBezTo>
                      <a:pt x="101100" y="200974"/>
                      <a:pt x="100208" y="201510"/>
                      <a:pt x="99315" y="201956"/>
                    </a:cubicBezTo>
                    <a:lnTo>
                      <a:pt x="106008" y="280002"/>
                    </a:lnTo>
                    <a:close/>
                    <a:moveTo>
                      <a:pt x="226560" y="159987"/>
                    </a:moveTo>
                    <a:cubicBezTo>
                      <a:pt x="226739" y="159987"/>
                      <a:pt x="226917" y="159987"/>
                      <a:pt x="227096" y="159987"/>
                    </a:cubicBezTo>
                    <a:lnTo>
                      <a:pt x="227185" y="159987"/>
                    </a:lnTo>
                    <a:cubicBezTo>
                      <a:pt x="235662" y="160433"/>
                      <a:pt x="243425" y="164987"/>
                      <a:pt x="248154" y="172042"/>
                    </a:cubicBezTo>
                    <a:lnTo>
                      <a:pt x="287952" y="163112"/>
                    </a:lnTo>
                    <a:cubicBezTo>
                      <a:pt x="287952" y="163112"/>
                      <a:pt x="287952" y="163112"/>
                      <a:pt x="287952" y="163112"/>
                    </a:cubicBezTo>
                    <a:lnTo>
                      <a:pt x="217458" y="123375"/>
                    </a:lnTo>
                    <a:cubicBezTo>
                      <a:pt x="216655" y="124089"/>
                      <a:pt x="215763" y="124804"/>
                      <a:pt x="214871" y="125429"/>
                    </a:cubicBezTo>
                    <a:lnTo>
                      <a:pt x="226560" y="159987"/>
                    </a:lnTo>
                    <a:close/>
                    <a:moveTo>
                      <a:pt x="118589" y="189276"/>
                    </a:moveTo>
                    <a:lnTo>
                      <a:pt x="171861" y="236157"/>
                    </a:lnTo>
                    <a:cubicBezTo>
                      <a:pt x="176233" y="233924"/>
                      <a:pt x="181141" y="232942"/>
                      <a:pt x="186049" y="233210"/>
                    </a:cubicBezTo>
                    <a:lnTo>
                      <a:pt x="186316" y="233210"/>
                    </a:lnTo>
                    <a:cubicBezTo>
                      <a:pt x="186941" y="233299"/>
                      <a:pt x="187655" y="233299"/>
                      <a:pt x="188369" y="233389"/>
                    </a:cubicBezTo>
                    <a:lnTo>
                      <a:pt x="204520" y="204546"/>
                    </a:lnTo>
                    <a:cubicBezTo>
                      <a:pt x="202111" y="201688"/>
                      <a:pt x="200415" y="198474"/>
                      <a:pt x="199434" y="195080"/>
                    </a:cubicBezTo>
                    <a:lnTo>
                      <a:pt x="118589" y="189276"/>
                    </a:lnTo>
                    <a:close/>
                    <a:moveTo>
                      <a:pt x="120374" y="169988"/>
                    </a:moveTo>
                    <a:lnTo>
                      <a:pt x="200951" y="175703"/>
                    </a:lnTo>
                    <a:cubicBezTo>
                      <a:pt x="202557" y="172042"/>
                      <a:pt x="205055" y="168827"/>
                      <a:pt x="208178" y="166327"/>
                    </a:cubicBezTo>
                    <a:lnTo>
                      <a:pt x="195954" y="130161"/>
                    </a:lnTo>
                    <a:cubicBezTo>
                      <a:pt x="191403" y="129536"/>
                      <a:pt x="187298" y="127929"/>
                      <a:pt x="183550" y="125250"/>
                    </a:cubicBezTo>
                    <a:lnTo>
                      <a:pt x="120374" y="169988"/>
                    </a:lnTo>
                    <a:close/>
                    <a:moveTo>
                      <a:pt x="125460" y="306880"/>
                    </a:moveTo>
                    <a:lnTo>
                      <a:pt x="197024" y="336348"/>
                    </a:lnTo>
                    <a:cubicBezTo>
                      <a:pt x="197827" y="335455"/>
                      <a:pt x="198541" y="334741"/>
                      <a:pt x="199344" y="334115"/>
                    </a:cubicBezTo>
                    <a:lnTo>
                      <a:pt x="183372" y="287413"/>
                    </a:lnTo>
                    <a:cubicBezTo>
                      <a:pt x="183193" y="287413"/>
                      <a:pt x="183015" y="287413"/>
                      <a:pt x="182836" y="287413"/>
                    </a:cubicBezTo>
                    <a:lnTo>
                      <a:pt x="182747" y="287413"/>
                    </a:lnTo>
                    <a:cubicBezTo>
                      <a:pt x="176769" y="287056"/>
                      <a:pt x="171058" y="284734"/>
                      <a:pt x="166507" y="280895"/>
                    </a:cubicBezTo>
                    <a:lnTo>
                      <a:pt x="125282" y="302772"/>
                    </a:lnTo>
                    <a:cubicBezTo>
                      <a:pt x="125460" y="304112"/>
                      <a:pt x="125549" y="305451"/>
                      <a:pt x="125460" y="306880"/>
                    </a:cubicBezTo>
                    <a:close/>
                    <a:moveTo>
                      <a:pt x="218529" y="327954"/>
                    </a:moveTo>
                    <a:cubicBezTo>
                      <a:pt x="223259" y="328311"/>
                      <a:pt x="227809" y="329829"/>
                      <a:pt x="231825" y="332419"/>
                    </a:cubicBezTo>
                    <a:lnTo>
                      <a:pt x="285989" y="293664"/>
                    </a:lnTo>
                    <a:lnTo>
                      <a:pt x="207018" y="275537"/>
                    </a:lnTo>
                    <a:cubicBezTo>
                      <a:pt x="205501" y="277769"/>
                      <a:pt x="203717" y="279644"/>
                      <a:pt x="201843" y="281252"/>
                    </a:cubicBezTo>
                    <a:lnTo>
                      <a:pt x="217815" y="327865"/>
                    </a:lnTo>
                    <a:cubicBezTo>
                      <a:pt x="218083" y="327865"/>
                      <a:pt x="218262" y="327865"/>
                      <a:pt x="218529" y="327954"/>
                    </a:cubicBezTo>
                    <a:close/>
                    <a:moveTo>
                      <a:pt x="249404" y="200170"/>
                    </a:moveTo>
                    <a:lnTo>
                      <a:pt x="302586" y="262142"/>
                    </a:lnTo>
                    <a:cubicBezTo>
                      <a:pt x="303121" y="261874"/>
                      <a:pt x="303746" y="261606"/>
                      <a:pt x="304370" y="261339"/>
                    </a:cubicBezTo>
                    <a:lnTo>
                      <a:pt x="304817" y="192401"/>
                    </a:lnTo>
                    <a:cubicBezTo>
                      <a:pt x="299820" y="190437"/>
                      <a:pt x="295358" y="186865"/>
                      <a:pt x="292235" y="182132"/>
                    </a:cubicBezTo>
                    <a:lnTo>
                      <a:pt x="252437" y="191062"/>
                    </a:lnTo>
                    <a:cubicBezTo>
                      <a:pt x="251902" y="194187"/>
                      <a:pt x="250920" y="197223"/>
                      <a:pt x="249404" y="200170"/>
                    </a:cubicBezTo>
                    <a:close/>
                    <a:moveTo>
                      <a:pt x="217012" y="382247"/>
                    </a:moveTo>
                    <a:cubicBezTo>
                      <a:pt x="216388" y="382247"/>
                      <a:pt x="215852" y="382247"/>
                      <a:pt x="215228" y="382157"/>
                    </a:cubicBezTo>
                    <a:cubicBezTo>
                      <a:pt x="200594" y="381175"/>
                      <a:pt x="189350" y="368763"/>
                      <a:pt x="189707" y="354207"/>
                    </a:cubicBezTo>
                    <a:lnTo>
                      <a:pt x="118143" y="324739"/>
                    </a:lnTo>
                    <a:cubicBezTo>
                      <a:pt x="112522" y="330633"/>
                      <a:pt x="104848" y="333758"/>
                      <a:pt x="96817" y="333223"/>
                    </a:cubicBezTo>
                    <a:cubicBezTo>
                      <a:pt x="89589" y="332776"/>
                      <a:pt x="82986" y="329561"/>
                      <a:pt x="78167" y="324114"/>
                    </a:cubicBezTo>
                    <a:cubicBezTo>
                      <a:pt x="73349" y="318667"/>
                      <a:pt x="70939" y="311613"/>
                      <a:pt x="71386" y="304290"/>
                    </a:cubicBezTo>
                    <a:cubicBezTo>
                      <a:pt x="71921" y="294468"/>
                      <a:pt x="77810" y="285806"/>
                      <a:pt x="86644" y="281430"/>
                    </a:cubicBezTo>
                    <a:lnTo>
                      <a:pt x="79952" y="203385"/>
                    </a:lnTo>
                    <a:cubicBezTo>
                      <a:pt x="67727" y="199902"/>
                      <a:pt x="59518" y="188383"/>
                      <a:pt x="60232" y="175524"/>
                    </a:cubicBezTo>
                    <a:cubicBezTo>
                      <a:pt x="60678" y="168291"/>
                      <a:pt x="63890" y="161683"/>
                      <a:pt x="69333" y="156861"/>
                    </a:cubicBezTo>
                    <a:cubicBezTo>
                      <a:pt x="74776" y="152039"/>
                      <a:pt x="81826" y="149628"/>
                      <a:pt x="89143" y="150075"/>
                    </a:cubicBezTo>
                    <a:cubicBezTo>
                      <a:pt x="94229" y="150432"/>
                      <a:pt x="99048" y="152039"/>
                      <a:pt x="103063" y="154986"/>
                    </a:cubicBezTo>
                    <a:lnTo>
                      <a:pt x="172842" y="107926"/>
                    </a:lnTo>
                    <a:cubicBezTo>
                      <a:pt x="172396" y="105605"/>
                      <a:pt x="172307" y="103372"/>
                      <a:pt x="172396" y="101229"/>
                    </a:cubicBezTo>
                    <a:cubicBezTo>
                      <a:pt x="172842" y="93996"/>
                      <a:pt x="176055" y="87388"/>
                      <a:pt x="181498" y="82566"/>
                    </a:cubicBezTo>
                    <a:cubicBezTo>
                      <a:pt x="186941" y="77744"/>
                      <a:pt x="193990" y="75333"/>
                      <a:pt x="201307" y="75780"/>
                    </a:cubicBezTo>
                    <a:cubicBezTo>
                      <a:pt x="208535" y="76226"/>
                      <a:pt x="215138" y="79441"/>
                      <a:pt x="219957" y="84888"/>
                    </a:cubicBezTo>
                    <a:cubicBezTo>
                      <a:pt x="224775" y="90335"/>
                      <a:pt x="227185" y="97389"/>
                      <a:pt x="226739" y="104712"/>
                    </a:cubicBezTo>
                    <a:lnTo>
                      <a:pt x="226560" y="106141"/>
                    </a:lnTo>
                    <a:lnTo>
                      <a:pt x="297589" y="146146"/>
                    </a:lnTo>
                    <a:cubicBezTo>
                      <a:pt x="302943" y="141681"/>
                      <a:pt x="309724" y="139538"/>
                      <a:pt x="316595" y="139984"/>
                    </a:cubicBezTo>
                    <a:cubicBezTo>
                      <a:pt x="331319" y="140877"/>
                      <a:pt x="342651" y="153736"/>
                      <a:pt x="341759" y="168648"/>
                    </a:cubicBezTo>
                    <a:lnTo>
                      <a:pt x="341759" y="168648"/>
                    </a:lnTo>
                    <a:cubicBezTo>
                      <a:pt x="341134" y="179453"/>
                      <a:pt x="334263" y="188651"/>
                      <a:pt x="324269" y="192491"/>
                    </a:cubicBezTo>
                    <a:lnTo>
                      <a:pt x="323823" y="261428"/>
                    </a:lnTo>
                    <a:cubicBezTo>
                      <a:pt x="333995" y="265625"/>
                      <a:pt x="340420" y="275805"/>
                      <a:pt x="339796" y="286967"/>
                    </a:cubicBezTo>
                    <a:cubicBezTo>
                      <a:pt x="338903" y="301165"/>
                      <a:pt x="326678" y="312059"/>
                      <a:pt x="312491" y="311255"/>
                    </a:cubicBezTo>
                    <a:cubicBezTo>
                      <a:pt x="308207" y="310988"/>
                      <a:pt x="304014" y="309648"/>
                      <a:pt x="300266" y="307326"/>
                    </a:cubicBezTo>
                    <a:lnTo>
                      <a:pt x="243247" y="348135"/>
                    </a:lnTo>
                    <a:cubicBezTo>
                      <a:pt x="243960" y="350814"/>
                      <a:pt x="244228" y="353672"/>
                      <a:pt x="244050" y="356708"/>
                    </a:cubicBezTo>
                    <a:cubicBezTo>
                      <a:pt x="243603" y="363941"/>
                      <a:pt x="240391" y="370549"/>
                      <a:pt x="234948" y="375371"/>
                    </a:cubicBezTo>
                    <a:cubicBezTo>
                      <a:pt x="230040" y="379835"/>
                      <a:pt x="223705" y="382247"/>
                      <a:pt x="217012" y="382247"/>
                    </a:cubicBezTo>
                    <a:close/>
                    <a:moveTo>
                      <a:pt x="211391" y="256516"/>
                    </a:moveTo>
                    <a:lnTo>
                      <a:pt x="286970" y="273751"/>
                    </a:lnTo>
                    <a:lnTo>
                      <a:pt x="234680" y="212850"/>
                    </a:lnTo>
                    <a:cubicBezTo>
                      <a:pt x="231379" y="214011"/>
                      <a:pt x="227720" y="214636"/>
                      <a:pt x="223883" y="214458"/>
                    </a:cubicBezTo>
                    <a:lnTo>
                      <a:pt x="223615" y="214458"/>
                    </a:lnTo>
                    <a:cubicBezTo>
                      <a:pt x="222902" y="214368"/>
                      <a:pt x="222277" y="214368"/>
                      <a:pt x="221563" y="214279"/>
                    </a:cubicBezTo>
                    <a:lnTo>
                      <a:pt x="205412" y="243122"/>
                    </a:lnTo>
                    <a:cubicBezTo>
                      <a:pt x="208624" y="246962"/>
                      <a:pt x="210677" y="251516"/>
                      <a:pt x="211391" y="256516"/>
                    </a:cubicBezTo>
                    <a:close/>
                  </a:path>
                </a:pathLst>
              </a:custGeom>
              <a:solidFill>
                <a:schemeClr val="bg1"/>
              </a:solidFill>
              <a:ln w="8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7CEF785-E0FB-6B07-B4A4-C882C3CFA7D4}"/>
              </a:ext>
            </a:extLst>
          </p:cNvPr>
          <p:cNvSpPr/>
          <p:nvPr/>
        </p:nvSpPr>
        <p:spPr>
          <a:xfrm>
            <a:off x="6707975" y="3270564"/>
            <a:ext cx="1642917" cy="30388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Fabric Cloud Router</a:t>
            </a:r>
            <a:endParaRPr lang="en-US" sz="1000" b="1" baseline="30000" dirty="0">
              <a:solidFill>
                <a:schemeClr val="bg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E36902B-649C-38D5-D50E-0C3994494D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783535" y="3324538"/>
            <a:ext cx="172977" cy="19309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D3B1DE-02A5-E9E7-5537-96F5B5869907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7595197" y="3585663"/>
            <a:ext cx="0" cy="272242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834A12-0998-4CAD-8AE9-A95382729A48}"/>
              </a:ext>
            </a:extLst>
          </p:cNvPr>
          <p:cNvGrpSpPr/>
          <p:nvPr/>
        </p:nvGrpSpPr>
        <p:grpSpPr>
          <a:xfrm>
            <a:off x="6632998" y="4987279"/>
            <a:ext cx="1907616" cy="303880"/>
            <a:chOff x="5906445" y="4458121"/>
            <a:chExt cx="1907616" cy="30388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DC9ABFF-5448-8551-9309-41730C3FCE7C}"/>
                </a:ext>
              </a:extLst>
            </p:cNvPr>
            <p:cNvSpPr/>
            <p:nvPr/>
          </p:nvSpPr>
          <p:spPr>
            <a:xfrm>
              <a:off x="5906445" y="4458121"/>
              <a:ext cx="1907616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Customer Deployment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7C1AF10D-B682-CDCF-7D1B-62553F03C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88719" y="4510929"/>
              <a:ext cx="201904" cy="201904"/>
            </a:xfrm>
            <a:prstGeom prst="rect">
              <a:avLst/>
            </a:prstGeom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8662CB0-79EC-AB40-D881-13736262FB14}"/>
              </a:ext>
            </a:extLst>
          </p:cNvPr>
          <p:cNvSpPr/>
          <p:nvPr/>
        </p:nvSpPr>
        <p:spPr>
          <a:xfrm>
            <a:off x="9163134" y="4614754"/>
            <a:ext cx="1447800" cy="447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18872" tIns="54864" rtlCol="0" anchor="t" anchorCtr="0">
            <a:spAutoFit/>
          </a:bodyPr>
          <a:lstStyle/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ExpressRoute</a:t>
            </a:r>
          </a:p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Cloud Services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7D32591-9C13-5FE4-F77C-16F50F5FD80F}"/>
              </a:ext>
            </a:extLst>
          </p:cNvPr>
          <p:cNvGrpSpPr/>
          <p:nvPr/>
        </p:nvGrpSpPr>
        <p:grpSpPr>
          <a:xfrm>
            <a:off x="9163134" y="4310874"/>
            <a:ext cx="1447800" cy="302400"/>
            <a:chOff x="8511850" y="3160535"/>
            <a:chExt cx="1447800" cy="3024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FDC890A-2C14-5374-8199-69D3837C9371}"/>
                </a:ext>
              </a:extLst>
            </p:cNvPr>
            <p:cNvSpPr/>
            <p:nvPr/>
          </p:nvSpPr>
          <p:spPr>
            <a:xfrm>
              <a:off x="8511850" y="3160535"/>
              <a:ext cx="1447800" cy="302400"/>
            </a:xfrm>
            <a:prstGeom prst="rect">
              <a:avLst/>
            </a:prstGeom>
            <a:solidFill>
              <a:srgbClr val="086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Microsoft Azure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®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F3811879-2829-4CD7-F4D3-6614319D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588051" y="3223356"/>
              <a:ext cx="213034" cy="170427"/>
            </a:xfrm>
            <a:prstGeom prst="rect">
              <a:avLst/>
            </a:prstGeom>
          </p:spPr>
        </p:pic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AF4B3D42-BEA6-4BE8-1599-2BE2D2186C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51393" y="2494739"/>
            <a:ext cx="125366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01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DDF723-60AF-D70A-D075-BFEEF0932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34289A-037B-3A19-3083-8CEBCDB24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Formatting examples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05B4DF2-84E9-76DC-7D1A-64494113D8F2}"/>
              </a:ext>
            </a:extLst>
          </p:cNvPr>
          <p:cNvSpPr txBox="1"/>
          <p:nvPr/>
        </p:nvSpPr>
        <p:spPr>
          <a:xfrm>
            <a:off x="2860496" y="4872730"/>
            <a:ext cx="90409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Equinix Fabric</a:t>
            </a:r>
            <a:r>
              <a:rPr lang="en-US" sz="1000" baseline="30000" dirty="0"/>
              <a:t>®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1150E0F-03C9-12BB-4034-8D3AC731D0A8}"/>
              </a:ext>
            </a:extLst>
          </p:cNvPr>
          <p:cNvCxnSpPr>
            <a:cxnSpLocks/>
          </p:cNvCxnSpPr>
          <p:nvPr/>
        </p:nvCxnSpPr>
        <p:spPr>
          <a:xfrm>
            <a:off x="2388906" y="4949674"/>
            <a:ext cx="381887" cy="0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0DF42B1-5F85-6CD0-75AA-4E891F597FAB}"/>
              </a:ext>
            </a:extLst>
          </p:cNvPr>
          <p:cNvSpPr txBox="1"/>
          <p:nvPr/>
        </p:nvSpPr>
        <p:spPr>
          <a:xfrm>
            <a:off x="4397609" y="4867959"/>
            <a:ext cx="931345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Network Service</a:t>
            </a:r>
            <a:endParaRPr lang="en-US" sz="1000" baseline="30000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CB9E60F-52B7-752B-1B6E-BC72A61282FD}"/>
              </a:ext>
            </a:extLst>
          </p:cNvPr>
          <p:cNvCxnSpPr>
            <a:cxnSpLocks/>
          </p:cNvCxnSpPr>
          <p:nvPr/>
        </p:nvCxnSpPr>
        <p:spPr>
          <a:xfrm>
            <a:off x="3926019" y="4951166"/>
            <a:ext cx="381887" cy="0"/>
          </a:xfrm>
          <a:prstGeom prst="line">
            <a:avLst/>
          </a:prstGeom>
          <a:ln w="19050" cap="rnd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8C86C668-D50E-DFD2-9890-01DD2BE524E9}"/>
              </a:ext>
            </a:extLst>
          </p:cNvPr>
          <p:cNvSpPr/>
          <p:nvPr/>
        </p:nvSpPr>
        <p:spPr>
          <a:xfrm>
            <a:off x="2381018" y="2136335"/>
            <a:ext cx="6047874" cy="26376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D90016A-DF6E-9244-4382-09A545B8AD4C}"/>
              </a:ext>
            </a:extLst>
          </p:cNvPr>
          <p:cNvGrpSpPr/>
          <p:nvPr/>
        </p:nvGrpSpPr>
        <p:grpSpPr>
          <a:xfrm>
            <a:off x="6655853" y="2585950"/>
            <a:ext cx="3526605" cy="2037144"/>
            <a:chOff x="6352712" y="2706650"/>
            <a:chExt cx="3526605" cy="2037144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9D367A7-8490-B605-0D30-2679FC207BF5}"/>
                </a:ext>
              </a:extLst>
            </p:cNvPr>
            <p:cNvCxnSpPr>
              <a:cxnSpLocks/>
              <a:stCxn id="94" idx="1"/>
              <a:endCxn id="90" idx="3"/>
            </p:cNvCxnSpPr>
            <p:nvPr/>
          </p:nvCxnSpPr>
          <p:spPr>
            <a:xfrm flipH="1">
              <a:off x="7960985" y="3319546"/>
              <a:ext cx="317712" cy="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DF7C585-1D1D-0584-501C-66176FE6237C}"/>
                </a:ext>
              </a:extLst>
            </p:cNvPr>
            <p:cNvSpPr/>
            <p:nvPr/>
          </p:nvSpPr>
          <p:spPr>
            <a:xfrm>
              <a:off x="6352712" y="2706650"/>
              <a:ext cx="3526605" cy="203714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8000" tIns="108000" rIns="108000" bIns="46800" rtlCol="0" anchor="t" anchorCtr="0"/>
            <a:lstStyle/>
            <a:p>
              <a:pPr>
                <a:tabLst>
                  <a:tab pos="3262313" algn="r"/>
                </a:tabLst>
              </a:pPr>
              <a:r>
                <a:rPr lang="en-US" sz="10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Singapore</a:t>
              </a:r>
              <a:endParaRPr lang="it-IT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F555426-E41D-1403-C5A5-507A07CBD1D3}"/>
                </a:ext>
              </a:extLst>
            </p:cNvPr>
            <p:cNvGrpSpPr/>
            <p:nvPr/>
          </p:nvGrpSpPr>
          <p:grpSpPr>
            <a:xfrm>
              <a:off x="8278697" y="3168346"/>
              <a:ext cx="1447800" cy="944055"/>
              <a:chOff x="8740731" y="3379489"/>
              <a:chExt cx="1447800" cy="944055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7F08B13-65F3-66D1-D741-5D1AC79E8091}"/>
                  </a:ext>
                </a:extLst>
              </p:cNvPr>
              <p:cNvSpPr/>
              <p:nvPr/>
            </p:nvSpPr>
            <p:spPr>
              <a:xfrm>
                <a:off x="8740731" y="3683369"/>
                <a:ext cx="1447800" cy="6401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118872" tIns="54864" rtlCol="0" anchor="t" anchorCtr="0">
                <a:spAutoFit/>
              </a:bodyPr>
              <a:lstStyle/>
              <a:p>
                <a:pPr marL="100584" indent="-100584">
                  <a:spcBef>
                    <a:spcPts val="1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solidFill>
                      <a:schemeClr val="tx1"/>
                    </a:solidFill>
                  </a:rPr>
                  <a:t>ExpressRoute</a:t>
                </a:r>
              </a:p>
              <a:p>
                <a:pPr marL="100584" indent="-100584">
                  <a:spcBef>
                    <a:spcPts val="1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solidFill>
                      <a:schemeClr val="tx1"/>
                    </a:solidFill>
                  </a:rPr>
                  <a:t>Azure Service A</a:t>
                </a:r>
              </a:p>
              <a:p>
                <a:pPr marL="100584" indent="-100584">
                  <a:spcBef>
                    <a:spcPts val="1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solidFill>
                      <a:schemeClr val="tx1"/>
                    </a:solidFill>
                  </a:rPr>
                  <a:t>Azure Service B</a:t>
                </a: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3A253C34-9041-06EB-737F-F60FBF2E52AA}"/>
                  </a:ext>
                </a:extLst>
              </p:cNvPr>
              <p:cNvGrpSpPr/>
              <p:nvPr/>
            </p:nvGrpSpPr>
            <p:grpSpPr>
              <a:xfrm>
                <a:off x="8740731" y="3379489"/>
                <a:ext cx="1447800" cy="302400"/>
                <a:chOff x="8740731" y="3379489"/>
                <a:chExt cx="1447800" cy="302400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152A02C7-E641-7E42-C96F-B0F9894D5E84}"/>
                    </a:ext>
                  </a:extLst>
                </p:cNvPr>
                <p:cNvSpPr/>
                <p:nvPr/>
              </p:nvSpPr>
              <p:spPr>
                <a:xfrm>
                  <a:off x="8740731" y="3379489"/>
                  <a:ext cx="1447800" cy="302400"/>
                </a:xfrm>
                <a:prstGeom prst="rect">
                  <a:avLst/>
                </a:prstGeom>
                <a:solidFill>
                  <a:srgbClr val="0869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wrap="none" lIns="347472" rtlCol="0" anchor="ctr"/>
                <a:lstStyle/>
                <a:p>
                  <a:r>
                    <a:rPr lang="en-US" sz="1000" b="1" dirty="0">
                      <a:solidFill>
                        <a:schemeClr val="bg1"/>
                      </a:solidFill>
                    </a:rPr>
                    <a:t>Microsoft Azure</a:t>
                  </a:r>
                  <a:r>
                    <a:rPr lang="en-US" sz="1000" b="1" baseline="30000" dirty="0">
                      <a:solidFill>
                        <a:schemeClr val="bg1"/>
                      </a:solidFill>
                    </a:rPr>
                    <a:t>®</a:t>
                  </a:r>
                  <a:endParaRPr lang="en-US" sz="10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95" name="Graphic 94">
                  <a:extLst>
                    <a:ext uri="{FF2B5EF4-FFF2-40B4-BE49-F238E27FC236}">
                      <a16:creationId xmlns:a16="http://schemas.microsoft.com/office/drawing/2014/main" id="{6E2B6C47-080F-AA77-FD8C-637BE7EA2A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16932" y="3442310"/>
                  <a:ext cx="213034" cy="17042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D559A05-1964-66FC-4C71-1924774EF1D4}"/>
                </a:ext>
              </a:extLst>
            </p:cNvPr>
            <p:cNvGrpSpPr/>
            <p:nvPr/>
          </p:nvGrpSpPr>
          <p:grpSpPr>
            <a:xfrm>
              <a:off x="6513185" y="3168346"/>
              <a:ext cx="1447800" cy="1242415"/>
              <a:chOff x="6685243" y="3379489"/>
              <a:chExt cx="1447800" cy="1242415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0E4F39D-BD2A-C0F2-F491-3212C3A94747}"/>
                  </a:ext>
                </a:extLst>
              </p:cNvPr>
              <p:cNvSpPr/>
              <p:nvPr/>
            </p:nvSpPr>
            <p:spPr>
              <a:xfrm>
                <a:off x="6685243" y="3683370"/>
                <a:ext cx="1447800" cy="9385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118872" tIns="54864" rtlCol="0" anchor="t" anchorCtr="0"/>
              <a:lstStyle/>
              <a:p>
                <a:pPr marL="100584" indent="-100584">
                  <a:spcBef>
                    <a:spcPts val="1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solidFill>
                      <a:schemeClr val="tx1"/>
                    </a:solidFill>
                  </a:rPr>
                  <a:t>Private Cloud</a:t>
                </a:r>
                <a:br>
                  <a:rPr lang="en-US" sz="1000" dirty="0">
                    <a:solidFill>
                      <a:schemeClr val="tx1"/>
                    </a:solidFill>
                  </a:rPr>
                </a:br>
                <a:r>
                  <a:rPr lang="en-US" sz="1000" dirty="0">
                    <a:solidFill>
                      <a:schemeClr val="tx1"/>
                    </a:solidFill>
                  </a:rPr>
                  <a:t>– DELL XYZ</a:t>
                </a:r>
                <a:br>
                  <a:rPr lang="en-US" sz="1000" dirty="0">
                    <a:solidFill>
                      <a:schemeClr val="tx1"/>
                    </a:solidFill>
                  </a:rPr>
                </a:br>
                <a:r>
                  <a:rPr lang="en-US" sz="1000" dirty="0">
                    <a:solidFill>
                      <a:schemeClr val="tx1"/>
                    </a:solidFill>
                  </a:rPr>
                  <a:t>– Hypervisor</a:t>
                </a:r>
                <a:br>
                  <a:rPr lang="en-US" sz="1000" dirty="0">
                    <a:solidFill>
                      <a:schemeClr val="tx1"/>
                    </a:solidFill>
                  </a:rPr>
                </a:br>
                <a:r>
                  <a:rPr lang="en-US" sz="1000" dirty="0">
                    <a:solidFill>
                      <a:schemeClr val="tx1"/>
                    </a:solidFill>
                  </a:rPr>
                  <a:t>– Container Engine</a:t>
                </a:r>
              </a:p>
              <a:p>
                <a:pPr marL="100584" indent="-100584">
                  <a:spcBef>
                    <a:spcPts val="1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solidFill>
                      <a:schemeClr val="tx1"/>
                    </a:solidFill>
                  </a:rPr>
                  <a:t>Equinix Fabric</a:t>
                </a:r>
                <a:r>
                  <a:rPr lang="en-US" sz="1000" baseline="30000" dirty="0">
                    <a:solidFill>
                      <a:schemeClr val="tx1"/>
                    </a:solidFill>
                  </a:rPr>
                  <a:t>®</a:t>
                </a:r>
                <a:r>
                  <a:rPr lang="en-US" sz="1000" dirty="0">
                    <a:solidFill>
                      <a:schemeClr val="tx1"/>
                    </a:solidFill>
                  </a:rPr>
                  <a:t> Port</a:t>
                </a: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B62BFF3E-1AE5-3E71-B99C-5BE3F69BEB31}"/>
                  </a:ext>
                </a:extLst>
              </p:cNvPr>
              <p:cNvGrpSpPr/>
              <p:nvPr/>
            </p:nvGrpSpPr>
            <p:grpSpPr>
              <a:xfrm>
                <a:off x="6685243" y="3379489"/>
                <a:ext cx="1447800" cy="302400"/>
                <a:chOff x="6685243" y="3379489"/>
                <a:chExt cx="1447800" cy="302400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36622BC-023C-A592-8E9A-0B312323BC9F}"/>
                    </a:ext>
                  </a:extLst>
                </p:cNvPr>
                <p:cNvSpPr/>
                <p:nvPr/>
              </p:nvSpPr>
              <p:spPr>
                <a:xfrm>
                  <a:off x="6685243" y="3379489"/>
                  <a:ext cx="1447800" cy="3024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wrap="none" lIns="347472" rtlCol="0" anchor="ctr"/>
                <a:lstStyle/>
                <a:p>
                  <a:r>
                    <a:rPr lang="en-US" sz="1000" b="1" dirty="0">
                      <a:solidFill>
                        <a:schemeClr val="bg1"/>
                      </a:solidFill>
                    </a:rPr>
                    <a:t>Private Cage</a:t>
                  </a:r>
                  <a:endParaRPr lang="en-US" sz="1000" b="1" baseline="30000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91" name="Graphic 90">
                  <a:extLst>
                    <a:ext uri="{FF2B5EF4-FFF2-40B4-BE49-F238E27FC236}">
                      <a16:creationId xmlns:a16="http://schemas.microsoft.com/office/drawing/2014/main" id="{7321413C-F0FE-C88F-2DEF-FA90F8FE93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6629" y="3425159"/>
                  <a:ext cx="191070" cy="213286"/>
                </a:xfrm>
                <a:prstGeom prst="rect">
                  <a:avLst/>
                </a:prstGeom>
              </p:spPr>
            </p:pic>
          </p:grpSp>
        </p:grp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32728DB7-D9B0-12C6-B951-6E412D67BD17}"/>
                </a:ext>
              </a:extLst>
            </p:cNvPr>
            <p:cNvSpPr/>
            <p:nvPr/>
          </p:nvSpPr>
          <p:spPr>
            <a:xfrm>
              <a:off x="8320287" y="3507425"/>
              <a:ext cx="1345253" cy="194389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FC166A1A-6648-1168-85B6-4C1AB4C3E0E6}"/>
                </a:ext>
              </a:extLst>
            </p:cNvPr>
            <p:cNvSpPr/>
            <p:nvPr/>
          </p:nvSpPr>
          <p:spPr>
            <a:xfrm>
              <a:off x="6561951" y="4156179"/>
              <a:ext cx="1349713" cy="194389"/>
            </a:xfrm>
            <a:prstGeom prst="roundRect">
              <a:avLst>
                <a:gd name="adj" fmla="val 0"/>
              </a:avLst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Elbow Connector 85">
              <a:extLst>
                <a:ext uri="{FF2B5EF4-FFF2-40B4-BE49-F238E27FC236}">
                  <a16:creationId xmlns:a16="http://schemas.microsoft.com/office/drawing/2014/main" id="{9DB443B5-7651-E9EA-FCED-1E14BD205A37}"/>
                </a:ext>
              </a:extLst>
            </p:cNvPr>
            <p:cNvCxnSpPr>
              <a:cxnSpLocks/>
              <a:stCxn id="85" idx="3"/>
              <a:endCxn id="84" idx="1"/>
            </p:cNvCxnSpPr>
            <p:nvPr/>
          </p:nvCxnSpPr>
          <p:spPr>
            <a:xfrm flipV="1">
              <a:off x="7911664" y="3604620"/>
              <a:ext cx="408623" cy="64875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E91D8F0-8FE7-4D77-E283-B61DDBDC4E27}"/>
                </a:ext>
              </a:extLst>
            </p:cNvPr>
            <p:cNvSpPr txBox="1"/>
            <p:nvPr/>
          </p:nvSpPr>
          <p:spPr>
            <a:xfrm>
              <a:off x="8125751" y="4496051"/>
              <a:ext cx="100348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>
                  <a:solidFill>
                    <a:schemeClr val="bg2">
                      <a:lumMod val="50000"/>
                    </a:schemeClr>
                  </a:solidFill>
                </a:rPr>
                <a:t>VLAN 1002, 1003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9DECB36-073C-3ADE-98F9-B7DEA721C27B}"/>
              </a:ext>
            </a:extLst>
          </p:cNvPr>
          <p:cNvGrpSpPr/>
          <p:nvPr/>
        </p:nvGrpSpPr>
        <p:grpSpPr>
          <a:xfrm>
            <a:off x="2539682" y="2585950"/>
            <a:ext cx="4276644" cy="2037144"/>
            <a:chOff x="2236541" y="2210342"/>
            <a:chExt cx="4276644" cy="203714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67118F1-A4E6-DCEE-032B-3905DB60BBE5}"/>
                </a:ext>
              </a:extLst>
            </p:cNvPr>
            <p:cNvSpPr/>
            <p:nvPr/>
          </p:nvSpPr>
          <p:spPr>
            <a:xfrm>
              <a:off x="2236541" y="2210342"/>
              <a:ext cx="3956827" cy="203714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108000" tIns="109728" rIns="108000" bIns="108000" rtlCol="0" anchor="t" anchorCtr="0"/>
            <a:lstStyle/>
            <a:p>
              <a:pPr>
                <a:tabLst>
                  <a:tab pos="3262313" algn="r"/>
                </a:tabLst>
              </a:pPr>
              <a:r>
                <a:rPr lang="en-US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London, UK</a:t>
              </a:r>
              <a:endParaRPr lang="it-IT" sz="10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D0ABC4C-FEF6-5DC7-5B61-2C9467B232CB}"/>
                </a:ext>
              </a:extLst>
            </p:cNvPr>
            <p:cNvCxnSpPr>
              <a:cxnSpLocks/>
              <a:stCxn id="78" idx="3"/>
              <a:endCxn id="74" idx="1"/>
            </p:cNvCxnSpPr>
            <p:nvPr/>
          </p:nvCxnSpPr>
          <p:spPr>
            <a:xfrm>
              <a:off x="4448142" y="2823238"/>
              <a:ext cx="143771" cy="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023FAD1-EDE3-5B29-22A0-A29819B16939}"/>
                </a:ext>
              </a:extLst>
            </p:cNvPr>
            <p:cNvGrpSpPr/>
            <p:nvPr/>
          </p:nvGrpSpPr>
          <p:grpSpPr>
            <a:xfrm>
              <a:off x="2390349" y="2672038"/>
              <a:ext cx="2057795" cy="1023335"/>
              <a:chOff x="2646642" y="3379489"/>
              <a:chExt cx="2057795" cy="1023335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8AA71AB-72F1-7250-B3D0-75F7DCA563F1}"/>
                  </a:ext>
                </a:extLst>
              </p:cNvPr>
              <p:cNvSpPr/>
              <p:nvPr/>
            </p:nvSpPr>
            <p:spPr>
              <a:xfrm>
                <a:off x="2646643" y="3685705"/>
                <a:ext cx="2057794" cy="7171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118872" tIns="54864" rtlCol="0" anchor="t" anchorCtr="0">
                <a:spAutoFit/>
              </a:bodyPr>
              <a:lstStyle/>
              <a:p>
                <a:pPr marL="100584" indent="-100584">
                  <a:spcBef>
                    <a:spcPts val="1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solidFill>
                      <a:schemeClr val="tx1"/>
                    </a:solidFill>
                  </a:rPr>
                  <a:t>Private Cloud (Customer’s)</a:t>
                </a:r>
                <a:br>
                  <a:rPr lang="en-US" sz="1000" dirty="0">
                    <a:solidFill>
                      <a:schemeClr val="tx1"/>
                    </a:solidFill>
                  </a:rPr>
                </a:br>
                <a:r>
                  <a:rPr lang="en-US" sz="1000" dirty="0">
                    <a:solidFill>
                      <a:schemeClr val="tx1"/>
                    </a:solidFill>
                  </a:rPr>
                  <a:t>– Server Size M</a:t>
                </a:r>
                <a:br>
                  <a:rPr lang="en-US" sz="1000" dirty="0">
                    <a:solidFill>
                      <a:schemeClr val="tx1"/>
                    </a:solidFill>
                  </a:rPr>
                </a:br>
                <a:r>
                  <a:rPr lang="en-US" sz="1000" dirty="0">
                    <a:solidFill>
                      <a:schemeClr val="tx1"/>
                    </a:solidFill>
                  </a:rPr>
                  <a:t>– Hypervisor VMware vSphere</a:t>
                </a:r>
                <a:br>
                  <a:rPr lang="en-US" sz="1000" dirty="0">
                    <a:solidFill>
                      <a:schemeClr val="tx1"/>
                    </a:solidFill>
                  </a:rPr>
                </a:br>
                <a:r>
                  <a:rPr lang="en-US" sz="1000" dirty="0">
                    <a:solidFill>
                      <a:schemeClr val="tx1"/>
                    </a:solidFill>
                  </a:rPr>
                  <a:t>– K8 Kubernetes</a:t>
                </a: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213FD74E-7338-79D0-CA19-F97DA07AD21F}"/>
                  </a:ext>
                </a:extLst>
              </p:cNvPr>
              <p:cNvGrpSpPr/>
              <p:nvPr/>
            </p:nvGrpSpPr>
            <p:grpSpPr>
              <a:xfrm>
                <a:off x="2646642" y="3379489"/>
                <a:ext cx="2057793" cy="302400"/>
                <a:chOff x="2646642" y="3379489"/>
                <a:chExt cx="2057793" cy="3024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E5C4627D-133D-3055-BEFB-E5E57A2E100D}"/>
                    </a:ext>
                  </a:extLst>
                </p:cNvPr>
                <p:cNvSpPr/>
                <p:nvPr/>
              </p:nvSpPr>
              <p:spPr>
                <a:xfrm>
                  <a:off x="2646642" y="3379489"/>
                  <a:ext cx="2057793" cy="30240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wrap="none" lIns="347472" rtlCol="0" anchor="ctr"/>
                <a:lstStyle/>
                <a:p>
                  <a:r>
                    <a:rPr lang="en-US" sz="1000" b="1" dirty="0">
                      <a:solidFill>
                        <a:schemeClr val="bg1"/>
                      </a:solidFill>
                    </a:rPr>
                    <a:t>Metal</a:t>
                  </a:r>
                  <a:endParaRPr lang="en-US" sz="1000" b="1" baseline="30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Graphic 27">
                  <a:extLst>
                    <a:ext uri="{FF2B5EF4-FFF2-40B4-BE49-F238E27FC236}">
                      <a16:creationId xmlns:a16="http://schemas.microsoft.com/office/drawing/2014/main" id="{EE68CCD8-AFC1-596D-C39B-308418A88339}"/>
                    </a:ext>
                  </a:extLst>
                </p:cNvPr>
                <p:cNvSpPr/>
                <p:nvPr/>
              </p:nvSpPr>
              <p:spPr>
                <a:xfrm>
                  <a:off x="2734174" y="3429926"/>
                  <a:ext cx="188776" cy="214029"/>
                </a:xfrm>
                <a:custGeom>
                  <a:avLst/>
                  <a:gdLst>
                    <a:gd name="connsiteX0" fmla="*/ 229263 w 293529"/>
                    <a:gd name="connsiteY0" fmla="*/ 110748 h 332796"/>
                    <a:gd name="connsiteX1" fmla="*/ 185247 w 293529"/>
                    <a:gd name="connsiteY1" fmla="*/ 90548 h 332796"/>
                    <a:gd name="connsiteX2" fmla="*/ 179191 w 293529"/>
                    <a:gd name="connsiteY2" fmla="*/ 94849 h 332796"/>
                    <a:gd name="connsiteX3" fmla="*/ 185247 w 293529"/>
                    <a:gd name="connsiteY3" fmla="*/ 104166 h 332796"/>
                    <a:gd name="connsiteX4" fmla="*/ 229263 w 293529"/>
                    <a:gd name="connsiteY4" fmla="*/ 120587 h 332796"/>
                    <a:gd name="connsiteX5" fmla="*/ 232258 w 293529"/>
                    <a:gd name="connsiteY5" fmla="*/ 116873 h 332796"/>
                    <a:gd name="connsiteX6" fmla="*/ 229263 w 293529"/>
                    <a:gd name="connsiteY6" fmla="*/ 110748 h 332796"/>
                    <a:gd name="connsiteX7" fmla="*/ 229263 w 293529"/>
                    <a:gd name="connsiteY7" fmla="*/ 161442 h 332796"/>
                    <a:gd name="connsiteX8" fmla="*/ 146700 w 293529"/>
                    <a:gd name="connsiteY8" fmla="*/ 158184 h 332796"/>
                    <a:gd name="connsiteX9" fmla="*/ 137779 w 293529"/>
                    <a:gd name="connsiteY9" fmla="*/ 166459 h 332796"/>
                    <a:gd name="connsiteX10" fmla="*/ 146700 w 293529"/>
                    <a:gd name="connsiteY10" fmla="*/ 174735 h 332796"/>
                    <a:gd name="connsiteX11" fmla="*/ 229263 w 293529"/>
                    <a:gd name="connsiteY11" fmla="*/ 171411 h 332796"/>
                    <a:gd name="connsiteX12" fmla="*/ 232258 w 293529"/>
                    <a:gd name="connsiteY12" fmla="*/ 166459 h 332796"/>
                    <a:gd name="connsiteX13" fmla="*/ 229263 w 293529"/>
                    <a:gd name="connsiteY13" fmla="*/ 161442 h 332796"/>
                    <a:gd name="connsiteX14" fmla="*/ 229263 w 293529"/>
                    <a:gd name="connsiteY14" fmla="*/ 212202 h 332796"/>
                    <a:gd name="connsiteX15" fmla="*/ 199376 w 293529"/>
                    <a:gd name="connsiteY15" fmla="*/ 223344 h 332796"/>
                    <a:gd name="connsiteX16" fmla="*/ 194297 w 293529"/>
                    <a:gd name="connsiteY16" fmla="*/ 231684 h 332796"/>
                    <a:gd name="connsiteX17" fmla="*/ 199376 w 293529"/>
                    <a:gd name="connsiteY17" fmla="*/ 235855 h 332796"/>
                    <a:gd name="connsiteX18" fmla="*/ 229263 w 293529"/>
                    <a:gd name="connsiteY18" fmla="*/ 222171 h 332796"/>
                    <a:gd name="connsiteX19" fmla="*/ 232258 w 293529"/>
                    <a:gd name="connsiteY19" fmla="*/ 215981 h 332796"/>
                    <a:gd name="connsiteX20" fmla="*/ 229263 w 293529"/>
                    <a:gd name="connsiteY20" fmla="*/ 212202 h 332796"/>
                    <a:gd name="connsiteX21" fmla="*/ 278814 w 293529"/>
                    <a:gd name="connsiteY21" fmla="*/ 72564 h 332796"/>
                    <a:gd name="connsiteX22" fmla="*/ 161546 w 293529"/>
                    <a:gd name="connsiteY22" fmla="*/ 4016 h 332796"/>
                    <a:gd name="connsiteX23" fmla="*/ 131919 w 293529"/>
                    <a:gd name="connsiteY23" fmla="*/ 3950 h 332796"/>
                    <a:gd name="connsiteX24" fmla="*/ 14585 w 293529"/>
                    <a:gd name="connsiteY24" fmla="*/ 72499 h 332796"/>
                    <a:gd name="connsiteX25" fmla="*/ 0 w 293529"/>
                    <a:gd name="connsiteY25" fmla="*/ 97846 h 332796"/>
                    <a:gd name="connsiteX26" fmla="*/ 0 w 293529"/>
                    <a:gd name="connsiteY26" fmla="*/ 234942 h 332796"/>
                    <a:gd name="connsiteX27" fmla="*/ 14585 w 293529"/>
                    <a:gd name="connsiteY27" fmla="*/ 260290 h 332796"/>
                    <a:gd name="connsiteX28" fmla="*/ 131984 w 293529"/>
                    <a:gd name="connsiteY28" fmla="*/ 328838 h 332796"/>
                    <a:gd name="connsiteX29" fmla="*/ 161546 w 293529"/>
                    <a:gd name="connsiteY29" fmla="*/ 328838 h 332796"/>
                    <a:gd name="connsiteX30" fmla="*/ 278944 w 293529"/>
                    <a:gd name="connsiteY30" fmla="*/ 260290 h 332796"/>
                    <a:gd name="connsiteX31" fmla="*/ 293530 w 293529"/>
                    <a:gd name="connsiteY31" fmla="*/ 234942 h 332796"/>
                    <a:gd name="connsiteX32" fmla="*/ 293530 w 293529"/>
                    <a:gd name="connsiteY32" fmla="*/ 97911 h 332796"/>
                    <a:gd name="connsiteX33" fmla="*/ 278814 w 293529"/>
                    <a:gd name="connsiteY33" fmla="*/ 72564 h 332796"/>
                    <a:gd name="connsiteX34" fmla="*/ 247625 w 293529"/>
                    <a:gd name="connsiteY34" fmla="*/ 217349 h 332796"/>
                    <a:gd name="connsiteX35" fmla="*/ 243328 w 293529"/>
                    <a:gd name="connsiteY35" fmla="*/ 227710 h 332796"/>
                    <a:gd name="connsiteX36" fmla="*/ 146114 w 293529"/>
                    <a:gd name="connsiteY36" fmla="*/ 282965 h 332796"/>
                    <a:gd name="connsiteX37" fmla="*/ 71429 w 293529"/>
                    <a:gd name="connsiteY37" fmla="*/ 240025 h 332796"/>
                    <a:gd name="connsiteX38" fmla="*/ 243262 w 293529"/>
                    <a:gd name="connsiteY38" fmla="*/ 196759 h 332796"/>
                    <a:gd name="connsiteX39" fmla="*/ 247560 w 293529"/>
                    <a:gd name="connsiteY39" fmla="*/ 203535 h 332796"/>
                    <a:gd name="connsiteX40" fmla="*/ 247625 w 293529"/>
                    <a:gd name="connsiteY40" fmla="*/ 217349 h 332796"/>
                    <a:gd name="connsiteX41" fmla="*/ 247625 w 293529"/>
                    <a:gd name="connsiteY41" fmla="*/ 217349 h 332796"/>
                    <a:gd name="connsiteX42" fmla="*/ 247625 w 293529"/>
                    <a:gd name="connsiteY42" fmla="*/ 173692 h 332796"/>
                    <a:gd name="connsiteX43" fmla="*/ 243328 w 293529"/>
                    <a:gd name="connsiteY43" fmla="*/ 182293 h 332796"/>
                    <a:gd name="connsiteX44" fmla="*/ 45384 w 293529"/>
                    <a:gd name="connsiteY44" fmla="*/ 213179 h 332796"/>
                    <a:gd name="connsiteX45" fmla="*/ 45384 w 293529"/>
                    <a:gd name="connsiteY45" fmla="*/ 119740 h 332796"/>
                    <a:gd name="connsiteX46" fmla="*/ 243262 w 293529"/>
                    <a:gd name="connsiteY46" fmla="*/ 150625 h 332796"/>
                    <a:gd name="connsiteX47" fmla="*/ 247560 w 293529"/>
                    <a:gd name="connsiteY47" fmla="*/ 159227 h 332796"/>
                    <a:gd name="connsiteX48" fmla="*/ 247625 w 293529"/>
                    <a:gd name="connsiteY48" fmla="*/ 173692 h 332796"/>
                    <a:gd name="connsiteX49" fmla="*/ 247625 w 293529"/>
                    <a:gd name="connsiteY49" fmla="*/ 173692 h 332796"/>
                    <a:gd name="connsiteX50" fmla="*/ 247625 w 293529"/>
                    <a:gd name="connsiteY50" fmla="*/ 129318 h 332796"/>
                    <a:gd name="connsiteX51" fmla="*/ 243328 w 293529"/>
                    <a:gd name="connsiteY51" fmla="*/ 136095 h 332796"/>
                    <a:gd name="connsiteX52" fmla="*/ 71755 w 293529"/>
                    <a:gd name="connsiteY52" fmla="*/ 92894 h 332796"/>
                    <a:gd name="connsiteX53" fmla="*/ 146700 w 293529"/>
                    <a:gd name="connsiteY53" fmla="*/ 50149 h 332796"/>
                    <a:gd name="connsiteX54" fmla="*/ 243393 w 293529"/>
                    <a:gd name="connsiteY54" fmla="*/ 105079 h 332796"/>
                    <a:gd name="connsiteX55" fmla="*/ 247690 w 293529"/>
                    <a:gd name="connsiteY55" fmla="*/ 115439 h 332796"/>
                    <a:gd name="connsiteX56" fmla="*/ 247690 w 293529"/>
                    <a:gd name="connsiteY56" fmla="*/ 129318 h 3327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293529" h="332796">
                      <a:moveTo>
                        <a:pt x="229263" y="110748"/>
                      </a:moveTo>
                      <a:lnTo>
                        <a:pt x="185247" y="90548"/>
                      </a:lnTo>
                      <a:cubicBezTo>
                        <a:pt x="181991" y="88984"/>
                        <a:pt x="179191" y="90939"/>
                        <a:pt x="179191" y="94849"/>
                      </a:cubicBezTo>
                      <a:cubicBezTo>
                        <a:pt x="179191" y="98758"/>
                        <a:pt x="181991" y="102994"/>
                        <a:pt x="185247" y="104166"/>
                      </a:cubicBezTo>
                      <a:lnTo>
                        <a:pt x="229263" y="120587"/>
                      </a:lnTo>
                      <a:cubicBezTo>
                        <a:pt x="230956" y="121238"/>
                        <a:pt x="232258" y="119479"/>
                        <a:pt x="232258" y="116873"/>
                      </a:cubicBezTo>
                      <a:cubicBezTo>
                        <a:pt x="232323" y="114266"/>
                        <a:pt x="230956" y="111529"/>
                        <a:pt x="229263" y="110748"/>
                      </a:cubicBezTo>
                      <a:close/>
                      <a:moveTo>
                        <a:pt x="229263" y="161442"/>
                      </a:moveTo>
                      <a:lnTo>
                        <a:pt x="146700" y="158184"/>
                      </a:lnTo>
                      <a:cubicBezTo>
                        <a:pt x="141881" y="157989"/>
                        <a:pt x="137779" y="161703"/>
                        <a:pt x="137779" y="166459"/>
                      </a:cubicBezTo>
                      <a:cubicBezTo>
                        <a:pt x="137779" y="171216"/>
                        <a:pt x="141881" y="174930"/>
                        <a:pt x="146700" y="174735"/>
                      </a:cubicBezTo>
                      <a:lnTo>
                        <a:pt x="229263" y="171411"/>
                      </a:lnTo>
                      <a:cubicBezTo>
                        <a:pt x="230956" y="171346"/>
                        <a:pt x="232258" y="169131"/>
                        <a:pt x="232258" y="166459"/>
                      </a:cubicBezTo>
                      <a:cubicBezTo>
                        <a:pt x="232323" y="163853"/>
                        <a:pt x="230956" y="161507"/>
                        <a:pt x="229263" y="161442"/>
                      </a:cubicBezTo>
                      <a:close/>
                      <a:moveTo>
                        <a:pt x="229263" y="212202"/>
                      </a:moveTo>
                      <a:lnTo>
                        <a:pt x="199376" y="223344"/>
                      </a:lnTo>
                      <a:cubicBezTo>
                        <a:pt x="196641" y="224387"/>
                        <a:pt x="194297" y="228166"/>
                        <a:pt x="194297" y="231684"/>
                      </a:cubicBezTo>
                      <a:cubicBezTo>
                        <a:pt x="194297" y="235203"/>
                        <a:pt x="196576" y="237093"/>
                        <a:pt x="199376" y="235855"/>
                      </a:cubicBezTo>
                      <a:lnTo>
                        <a:pt x="229263" y="222171"/>
                      </a:lnTo>
                      <a:cubicBezTo>
                        <a:pt x="230956" y="221389"/>
                        <a:pt x="232258" y="218652"/>
                        <a:pt x="232258" y="215981"/>
                      </a:cubicBezTo>
                      <a:cubicBezTo>
                        <a:pt x="232258" y="213309"/>
                        <a:pt x="230956" y="211615"/>
                        <a:pt x="229263" y="212202"/>
                      </a:cubicBezTo>
                      <a:close/>
                      <a:moveTo>
                        <a:pt x="278814" y="72564"/>
                      </a:moveTo>
                      <a:lnTo>
                        <a:pt x="161546" y="4016"/>
                      </a:lnTo>
                      <a:cubicBezTo>
                        <a:pt x="152365" y="-1328"/>
                        <a:pt x="141100" y="-1328"/>
                        <a:pt x="131919" y="3950"/>
                      </a:cubicBezTo>
                      <a:lnTo>
                        <a:pt x="14585" y="72499"/>
                      </a:lnTo>
                      <a:cubicBezTo>
                        <a:pt x="5535" y="77711"/>
                        <a:pt x="0" y="87355"/>
                        <a:pt x="0" y="97846"/>
                      </a:cubicBezTo>
                      <a:lnTo>
                        <a:pt x="0" y="234942"/>
                      </a:lnTo>
                      <a:cubicBezTo>
                        <a:pt x="0" y="245368"/>
                        <a:pt x="5600" y="255077"/>
                        <a:pt x="14585" y="260290"/>
                      </a:cubicBezTo>
                      <a:lnTo>
                        <a:pt x="131984" y="328838"/>
                      </a:lnTo>
                      <a:cubicBezTo>
                        <a:pt x="141100" y="334116"/>
                        <a:pt x="152430" y="334116"/>
                        <a:pt x="161546" y="328838"/>
                      </a:cubicBezTo>
                      <a:lnTo>
                        <a:pt x="278944" y="260290"/>
                      </a:lnTo>
                      <a:cubicBezTo>
                        <a:pt x="287995" y="255077"/>
                        <a:pt x="293530" y="245433"/>
                        <a:pt x="293530" y="234942"/>
                      </a:cubicBezTo>
                      <a:lnTo>
                        <a:pt x="293530" y="97911"/>
                      </a:lnTo>
                      <a:cubicBezTo>
                        <a:pt x="293530" y="87485"/>
                        <a:pt x="287930" y="77777"/>
                        <a:pt x="278814" y="72564"/>
                      </a:cubicBezTo>
                      <a:close/>
                      <a:moveTo>
                        <a:pt x="247625" y="217349"/>
                      </a:moveTo>
                      <a:cubicBezTo>
                        <a:pt x="247625" y="221715"/>
                        <a:pt x="245802" y="226341"/>
                        <a:pt x="243328" y="227710"/>
                      </a:cubicBezTo>
                      <a:lnTo>
                        <a:pt x="146114" y="282965"/>
                      </a:lnTo>
                      <a:lnTo>
                        <a:pt x="71429" y="240025"/>
                      </a:lnTo>
                      <a:lnTo>
                        <a:pt x="243262" y="196759"/>
                      </a:lnTo>
                      <a:cubicBezTo>
                        <a:pt x="245672" y="196107"/>
                        <a:pt x="247560" y="199170"/>
                        <a:pt x="247560" y="203535"/>
                      </a:cubicBezTo>
                      <a:lnTo>
                        <a:pt x="247625" y="217349"/>
                      </a:lnTo>
                      <a:lnTo>
                        <a:pt x="247625" y="217349"/>
                      </a:lnTo>
                      <a:close/>
                      <a:moveTo>
                        <a:pt x="247625" y="173692"/>
                      </a:moveTo>
                      <a:cubicBezTo>
                        <a:pt x="247625" y="178058"/>
                        <a:pt x="245802" y="181902"/>
                        <a:pt x="243328" y="182293"/>
                      </a:cubicBezTo>
                      <a:lnTo>
                        <a:pt x="45384" y="213179"/>
                      </a:lnTo>
                      <a:lnTo>
                        <a:pt x="45384" y="119740"/>
                      </a:lnTo>
                      <a:lnTo>
                        <a:pt x="243262" y="150625"/>
                      </a:lnTo>
                      <a:cubicBezTo>
                        <a:pt x="245672" y="151016"/>
                        <a:pt x="247560" y="154861"/>
                        <a:pt x="247560" y="159227"/>
                      </a:cubicBezTo>
                      <a:lnTo>
                        <a:pt x="247625" y="173692"/>
                      </a:lnTo>
                      <a:lnTo>
                        <a:pt x="247625" y="173692"/>
                      </a:lnTo>
                      <a:close/>
                      <a:moveTo>
                        <a:pt x="247625" y="129318"/>
                      </a:moveTo>
                      <a:cubicBezTo>
                        <a:pt x="247625" y="133684"/>
                        <a:pt x="245802" y="136746"/>
                        <a:pt x="243328" y="136095"/>
                      </a:cubicBezTo>
                      <a:lnTo>
                        <a:pt x="71755" y="92894"/>
                      </a:lnTo>
                      <a:lnTo>
                        <a:pt x="146700" y="50149"/>
                      </a:lnTo>
                      <a:lnTo>
                        <a:pt x="243393" y="105079"/>
                      </a:lnTo>
                      <a:cubicBezTo>
                        <a:pt x="245802" y="106447"/>
                        <a:pt x="247690" y="111008"/>
                        <a:pt x="247690" y="115439"/>
                      </a:cubicBezTo>
                      <a:lnTo>
                        <a:pt x="247690" y="1293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C10046D-C2D0-3BC2-0797-A0244A51D172}"/>
                </a:ext>
              </a:extLst>
            </p:cNvPr>
            <p:cNvGrpSpPr/>
            <p:nvPr/>
          </p:nvGrpSpPr>
          <p:grpSpPr>
            <a:xfrm>
              <a:off x="4591913" y="2672038"/>
              <a:ext cx="1447800" cy="547505"/>
              <a:chOff x="4407353" y="3379489"/>
              <a:chExt cx="1447800" cy="547505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F3534F5-5722-07BF-B651-A9B00E2E6D3A}"/>
                  </a:ext>
                </a:extLst>
              </p:cNvPr>
              <p:cNvSpPr/>
              <p:nvPr/>
            </p:nvSpPr>
            <p:spPr>
              <a:xfrm>
                <a:off x="4407353" y="3671539"/>
                <a:ext cx="1447800" cy="2554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118872" tIns="54864" rtlCol="0" anchor="t" anchorCtr="0">
                <a:spAutoFit/>
              </a:bodyPr>
              <a:lstStyle/>
              <a:p>
                <a:pPr marL="100584" indent="-100584">
                  <a:spcBef>
                    <a:spcPts val="1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§"/>
                </a:pPr>
                <a:r>
                  <a:rPr lang="en-US" sz="1000">
                    <a:solidFill>
                      <a:schemeClr val="tx1"/>
                    </a:solidFill>
                  </a:rPr>
                  <a:t>Colt OnDemand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7879188-B5CD-81E3-25E5-A2855CD4E22D}"/>
                  </a:ext>
                </a:extLst>
              </p:cNvPr>
              <p:cNvGrpSpPr/>
              <p:nvPr/>
            </p:nvGrpSpPr>
            <p:grpSpPr>
              <a:xfrm>
                <a:off x="4407353" y="3379489"/>
                <a:ext cx="1447800" cy="302400"/>
                <a:chOff x="4407353" y="3379489"/>
                <a:chExt cx="1447800" cy="302400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EA1D3053-F2C2-56F6-14A6-DFDA9280D233}"/>
                    </a:ext>
                  </a:extLst>
                </p:cNvPr>
                <p:cNvSpPr/>
                <p:nvPr/>
              </p:nvSpPr>
              <p:spPr>
                <a:xfrm>
                  <a:off x="4407353" y="3379489"/>
                  <a:ext cx="1447800" cy="302400"/>
                </a:xfrm>
                <a:prstGeom prst="rect">
                  <a:avLst/>
                </a:prstGeom>
                <a:solidFill>
                  <a:srgbClr val="04D1B7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wrap="none" lIns="347472" rtlCol="0" anchor="ctr"/>
                <a:lstStyle/>
                <a:p>
                  <a:r>
                    <a:rPr lang="en-US" sz="1000" b="1">
                      <a:solidFill>
                        <a:schemeClr val="bg1"/>
                      </a:solidFill>
                    </a:rPr>
                    <a:t>Colt</a:t>
                  </a:r>
                  <a:endParaRPr lang="en-US" sz="1000" b="1" baseline="3000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549050ED-BCC9-7B41-BB4F-178CD6EB7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9554" y="3437222"/>
                  <a:ext cx="199436" cy="19943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67BA50D-5F56-58EC-29C6-E54415A7134F}"/>
                </a:ext>
              </a:extLst>
            </p:cNvPr>
            <p:cNvCxnSpPr>
              <a:stCxn id="74" idx="3"/>
              <a:endCxn id="90" idx="1"/>
            </p:cNvCxnSpPr>
            <p:nvPr/>
          </p:nvCxnSpPr>
          <p:spPr>
            <a:xfrm>
              <a:off x="6039713" y="2823238"/>
              <a:ext cx="47347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4501666-BBE3-A220-9162-2E3DAB3F018B}"/>
              </a:ext>
            </a:extLst>
          </p:cNvPr>
          <p:cNvSpPr txBox="1"/>
          <p:nvPr/>
        </p:nvSpPr>
        <p:spPr>
          <a:xfrm>
            <a:off x="1123188" y="3434393"/>
            <a:ext cx="9493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33A85C"/>
                </a:solidFill>
              </a:rPr>
              <a:t>Widening cards to fit content </a:t>
            </a:r>
            <a:br>
              <a:rPr lang="en-US" sz="1000">
                <a:solidFill>
                  <a:srgbClr val="33A85C"/>
                </a:solidFill>
              </a:rPr>
            </a:br>
            <a:r>
              <a:rPr lang="en-US" sz="1000">
                <a:solidFill>
                  <a:srgbClr val="33A85C"/>
                </a:solidFill>
              </a:rPr>
              <a:t>is okay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69514DA-F28F-8AAA-1FC2-CF9E8D731DB8}"/>
              </a:ext>
            </a:extLst>
          </p:cNvPr>
          <p:cNvCxnSpPr>
            <a:cxnSpLocks/>
          </p:cNvCxnSpPr>
          <p:nvPr/>
        </p:nvCxnSpPr>
        <p:spPr>
          <a:xfrm>
            <a:off x="2025076" y="3649187"/>
            <a:ext cx="626005" cy="0"/>
          </a:xfrm>
          <a:prstGeom prst="straightConnector1">
            <a:avLst/>
          </a:prstGeom>
          <a:ln w="12700">
            <a:solidFill>
              <a:srgbClr val="33A85C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8" name="Title 3">
            <a:extLst>
              <a:ext uri="{FF2B5EF4-FFF2-40B4-BE49-F238E27FC236}">
                <a16:creationId xmlns:a16="http://schemas.microsoft.com/office/drawing/2014/main" id="{E8BF6306-043D-5ED1-D95A-BEDBF182BCA3}"/>
              </a:ext>
            </a:extLst>
          </p:cNvPr>
          <p:cNvSpPr txBox="1">
            <a:spLocks/>
          </p:cNvSpPr>
          <p:nvPr/>
        </p:nvSpPr>
        <p:spPr>
          <a:xfrm>
            <a:off x="548640" y="1245579"/>
            <a:ext cx="4246369" cy="4018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Correct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AA92B1-3F93-3294-667E-3A1F42B223E1}"/>
              </a:ext>
            </a:extLst>
          </p:cNvPr>
          <p:cNvCxnSpPr>
            <a:cxnSpLocks/>
            <a:stCxn id="90" idx="3"/>
            <a:endCxn id="94" idx="1"/>
          </p:cNvCxnSpPr>
          <p:nvPr/>
        </p:nvCxnSpPr>
        <p:spPr>
          <a:xfrm>
            <a:off x="8264126" y="3198846"/>
            <a:ext cx="317712" cy="0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38943598-E58C-4227-14BE-F3A00179B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7360" y="6492875"/>
            <a:ext cx="457200" cy="365125"/>
          </a:xfrm>
        </p:spPr>
        <p:txBody>
          <a:bodyPr/>
          <a:lstStyle/>
          <a:p>
            <a:fld id="{F8A89D12-4F33-44AF-85FC-689FEAF79A41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E177CE2-2427-C4B1-14D1-9231E015B4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37275" y="2267660"/>
            <a:ext cx="125366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15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70A89-15A0-64BB-0B3C-34ABBC1F5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BF3EF5-2871-33F0-E4B1-053A7155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D0915B-6972-2B82-D947-04428F2C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examples: Multipoint-to-multipoint (MP2MP) networks: IP-WAN (layout A)</a:t>
            </a:r>
            <a:endParaRPr lang="en-US" dirty="0"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6B0BDA-3303-1408-B624-39935560AAF4}"/>
              </a:ext>
            </a:extLst>
          </p:cNvPr>
          <p:cNvSpPr/>
          <p:nvPr/>
        </p:nvSpPr>
        <p:spPr>
          <a:xfrm>
            <a:off x="585472" y="2009871"/>
            <a:ext cx="9458280" cy="32647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73D252-3671-25F3-8E27-B2F4DD364CA9}"/>
              </a:ext>
            </a:extLst>
          </p:cNvPr>
          <p:cNvSpPr/>
          <p:nvPr/>
        </p:nvSpPr>
        <p:spPr>
          <a:xfrm>
            <a:off x="740360" y="2453948"/>
            <a:ext cx="3506687" cy="13808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Singapore</a:t>
            </a:r>
            <a:endParaRPr lang="it-IT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DE3548-27F1-93CD-AEE0-35F6FFBA6AC1}"/>
              </a:ext>
            </a:extLst>
          </p:cNvPr>
          <p:cNvGrpSpPr/>
          <p:nvPr/>
        </p:nvGrpSpPr>
        <p:grpSpPr>
          <a:xfrm>
            <a:off x="4568053" y="2798402"/>
            <a:ext cx="1447800" cy="564468"/>
            <a:chOff x="4828466" y="2944152"/>
            <a:chExt cx="1447800" cy="56446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3F350DF-60C1-1B4B-94AD-B7604A14E3C7}"/>
                </a:ext>
              </a:extLst>
            </p:cNvPr>
            <p:cNvGrpSpPr/>
            <p:nvPr/>
          </p:nvGrpSpPr>
          <p:grpSpPr>
            <a:xfrm>
              <a:off x="4828466" y="2944152"/>
              <a:ext cx="1447800" cy="303880"/>
              <a:chOff x="5903912" y="2268643"/>
              <a:chExt cx="1447800" cy="30388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1C21938-F765-568B-6711-CDCD6DEE8C27}"/>
                  </a:ext>
                </a:extLst>
              </p:cNvPr>
              <p:cNvSpPr/>
              <p:nvPr/>
            </p:nvSpPr>
            <p:spPr>
              <a:xfrm>
                <a:off x="5903912" y="2268643"/>
                <a:ext cx="1447800" cy="30388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Fabric</a:t>
                </a:r>
                <a:endParaRPr lang="en-US" sz="1000" b="1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Graphic 58">
                <a:extLst>
                  <a:ext uri="{FF2B5EF4-FFF2-40B4-BE49-F238E27FC236}">
                    <a16:creationId xmlns:a16="http://schemas.microsoft.com/office/drawing/2014/main" id="{DBBB2C27-5C38-DE68-0F17-094354EDECA8}"/>
                  </a:ext>
                </a:extLst>
              </p:cNvPr>
              <p:cNvSpPr/>
              <p:nvPr/>
            </p:nvSpPr>
            <p:spPr>
              <a:xfrm>
                <a:off x="5991443" y="2312977"/>
                <a:ext cx="188853" cy="214029"/>
              </a:xfrm>
              <a:custGeom>
                <a:avLst/>
                <a:gdLst>
                  <a:gd name="connsiteX0" fmla="*/ 382270 w 402347"/>
                  <a:gd name="connsiteY0" fmla="*/ 99443 h 455983"/>
                  <a:gd name="connsiteX1" fmla="*/ 221474 w 402347"/>
                  <a:gd name="connsiteY1" fmla="*/ 5503 h 455983"/>
                  <a:gd name="connsiteX2" fmla="*/ 180873 w 402347"/>
                  <a:gd name="connsiteY2" fmla="*/ 5414 h 455983"/>
                  <a:gd name="connsiteX3" fmla="*/ 19988 w 402347"/>
                  <a:gd name="connsiteY3" fmla="*/ 99354 h 455983"/>
                  <a:gd name="connsiteX4" fmla="*/ 0 w 402347"/>
                  <a:gd name="connsiteY4" fmla="*/ 134090 h 455983"/>
                  <a:gd name="connsiteX5" fmla="*/ 0 w 402347"/>
                  <a:gd name="connsiteY5" fmla="*/ 321882 h 455983"/>
                  <a:gd name="connsiteX6" fmla="*/ 19988 w 402347"/>
                  <a:gd name="connsiteY6" fmla="*/ 356618 h 455983"/>
                  <a:gd name="connsiteX7" fmla="*/ 180873 w 402347"/>
                  <a:gd name="connsiteY7" fmla="*/ 450559 h 455983"/>
                  <a:gd name="connsiteX8" fmla="*/ 221385 w 402347"/>
                  <a:gd name="connsiteY8" fmla="*/ 450559 h 455983"/>
                  <a:gd name="connsiteX9" fmla="*/ 382359 w 402347"/>
                  <a:gd name="connsiteY9" fmla="*/ 356708 h 455983"/>
                  <a:gd name="connsiteX10" fmla="*/ 402347 w 402347"/>
                  <a:gd name="connsiteY10" fmla="*/ 321971 h 455983"/>
                  <a:gd name="connsiteX11" fmla="*/ 402347 w 402347"/>
                  <a:gd name="connsiteY11" fmla="*/ 134180 h 455983"/>
                  <a:gd name="connsiteX12" fmla="*/ 382270 w 402347"/>
                  <a:gd name="connsiteY12" fmla="*/ 99443 h 455983"/>
                  <a:gd name="connsiteX13" fmla="*/ 106008 w 402347"/>
                  <a:gd name="connsiteY13" fmla="*/ 280002 h 455983"/>
                  <a:gd name="connsiteX14" fmla="*/ 116359 w 402347"/>
                  <a:gd name="connsiteY14" fmla="*/ 285627 h 455983"/>
                  <a:gd name="connsiteX15" fmla="*/ 157495 w 402347"/>
                  <a:gd name="connsiteY15" fmla="*/ 263660 h 455983"/>
                  <a:gd name="connsiteX16" fmla="*/ 157316 w 402347"/>
                  <a:gd name="connsiteY16" fmla="*/ 258660 h 455983"/>
                  <a:gd name="connsiteX17" fmla="*/ 159011 w 402347"/>
                  <a:gd name="connsiteY17" fmla="*/ 250891 h 455983"/>
                  <a:gd name="connsiteX18" fmla="*/ 101814 w 402347"/>
                  <a:gd name="connsiteY18" fmla="*/ 200527 h 455983"/>
                  <a:gd name="connsiteX19" fmla="*/ 99315 w 402347"/>
                  <a:gd name="connsiteY19" fmla="*/ 201956 h 455983"/>
                  <a:gd name="connsiteX20" fmla="*/ 106008 w 402347"/>
                  <a:gd name="connsiteY20" fmla="*/ 280002 h 455983"/>
                  <a:gd name="connsiteX21" fmla="*/ 226560 w 402347"/>
                  <a:gd name="connsiteY21" fmla="*/ 159987 h 455983"/>
                  <a:gd name="connsiteX22" fmla="*/ 227096 w 402347"/>
                  <a:gd name="connsiteY22" fmla="*/ 159987 h 455983"/>
                  <a:gd name="connsiteX23" fmla="*/ 227185 w 402347"/>
                  <a:gd name="connsiteY23" fmla="*/ 159987 h 455983"/>
                  <a:gd name="connsiteX24" fmla="*/ 248154 w 402347"/>
                  <a:gd name="connsiteY24" fmla="*/ 172042 h 455983"/>
                  <a:gd name="connsiteX25" fmla="*/ 287952 w 402347"/>
                  <a:gd name="connsiteY25" fmla="*/ 163112 h 455983"/>
                  <a:gd name="connsiteX26" fmla="*/ 287952 w 402347"/>
                  <a:gd name="connsiteY26" fmla="*/ 163112 h 455983"/>
                  <a:gd name="connsiteX27" fmla="*/ 217458 w 402347"/>
                  <a:gd name="connsiteY27" fmla="*/ 123375 h 455983"/>
                  <a:gd name="connsiteX28" fmla="*/ 214871 w 402347"/>
                  <a:gd name="connsiteY28" fmla="*/ 125429 h 455983"/>
                  <a:gd name="connsiteX29" fmla="*/ 226560 w 402347"/>
                  <a:gd name="connsiteY29" fmla="*/ 159987 h 455983"/>
                  <a:gd name="connsiteX30" fmla="*/ 118589 w 402347"/>
                  <a:gd name="connsiteY30" fmla="*/ 189276 h 455983"/>
                  <a:gd name="connsiteX31" fmla="*/ 171861 w 402347"/>
                  <a:gd name="connsiteY31" fmla="*/ 236157 h 455983"/>
                  <a:gd name="connsiteX32" fmla="*/ 186049 w 402347"/>
                  <a:gd name="connsiteY32" fmla="*/ 233210 h 455983"/>
                  <a:gd name="connsiteX33" fmla="*/ 186316 w 402347"/>
                  <a:gd name="connsiteY33" fmla="*/ 233210 h 455983"/>
                  <a:gd name="connsiteX34" fmla="*/ 188369 w 402347"/>
                  <a:gd name="connsiteY34" fmla="*/ 233389 h 455983"/>
                  <a:gd name="connsiteX35" fmla="*/ 204520 w 402347"/>
                  <a:gd name="connsiteY35" fmla="*/ 204546 h 455983"/>
                  <a:gd name="connsiteX36" fmla="*/ 199434 w 402347"/>
                  <a:gd name="connsiteY36" fmla="*/ 195080 h 455983"/>
                  <a:gd name="connsiteX37" fmla="*/ 118589 w 402347"/>
                  <a:gd name="connsiteY37" fmla="*/ 189276 h 455983"/>
                  <a:gd name="connsiteX38" fmla="*/ 120374 w 402347"/>
                  <a:gd name="connsiteY38" fmla="*/ 169988 h 455983"/>
                  <a:gd name="connsiteX39" fmla="*/ 200951 w 402347"/>
                  <a:gd name="connsiteY39" fmla="*/ 175703 h 455983"/>
                  <a:gd name="connsiteX40" fmla="*/ 208178 w 402347"/>
                  <a:gd name="connsiteY40" fmla="*/ 166327 h 455983"/>
                  <a:gd name="connsiteX41" fmla="*/ 195954 w 402347"/>
                  <a:gd name="connsiteY41" fmla="*/ 130161 h 455983"/>
                  <a:gd name="connsiteX42" fmla="*/ 183550 w 402347"/>
                  <a:gd name="connsiteY42" fmla="*/ 125250 h 455983"/>
                  <a:gd name="connsiteX43" fmla="*/ 120374 w 402347"/>
                  <a:gd name="connsiteY43" fmla="*/ 169988 h 455983"/>
                  <a:gd name="connsiteX44" fmla="*/ 125460 w 402347"/>
                  <a:gd name="connsiteY44" fmla="*/ 306880 h 455983"/>
                  <a:gd name="connsiteX45" fmla="*/ 197024 w 402347"/>
                  <a:gd name="connsiteY45" fmla="*/ 336348 h 455983"/>
                  <a:gd name="connsiteX46" fmla="*/ 199344 w 402347"/>
                  <a:gd name="connsiteY46" fmla="*/ 334115 h 455983"/>
                  <a:gd name="connsiteX47" fmla="*/ 183372 w 402347"/>
                  <a:gd name="connsiteY47" fmla="*/ 287413 h 455983"/>
                  <a:gd name="connsiteX48" fmla="*/ 182836 w 402347"/>
                  <a:gd name="connsiteY48" fmla="*/ 287413 h 455983"/>
                  <a:gd name="connsiteX49" fmla="*/ 182747 w 402347"/>
                  <a:gd name="connsiteY49" fmla="*/ 287413 h 455983"/>
                  <a:gd name="connsiteX50" fmla="*/ 166507 w 402347"/>
                  <a:gd name="connsiteY50" fmla="*/ 280895 h 455983"/>
                  <a:gd name="connsiteX51" fmla="*/ 125282 w 402347"/>
                  <a:gd name="connsiteY51" fmla="*/ 302772 h 455983"/>
                  <a:gd name="connsiteX52" fmla="*/ 125460 w 402347"/>
                  <a:gd name="connsiteY52" fmla="*/ 306880 h 455983"/>
                  <a:gd name="connsiteX53" fmla="*/ 218529 w 402347"/>
                  <a:gd name="connsiteY53" fmla="*/ 327954 h 455983"/>
                  <a:gd name="connsiteX54" fmla="*/ 231825 w 402347"/>
                  <a:gd name="connsiteY54" fmla="*/ 332419 h 455983"/>
                  <a:gd name="connsiteX55" fmla="*/ 285989 w 402347"/>
                  <a:gd name="connsiteY55" fmla="*/ 293664 h 455983"/>
                  <a:gd name="connsiteX56" fmla="*/ 207018 w 402347"/>
                  <a:gd name="connsiteY56" fmla="*/ 275537 h 455983"/>
                  <a:gd name="connsiteX57" fmla="*/ 201843 w 402347"/>
                  <a:gd name="connsiteY57" fmla="*/ 281252 h 455983"/>
                  <a:gd name="connsiteX58" fmla="*/ 217815 w 402347"/>
                  <a:gd name="connsiteY58" fmla="*/ 327865 h 455983"/>
                  <a:gd name="connsiteX59" fmla="*/ 218529 w 402347"/>
                  <a:gd name="connsiteY59" fmla="*/ 327954 h 455983"/>
                  <a:gd name="connsiteX60" fmla="*/ 249404 w 402347"/>
                  <a:gd name="connsiteY60" fmla="*/ 200170 h 455983"/>
                  <a:gd name="connsiteX61" fmla="*/ 302586 w 402347"/>
                  <a:gd name="connsiteY61" fmla="*/ 262142 h 455983"/>
                  <a:gd name="connsiteX62" fmla="*/ 304370 w 402347"/>
                  <a:gd name="connsiteY62" fmla="*/ 261339 h 455983"/>
                  <a:gd name="connsiteX63" fmla="*/ 304817 w 402347"/>
                  <a:gd name="connsiteY63" fmla="*/ 192401 h 455983"/>
                  <a:gd name="connsiteX64" fmla="*/ 292235 w 402347"/>
                  <a:gd name="connsiteY64" fmla="*/ 182132 h 455983"/>
                  <a:gd name="connsiteX65" fmla="*/ 252437 w 402347"/>
                  <a:gd name="connsiteY65" fmla="*/ 191062 h 455983"/>
                  <a:gd name="connsiteX66" fmla="*/ 249404 w 402347"/>
                  <a:gd name="connsiteY66" fmla="*/ 200170 h 455983"/>
                  <a:gd name="connsiteX67" fmla="*/ 217012 w 402347"/>
                  <a:gd name="connsiteY67" fmla="*/ 382247 h 455983"/>
                  <a:gd name="connsiteX68" fmla="*/ 215228 w 402347"/>
                  <a:gd name="connsiteY68" fmla="*/ 382157 h 455983"/>
                  <a:gd name="connsiteX69" fmla="*/ 189707 w 402347"/>
                  <a:gd name="connsiteY69" fmla="*/ 354207 h 455983"/>
                  <a:gd name="connsiteX70" fmla="*/ 118143 w 402347"/>
                  <a:gd name="connsiteY70" fmla="*/ 324739 h 455983"/>
                  <a:gd name="connsiteX71" fmla="*/ 96817 w 402347"/>
                  <a:gd name="connsiteY71" fmla="*/ 333223 h 455983"/>
                  <a:gd name="connsiteX72" fmla="*/ 78167 w 402347"/>
                  <a:gd name="connsiteY72" fmla="*/ 324114 h 455983"/>
                  <a:gd name="connsiteX73" fmla="*/ 71386 w 402347"/>
                  <a:gd name="connsiteY73" fmla="*/ 304290 h 455983"/>
                  <a:gd name="connsiteX74" fmla="*/ 86644 w 402347"/>
                  <a:gd name="connsiteY74" fmla="*/ 281430 h 455983"/>
                  <a:gd name="connsiteX75" fmla="*/ 79952 w 402347"/>
                  <a:gd name="connsiteY75" fmla="*/ 203385 h 455983"/>
                  <a:gd name="connsiteX76" fmla="*/ 60232 w 402347"/>
                  <a:gd name="connsiteY76" fmla="*/ 175524 h 455983"/>
                  <a:gd name="connsiteX77" fmla="*/ 69333 w 402347"/>
                  <a:gd name="connsiteY77" fmla="*/ 156861 h 455983"/>
                  <a:gd name="connsiteX78" fmla="*/ 89143 w 402347"/>
                  <a:gd name="connsiteY78" fmla="*/ 150075 h 455983"/>
                  <a:gd name="connsiteX79" fmla="*/ 103063 w 402347"/>
                  <a:gd name="connsiteY79" fmla="*/ 154986 h 455983"/>
                  <a:gd name="connsiteX80" fmla="*/ 172842 w 402347"/>
                  <a:gd name="connsiteY80" fmla="*/ 107926 h 455983"/>
                  <a:gd name="connsiteX81" fmla="*/ 172396 w 402347"/>
                  <a:gd name="connsiteY81" fmla="*/ 101229 h 455983"/>
                  <a:gd name="connsiteX82" fmla="*/ 181498 w 402347"/>
                  <a:gd name="connsiteY82" fmla="*/ 82566 h 455983"/>
                  <a:gd name="connsiteX83" fmla="*/ 201307 w 402347"/>
                  <a:gd name="connsiteY83" fmla="*/ 75780 h 455983"/>
                  <a:gd name="connsiteX84" fmla="*/ 219957 w 402347"/>
                  <a:gd name="connsiteY84" fmla="*/ 84888 h 455983"/>
                  <a:gd name="connsiteX85" fmla="*/ 226739 w 402347"/>
                  <a:gd name="connsiteY85" fmla="*/ 104712 h 455983"/>
                  <a:gd name="connsiteX86" fmla="*/ 226560 w 402347"/>
                  <a:gd name="connsiteY86" fmla="*/ 106141 h 455983"/>
                  <a:gd name="connsiteX87" fmla="*/ 297589 w 402347"/>
                  <a:gd name="connsiteY87" fmla="*/ 146146 h 455983"/>
                  <a:gd name="connsiteX88" fmla="*/ 316595 w 402347"/>
                  <a:gd name="connsiteY88" fmla="*/ 139984 h 455983"/>
                  <a:gd name="connsiteX89" fmla="*/ 341759 w 402347"/>
                  <a:gd name="connsiteY89" fmla="*/ 168648 h 455983"/>
                  <a:gd name="connsiteX90" fmla="*/ 341759 w 402347"/>
                  <a:gd name="connsiteY90" fmla="*/ 168648 h 455983"/>
                  <a:gd name="connsiteX91" fmla="*/ 324269 w 402347"/>
                  <a:gd name="connsiteY91" fmla="*/ 192491 h 455983"/>
                  <a:gd name="connsiteX92" fmla="*/ 323823 w 402347"/>
                  <a:gd name="connsiteY92" fmla="*/ 261428 h 455983"/>
                  <a:gd name="connsiteX93" fmla="*/ 339796 w 402347"/>
                  <a:gd name="connsiteY93" fmla="*/ 286967 h 455983"/>
                  <a:gd name="connsiteX94" fmla="*/ 312491 w 402347"/>
                  <a:gd name="connsiteY94" fmla="*/ 311255 h 455983"/>
                  <a:gd name="connsiteX95" fmla="*/ 300266 w 402347"/>
                  <a:gd name="connsiteY95" fmla="*/ 307326 h 455983"/>
                  <a:gd name="connsiteX96" fmla="*/ 243247 w 402347"/>
                  <a:gd name="connsiteY96" fmla="*/ 348135 h 455983"/>
                  <a:gd name="connsiteX97" fmla="*/ 244050 w 402347"/>
                  <a:gd name="connsiteY97" fmla="*/ 356708 h 455983"/>
                  <a:gd name="connsiteX98" fmla="*/ 234948 w 402347"/>
                  <a:gd name="connsiteY98" fmla="*/ 375371 h 455983"/>
                  <a:gd name="connsiteX99" fmla="*/ 217012 w 402347"/>
                  <a:gd name="connsiteY99" fmla="*/ 382247 h 455983"/>
                  <a:gd name="connsiteX100" fmla="*/ 211391 w 402347"/>
                  <a:gd name="connsiteY100" fmla="*/ 256516 h 455983"/>
                  <a:gd name="connsiteX101" fmla="*/ 286970 w 402347"/>
                  <a:gd name="connsiteY101" fmla="*/ 273751 h 455983"/>
                  <a:gd name="connsiteX102" fmla="*/ 234680 w 402347"/>
                  <a:gd name="connsiteY102" fmla="*/ 212850 h 455983"/>
                  <a:gd name="connsiteX103" fmla="*/ 223883 w 402347"/>
                  <a:gd name="connsiteY103" fmla="*/ 214458 h 455983"/>
                  <a:gd name="connsiteX104" fmla="*/ 223615 w 402347"/>
                  <a:gd name="connsiteY104" fmla="*/ 214458 h 455983"/>
                  <a:gd name="connsiteX105" fmla="*/ 221563 w 402347"/>
                  <a:gd name="connsiteY105" fmla="*/ 214279 h 455983"/>
                  <a:gd name="connsiteX106" fmla="*/ 205412 w 402347"/>
                  <a:gd name="connsiteY106" fmla="*/ 243122 h 455983"/>
                  <a:gd name="connsiteX107" fmla="*/ 211391 w 402347"/>
                  <a:gd name="connsiteY107" fmla="*/ 256516 h 455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402347" h="455983">
                    <a:moveTo>
                      <a:pt x="382270" y="99443"/>
                    </a:moveTo>
                    <a:lnTo>
                      <a:pt x="221474" y="5503"/>
                    </a:lnTo>
                    <a:cubicBezTo>
                      <a:pt x="208892" y="-1819"/>
                      <a:pt x="193455" y="-1819"/>
                      <a:pt x="180873" y="5414"/>
                    </a:cubicBezTo>
                    <a:lnTo>
                      <a:pt x="19988" y="99354"/>
                    </a:lnTo>
                    <a:cubicBezTo>
                      <a:pt x="7674" y="106498"/>
                      <a:pt x="0" y="119803"/>
                      <a:pt x="0" y="134090"/>
                    </a:cubicBezTo>
                    <a:lnTo>
                      <a:pt x="0" y="321882"/>
                    </a:lnTo>
                    <a:cubicBezTo>
                      <a:pt x="0" y="336259"/>
                      <a:pt x="7585" y="349475"/>
                      <a:pt x="19988" y="356618"/>
                    </a:cubicBezTo>
                    <a:lnTo>
                      <a:pt x="180873" y="450559"/>
                    </a:lnTo>
                    <a:cubicBezTo>
                      <a:pt x="193366" y="457792"/>
                      <a:pt x="208892" y="457792"/>
                      <a:pt x="221385" y="450559"/>
                    </a:cubicBezTo>
                    <a:lnTo>
                      <a:pt x="382359" y="356708"/>
                    </a:lnTo>
                    <a:cubicBezTo>
                      <a:pt x="394673" y="349564"/>
                      <a:pt x="402347" y="336259"/>
                      <a:pt x="402347" y="321971"/>
                    </a:cubicBezTo>
                    <a:lnTo>
                      <a:pt x="402347" y="134180"/>
                    </a:lnTo>
                    <a:cubicBezTo>
                      <a:pt x="402258" y="119892"/>
                      <a:pt x="394584" y="106587"/>
                      <a:pt x="382270" y="99443"/>
                    </a:cubicBezTo>
                    <a:close/>
                    <a:moveTo>
                      <a:pt x="106008" y="280002"/>
                    </a:moveTo>
                    <a:cubicBezTo>
                      <a:pt x="109845" y="281073"/>
                      <a:pt x="113325" y="282948"/>
                      <a:pt x="116359" y="285627"/>
                    </a:cubicBezTo>
                    <a:lnTo>
                      <a:pt x="157495" y="263660"/>
                    </a:lnTo>
                    <a:cubicBezTo>
                      <a:pt x="157227" y="262142"/>
                      <a:pt x="157138" y="260446"/>
                      <a:pt x="157316" y="258660"/>
                    </a:cubicBezTo>
                    <a:cubicBezTo>
                      <a:pt x="157495" y="255981"/>
                      <a:pt x="158030" y="253302"/>
                      <a:pt x="159011" y="250891"/>
                    </a:cubicBezTo>
                    <a:lnTo>
                      <a:pt x="101814" y="200527"/>
                    </a:lnTo>
                    <a:cubicBezTo>
                      <a:pt x="101100" y="200974"/>
                      <a:pt x="100208" y="201510"/>
                      <a:pt x="99315" y="201956"/>
                    </a:cubicBezTo>
                    <a:lnTo>
                      <a:pt x="106008" y="280002"/>
                    </a:lnTo>
                    <a:close/>
                    <a:moveTo>
                      <a:pt x="226560" y="159987"/>
                    </a:moveTo>
                    <a:cubicBezTo>
                      <a:pt x="226739" y="159987"/>
                      <a:pt x="226917" y="159987"/>
                      <a:pt x="227096" y="159987"/>
                    </a:cubicBezTo>
                    <a:lnTo>
                      <a:pt x="227185" y="159987"/>
                    </a:lnTo>
                    <a:cubicBezTo>
                      <a:pt x="235662" y="160433"/>
                      <a:pt x="243425" y="164987"/>
                      <a:pt x="248154" y="172042"/>
                    </a:cubicBezTo>
                    <a:lnTo>
                      <a:pt x="287952" y="163112"/>
                    </a:lnTo>
                    <a:cubicBezTo>
                      <a:pt x="287952" y="163112"/>
                      <a:pt x="287952" y="163112"/>
                      <a:pt x="287952" y="163112"/>
                    </a:cubicBezTo>
                    <a:lnTo>
                      <a:pt x="217458" y="123375"/>
                    </a:lnTo>
                    <a:cubicBezTo>
                      <a:pt x="216655" y="124089"/>
                      <a:pt x="215763" y="124804"/>
                      <a:pt x="214871" y="125429"/>
                    </a:cubicBezTo>
                    <a:lnTo>
                      <a:pt x="226560" y="159987"/>
                    </a:lnTo>
                    <a:close/>
                    <a:moveTo>
                      <a:pt x="118589" y="189276"/>
                    </a:moveTo>
                    <a:lnTo>
                      <a:pt x="171861" y="236157"/>
                    </a:lnTo>
                    <a:cubicBezTo>
                      <a:pt x="176233" y="233924"/>
                      <a:pt x="181141" y="232942"/>
                      <a:pt x="186049" y="233210"/>
                    </a:cubicBezTo>
                    <a:lnTo>
                      <a:pt x="186316" y="233210"/>
                    </a:lnTo>
                    <a:cubicBezTo>
                      <a:pt x="186941" y="233299"/>
                      <a:pt x="187655" y="233299"/>
                      <a:pt x="188369" y="233389"/>
                    </a:cubicBezTo>
                    <a:lnTo>
                      <a:pt x="204520" y="204546"/>
                    </a:lnTo>
                    <a:cubicBezTo>
                      <a:pt x="202111" y="201688"/>
                      <a:pt x="200415" y="198474"/>
                      <a:pt x="199434" y="195080"/>
                    </a:cubicBezTo>
                    <a:lnTo>
                      <a:pt x="118589" y="189276"/>
                    </a:lnTo>
                    <a:close/>
                    <a:moveTo>
                      <a:pt x="120374" y="169988"/>
                    </a:moveTo>
                    <a:lnTo>
                      <a:pt x="200951" y="175703"/>
                    </a:lnTo>
                    <a:cubicBezTo>
                      <a:pt x="202557" y="172042"/>
                      <a:pt x="205055" y="168827"/>
                      <a:pt x="208178" y="166327"/>
                    </a:cubicBezTo>
                    <a:lnTo>
                      <a:pt x="195954" y="130161"/>
                    </a:lnTo>
                    <a:cubicBezTo>
                      <a:pt x="191403" y="129536"/>
                      <a:pt x="187298" y="127929"/>
                      <a:pt x="183550" y="125250"/>
                    </a:cubicBezTo>
                    <a:lnTo>
                      <a:pt x="120374" y="169988"/>
                    </a:lnTo>
                    <a:close/>
                    <a:moveTo>
                      <a:pt x="125460" y="306880"/>
                    </a:moveTo>
                    <a:lnTo>
                      <a:pt x="197024" y="336348"/>
                    </a:lnTo>
                    <a:cubicBezTo>
                      <a:pt x="197827" y="335455"/>
                      <a:pt x="198541" y="334741"/>
                      <a:pt x="199344" y="334115"/>
                    </a:cubicBezTo>
                    <a:lnTo>
                      <a:pt x="183372" y="287413"/>
                    </a:lnTo>
                    <a:cubicBezTo>
                      <a:pt x="183193" y="287413"/>
                      <a:pt x="183015" y="287413"/>
                      <a:pt x="182836" y="287413"/>
                    </a:cubicBezTo>
                    <a:lnTo>
                      <a:pt x="182747" y="287413"/>
                    </a:lnTo>
                    <a:cubicBezTo>
                      <a:pt x="176769" y="287056"/>
                      <a:pt x="171058" y="284734"/>
                      <a:pt x="166507" y="280895"/>
                    </a:cubicBezTo>
                    <a:lnTo>
                      <a:pt x="125282" y="302772"/>
                    </a:lnTo>
                    <a:cubicBezTo>
                      <a:pt x="125460" y="304112"/>
                      <a:pt x="125549" y="305451"/>
                      <a:pt x="125460" y="306880"/>
                    </a:cubicBezTo>
                    <a:close/>
                    <a:moveTo>
                      <a:pt x="218529" y="327954"/>
                    </a:moveTo>
                    <a:cubicBezTo>
                      <a:pt x="223259" y="328311"/>
                      <a:pt x="227809" y="329829"/>
                      <a:pt x="231825" y="332419"/>
                    </a:cubicBezTo>
                    <a:lnTo>
                      <a:pt x="285989" y="293664"/>
                    </a:lnTo>
                    <a:lnTo>
                      <a:pt x="207018" y="275537"/>
                    </a:lnTo>
                    <a:cubicBezTo>
                      <a:pt x="205501" y="277769"/>
                      <a:pt x="203717" y="279644"/>
                      <a:pt x="201843" y="281252"/>
                    </a:cubicBezTo>
                    <a:lnTo>
                      <a:pt x="217815" y="327865"/>
                    </a:lnTo>
                    <a:cubicBezTo>
                      <a:pt x="218083" y="327865"/>
                      <a:pt x="218262" y="327865"/>
                      <a:pt x="218529" y="327954"/>
                    </a:cubicBezTo>
                    <a:close/>
                    <a:moveTo>
                      <a:pt x="249404" y="200170"/>
                    </a:moveTo>
                    <a:lnTo>
                      <a:pt x="302586" y="262142"/>
                    </a:lnTo>
                    <a:cubicBezTo>
                      <a:pt x="303121" y="261874"/>
                      <a:pt x="303746" y="261606"/>
                      <a:pt x="304370" y="261339"/>
                    </a:cubicBezTo>
                    <a:lnTo>
                      <a:pt x="304817" y="192401"/>
                    </a:lnTo>
                    <a:cubicBezTo>
                      <a:pt x="299820" y="190437"/>
                      <a:pt x="295358" y="186865"/>
                      <a:pt x="292235" y="182132"/>
                    </a:cubicBezTo>
                    <a:lnTo>
                      <a:pt x="252437" y="191062"/>
                    </a:lnTo>
                    <a:cubicBezTo>
                      <a:pt x="251902" y="194187"/>
                      <a:pt x="250920" y="197223"/>
                      <a:pt x="249404" y="200170"/>
                    </a:cubicBezTo>
                    <a:close/>
                    <a:moveTo>
                      <a:pt x="217012" y="382247"/>
                    </a:moveTo>
                    <a:cubicBezTo>
                      <a:pt x="216388" y="382247"/>
                      <a:pt x="215852" y="382247"/>
                      <a:pt x="215228" y="382157"/>
                    </a:cubicBezTo>
                    <a:cubicBezTo>
                      <a:pt x="200594" y="381175"/>
                      <a:pt x="189350" y="368763"/>
                      <a:pt x="189707" y="354207"/>
                    </a:cubicBezTo>
                    <a:lnTo>
                      <a:pt x="118143" y="324739"/>
                    </a:lnTo>
                    <a:cubicBezTo>
                      <a:pt x="112522" y="330633"/>
                      <a:pt x="104848" y="333758"/>
                      <a:pt x="96817" y="333223"/>
                    </a:cubicBezTo>
                    <a:cubicBezTo>
                      <a:pt x="89589" y="332776"/>
                      <a:pt x="82986" y="329561"/>
                      <a:pt x="78167" y="324114"/>
                    </a:cubicBezTo>
                    <a:cubicBezTo>
                      <a:pt x="73349" y="318667"/>
                      <a:pt x="70939" y="311613"/>
                      <a:pt x="71386" y="304290"/>
                    </a:cubicBezTo>
                    <a:cubicBezTo>
                      <a:pt x="71921" y="294468"/>
                      <a:pt x="77810" y="285806"/>
                      <a:pt x="86644" y="281430"/>
                    </a:cubicBezTo>
                    <a:lnTo>
                      <a:pt x="79952" y="203385"/>
                    </a:lnTo>
                    <a:cubicBezTo>
                      <a:pt x="67727" y="199902"/>
                      <a:pt x="59518" y="188383"/>
                      <a:pt x="60232" y="175524"/>
                    </a:cubicBezTo>
                    <a:cubicBezTo>
                      <a:pt x="60678" y="168291"/>
                      <a:pt x="63890" y="161683"/>
                      <a:pt x="69333" y="156861"/>
                    </a:cubicBezTo>
                    <a:cubicBezTo>
                      <a:pt x="74776" y="152039"/>
                      <a:pt x="81826" y="149628"/>
                      <a:pt x="89143" y="150075"/>
                    </a:cubicBezTo>
                    <a:cubicBezTo>
                      <a:pt x="94229" y="150432"/>
                      <a:pt x="99048" y="152039"/>
                      <a:pt x="103063" y="154986"/>
                    </a:cubicBezTo>
                    <a:lnTo>
                      <a:pt x="172842" y="107926"/>
                    </a:lnTo>
                    <a:cubicBezTo>
                      <a:pt x="172396" y="105605"/>
                      <a:pt x="172307" y="103372"/>
                      <a:pt x="172396" y="101229"/>
                    </a:cubicBezTo>
                    <a:cubicBezTo>
                      <a:pt x="172842" y="93996"/>
                      <a:pt x="176055" y="87388"/>
                      <a:pt x="181498" y="82566"/>
                    </a:cubicBezTo>
                    <a:cubicBezTo>
                      <a:pt x="186941" y="77744"/>
                      <a:pt x="193990" y="75333"/>
                      <a:pt x="201307" y="75780"/>
                    </a:cubicBezTo>
                    <a:cubicBezTo>
                      <a:pt x="208535" y="76226"/>
                      <a:pt x="215138" y="79441"/>
                      <a:pt x="219957" y="84888"/>
                    </a:cubicBezTo>
                    <a:cubicBezTo>
                      <a:pt x="224775" y="90335"/>
                      <a:pt x="227185" y="97389"/>
                      <a:pt x="226739" y="104712"/>
                    </a:cubicBezTo>
                    <a:lnTo>
                      <a:pt x="226560" y="106141"/>
                    </a:lnTo>
                    <a:lnTo>
                      <a:pt x="297589" y="146146"/>
                    </a:lnTo>
                    <a:cubicBezTo>
                      <a:pt x="302943" y="141681"/>
                      <a:pt x="309724" y="139538"/>
                      <a:pt x="316595" y="139984"/>
                    </a:cubicBezTo>
                    <a:cubicBezTo>
                      <a:pt x="331319" y="140877"/>
                      <a:pt x="342651" y="153736"/>
                      <a:pt x="341759" y="168648"/>
                    </a:cubicBezTo>
                    <a:lnTo>
                      <a:pt x="341759" y="168648"/>
                    </a:lnTo>
                    <a:cubicBezTo>
                      <a:pt x="341134" y="179453"/>
                      <a:pt x="334263" y="188651"/>
                      <a:pt x="324269" y="192491"/>
                    </a:cubicBezTo>
                    <a:lnTo>
                      <a:pt x="323823" y="261428"/>
                    </a:lnTo>
                    <a:cubicBezTo>
                      <a:pt x="333995" y="265625"/>
                      <a:pt x="340420" y="275805"/>
                      <a:pt x="339796" y="286967"/>
                    </a:cubicBezTo>
                    <a:cubicBezTo>
                      <a:pt x="338903" y="301165"/>
                      <a:pt x="326678" y="312059"/>
                      <a:pt x="312491" y="311255"/>
                    </a:cubicBezTo>
                    <a:cubicBezTo>
                      <a:pt x="308207" y="310988"/>
                      <a:pt x="304014" y="309648"/>
                      <a:pt x="300266" y="307326"/>
                    </a:cubicBezTo>
                    <a:lnTo>
                      <a:pt x="243247" y="348135"/>
                    </a:lnTo>
                    <a:cubicBezTo>
                      <a:pt x="243960" y="350814"/>
                      <a:pt x="244228" y="353672"/>
                      <a:pt x="244050" y="356708"/>
                    </a:cubicBezTo>
                    <a:cubicBezTo>
                      <a:pt x="243603" y="363941"/>
                      <a:pt x="240391" y="370549"/>
                      <a:pt x="234948" y="375371"/>
                    </a:cubicBezTo>
                    <a:cubicBezTo>
                      <a:pt x="230040" y="379835"/>
                      <a:pt x="223705" y="382247"/>
                      <a:pt x="217012" y="382247"/>
                    </a:cubicBezTo>
                    <a:close/>
                    <a:moveTo>
                      <a:pt x="211391" y="256516"/>
                    </a:moveTo>
                    <a:lnTo>
                      <a:pt x="286970" y="273751"/>
                    </a:lnTo>
                    <a:lnTo>
                      <a:pt x="234680" y="212850"/>
                    </a:lnTo>
                    <a:cubicBezTo>
                      <a:pt x="231379" y="214011"/>
                      <a:pt x="227720" y="214636"/>
                      <a:pt x="223883" y="214458"/>
                    </a:cubicBezTo>
                    <a:lnTo>
                      <a:pt x="223615" y="214458"/>
                    </a:lnTo>
                    <a:cubicBezTo>
                      <a:pt x="222902" y="214368"/>
                      <a:pt x="222277" y="214368"/>
                      <a:pt x="221563" y="214279"/>
                    </a:cubicBezTo>
                    <a:lnTo>
                      <a:pt x="205412" y="243122"/>
                    </a:lnTo>
                    <a:cubicBezTo>
                      <a:pt x="208624" y="246962"/>
                      <a:pt x="210677" y="251516"/>
                      <a:pt x="211391" y="256516"/>
                    </a:cubicBezTo>
                    <a:close/>
                  </a:path>
                </a:pathLst>
              </a:custGeom>
              <a:solidFill>
                <a:schemeClr val="bg1"/>
              </a:solidFill>
              <a:ln w="8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AD480E-E0D3-F8F3-1099-FB120761B2EE}"/>
                </a:ext>
              </a:extLst>
            </p:cNvPr>
            <p:cNvSpPr/>
            <p:nvPr/>
          </p:nvSpPr>
          <p:spPr>
            <a:xfrm>
              <a:off x="4828466" y="3253165"/>
              <a:ext cx="1447800" cy="255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>
                  <a:solidFill>
                    <a:schemeClr val="tx1"/>
                  </a:solidFill>
                </a:rPr>
                <a:t>IP-WAN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B2EAA3-1BB4-1B8D-91FB-31F2C786A21F}"/>
              </a:ext>
            </a:extLst>
          </p:cNvPr>
          <p:cNvGrpSpPr/>
          <p:nvPr/>
        </p:nvGrpSpPr>
        <p:grpSpPr>
          <a:xfrm>
            <a:off x="889922" y="2798940"/>
            <a:ext cx="1447800" cy="1059471"/>
            <a:chOff x="6513185" y="3113754"/>
            <a:chExt cx="1447800" cy="105947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DCC5F5-B731-49BE-4E5D-A80DA9646220}"/>
                </a:ext>
              </a:extLst>
            </p:cNvPr>
            <p:cNvSpPr/>
            <p:nvPr/>
          </p:nvSpPr>
          <p:spPr>
            <a:xfrm>
              <a:off x="6513185" y="3417634"/>
              <a:ext cx="1442167" cy="7555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Private Cloud (Customer’s)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Equinix Fabric</a:t>
              </a:r>
              <a:r>
                <a:rPr lang="en-US" sz="1000" baseline="30000" dirty="0">
                  <a:solidFill>
                    <a:schemeClr val="tx1"/>
                  </a:solidFill>
                </a:rPr>
                <a:t>®</a:t>
              </a:r>
              <a:r>
                <a:rPr lang="en-US" sz="1000" dirty="0">
                  <a:solidFill>
                    <a:schemeClr val="tx1"/>
                  </a:solidFill>
                </a:rPr>
                <a:t> Port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686457A-47DA-B610-C50B-1DAF1D459BE8}"/>
                </a:ext>
              </a:extLst>
            </p:cNvPr>
            <p:cNvSpPr/>
            <p:nvPr/>
          </p:nvSpPr>
          <p:spPr>
            <a:xfrm>
              <a:off x="6513185" y="3113754"/>
              <a:ext cx="1447800" cy="30240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Private Cage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67BCBDCC-DAE5-1C36-5247-8484809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571" y="3159424"/>
              <a:ext cx="191070" cy="213286"/>
            </a:xfrm>
            <a:prstGeom prst="rect">
              <a:avLst/>
            </a:prstGeom>
          </p:spPr>
        </p:pic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45D27A-0F99-ACFC-789F-CD709D691AF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337722" y="2950140"/>
            <a:ext cx="149561" cy="1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944FF21-3A0B-F410-B655-BD438B3ED4FF}"/>
              </a:ext>
            </a:extLst>
          </p:cNvPr>
          <p:cNvCxnSpPr>
            <a:cxnSpLocks/>
            <a:stCxn id="27" idx="3"/>
            <a:endCxn id="10" idx="1"/>
          </p:cNvCxnSpPr>
          <p:nvPr/>
        </p:nvCxnSpPr>
        <p:spPr>
          <a:xfrm>
            <a:off x="4127909" y="2945198"/>
            <a:ext cx="440144" cy="514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59E18B7-65AD-EB77-DD72-4C6712502596}"/>
              </a:ext>
            </a:extLst>
          </p:cNvPr>
          <p:cNvSpPr/>
          <p:nvPr/>
        </p:nvSpPr>
        <p:spPr>
          <a:xfrm>
            <a:off x="740360" y="3965960"/>
            <a:ext cx="3506687" cy="11789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 Kong</a:t>
            </a:r>
            <a:endParaRPr lang="it-IT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241A2CE-A606-DE68-4BB8-3509EBDD4599}"/>
              </a:ext>
            </a:extLst>
          </p:cNvPr>
          <p:cNvCxnSpPr>
            <a:cxnSpLocks/>
          </p:cNvCxnSpPr>
          <p:nvPr/>
        </p:nvCxnSpPr>
        <p:spPr>
          <a:xfrm>
            <a:off x="2337722" y="4456788"/>
            <a:ext cx="149561" cy="1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C4EAA39-3903-001C-040D-B7A56E43C036}"/>
              </a:ext>
            </a:extLst>
          </p:cNvPr>
          <p:cNvGrpSpPr/>
          <p:nvPr/>
        </p:nvGrpSpPr>
        <p:grpSpPr>
          <a:xfrm>
            <a:off x="889922" y="4304108"/>
            <a:ext cx="1447800" cy="714703"/>
            <a:chOff x="1136867" y="4408434"/>
            <a:chExt cx="1447800" cy="71470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E9A64C0-BA43-B277-921D-7A2292ED0DF0}"/>
                </a:ext>
              </a:extLst>
            </p:cNvPr>
            <p:cNvSpPr/>
            <p:nvPr/>
          </p:nvSpPr>
          <p:spPr>
            <a:xfrm>
              <a:off x="1136867" y="4713794"/>
              <a:ext cx="1442167" cy="409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Private Cloud (Customer’s)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1997BC2-5850-ACD3-57DE-ECD24228EBA5}"/>
                </a:ext>
              </a:extLst>
            </p:cNvPr>
            <p:cNvSpPr/>
            <p:nvPr/>
          </p:nvSpPr>
          <p:spPr>
            <a:xfrm>
              <a:off x="1136867" y="4408434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Metal</a:t>
              </a:r>
              <a:endParaRPr lang="en-US" sz="1000" b="1" baseline="30000">
                <a:solidFill>
                  <a:schemeClr val="bg1"/>
                </a:solidFill>
              </a:endParaRPr>
            </a:p>
          </p:txBody>
        </p:sp>
        <p:sp>
          <p:nvSpPr>
            <p:cNvPr id="56" name="Graphic 27">
              <a:extLst>
                <a:ext uri="{FF2B5EF4-FFF2-40B4-BE49-F238E27FC236}">
                  <a16:creationId xmlns:a16="http://schemas.microsoft.com/office/drawing/2014/main" id="{8FA75DAF-E860-6129-00BB-578DD1787FAC}"/>
                </a:ext>
              </a:extLst>
            </p:cNvPr>
            <p:cNvSpPr/>
            <p:nvPr/>
          </p:nvSpPr>
          <p:spPr>
            <a:xfrm>
              <a:off x="1224398" y="4453360"/>
              <a:ext cx="188776" cy="214029"/>
            </a:xfrm>
            <a:custGeom>
              <a:avLst/>
              <a:gdLst>
                <a:gd name="connsiteX0" fmla="*/ 229263 w 293529"/>
                <a:gd name="connsiteY0" fmla="*/ 110748 h 332796"/>
                <a:gd name="connsiteX1" fmla="*/ 185247 w 293529"/>
                <a:gd name="connsiteY1" fmla="*/ 90548 h 332796"/>
                <a:gd name="connsiteX2" fmla="*/ 179191 w 293529"/>
                <a:gd name="connsiteY2" fmla="*/ 94849 h 332796"/>
                <a:gd name="connsiteX3" fmla="*/ 185247 w 293529"/>
                <a:gd name="connsiteY3" fmla="*/ 104166 h 332796"/>
                <a:gd name="connsiteX4" fmla="*/ 229263 w 293529"/>
                <a:gd name="connsiteY4" fmla="*/ 120587 h 332796"/>
                <a:gd name="connsiteX5" fmla="*/ 232258 w 293529"/>
                <a:gd name="connsiteY5" fmla="*/ 116873 h 332796"/>
                <a:gd name="connsiteX6" fmla="*/ 229263 w 293529"/>
                <a:gd name="connsiteY6" fmla="*/ 110748 h 332796"/>
                <a:gd name="connsiteX7" fmla="*/ 229263 w 293529"/>
                <a:gd name="connsiteY7" fmla="*/ 161442 h 332796"/>
                <a:gd name="connsiteX8" fmla="*/ 146700 w 293529"/>
                <a:gd name="connsiteY8" fmla="*/ 158184 h 332796"/>
                <a:gd name="connsiteX9" fmla="*/ 137779 w 293529"/>
                <a:gd name="connsiteY9" fmla="*/ 166459 h 332796"/>
                <a:gd name="connsiteX10" fmla="*/ 146700 w 293529"/>
                <a:gd name="connsiteY10" fmla="*/ 174735 h 332796"/>
                <a:gd name="connsiteX11" fmla="*/ 229263 w 293529"/>
                <a:gd name="connsiteY11" fmla="*/ 171411 h 332796"/>
                <a:gd name="connsiteX12" fmla="*/ 232258 w 293529"/>
                <a:gd name="connsiteY12" fmla="*/ 166459 h 332796"/>
                <a:gd name="connsiteX13" fmla="*/ 229263 w 293529"/>
                <a:gd name="connsiteY13" fmla="*/ 161442 h 332796"/>
                <a:gd name="connsiteX14" fmla="*/ 229263 w 293529"/>
                <a:gd name="connsiteY14" fmla="*/ 212202 h 332796"/>
                <a:gd name="connsiteX15" fmla="*/ 199376 w 293529"/>
                <a:gd name="connsiteY15" fmla="*/ 223344 h 332796"/>
                <a:gd name="connsiteX16" fmla="*/ 194297 w 293529"/>
                <a:gd name="connsiteY16" fmla="*/ 231684 h 332796"/>
                <a:gd name="connsiteX17" fmla="*/ 199376 w 293529"/>
                <a:gd name="connsiteY17" fmla="*/ 235855 h 332796"/>
                <a:gd name="connsiteX18" fmla="*/ 229263 w 293529"/>
                <a:gd name="connsiteY18" fmla="*/ 222171 h 332796"/>
                <a:gd name="connsiteX19" fmla="*/ 232258 w 293529"/>
                <a:gd name="connsiteY19" fmla="*/ 215981 h 332796"/>
                <a:gd name="connsiteX20" fmla="*/ 229263 w 293529"/>
                <a:gd name="connsiteY20" fmla="*/ 212202 h 332796"/>
                <a:gd name="connsiteX21" fmla="*/ 278814 w 293529"/>
                <a:gd name="connsiteY21" fmla="*/ 72564 h 332796"/>
                <a:gd name="connsiteX22" fmla="*/ 161546 w 293529"/>
                <a:gd name="connsiteY22" fmla="*/ 4016 h 332796"/>
                <a:gd name="connsiteX23" fmla="*/ 131919 w 293529"/>
                <a:gd name="connsiteY23" fmla="*/ 3950 h 332796"/>
                <a:gd name="connsiteX24" fmla="*/ 14585 w 293529"/>
                <a:gd name="connsiteY24" fmla="*/ 72499 h 332796"/>
                <a:gd name="connsiteX25" fmla="*/ 0 w 293529"/>
                <a:gd name="connsiteY25" fmla="*/ 97846 h 332796"/>
                <a:gd name="connsiteX26" fmla="*/ 0 w 293529"/>
                <a:gd name="connsiteY26" fmla="*/ 234942 h 332796"/>
                <a:gd name="connsiteX27" fmla="*/ 14585 w 293529"/>
                <a:gd name="connsiteY27" fmla="*/ 260290 h 332796"/>
                <a:gd name="connsiteX28" fmla="*/ 131984 w 293529"/>
                <a:gd name="connsiteY28" fmla="*/ 328838 h 332796"/>
                <a:gd name="connsiteX29" fmla="*/ 161546 w 293529"/>
                <a:gd name="connsiteY29" fmla="*/ 328838 h 332796"/>
                <a:gd name="connsiteX30" fmla="*/ 278944 w 293529"/>
                <a:gd name="connsiteY30" fmla="*/ 260290 h 332796"/>
                <a:gd name="connsiteX31" fmla="*/ 293530 w 293529"/>
                <a:gd name="connsiteY31" fmla="*/ 234942 h 332796"/>
                <a:gd name="connsiteX32" fmla="*/ 293530 w 293529"/>
                <a:gd name="connsiteY32" fmla="*/ 97911 h 332796"/>
                <a:gd name="connsiteX33" fmla="*/ 278814 w 293529"/>
                <a:gd name="connsiteY33" fmla="*/ 72564 h 332796"/>
                <a:gd name="connsiteX34" fmla="*/ 247625 w 293529"/>
                <a:gd name="connsiteY34" fmla="*/ 217349 h 332796"/>
                <a:gd name="connsiteX35" fmla="*/ 243328 w 293529"/>
                <a:gd name="connsiteY35" fmla="*/ 227710 h 332796"/>
                <a:gd name="connsiteX36" fmla="*/ 146114 w 293529"/>
                <a:gd name="connsiteY36" fmla="*/ 282965 h 332796"/>
                <a:gd name="connsiteX37" fmla="*/ 71429 w 293529"/>
                <a:gd name="connsiteY37" fmla="*/ 240025 h 332796"/>
                <a:gd name="connsiteX38" fmla="*/ 243262 w 293529"/>
                <a:gd name="connsiteY38" fmla="*/ 196759 h 332796"/>
                <a:gd name="connsiteX39" fmla="*/ 247560 w 293529"/>
                <a:gd name="connsiteY39" fmla="*/ 203535 h 332796"/>
                <a:gd name="connsiteX40" fmla="*/ 247625 w 293529"/>
                <a:gd name="connsiteY40" fmla="*/ 217349 h 332796"/>
                <a:gd name="connsiteX41" fmla="*/ 247625 w 293529"/>
                <a:gd name="connsiteY41" fmla="*/ 217349 h 332796"/>
                <a:gd name="connsiteX42" fmla="*/ 247625 w 293529"/>
                <a:gd name="connsiteY42" fmla="*/ 173692 h 332796"/>
                <a:gd name="connsiteX43" fmla="*/ 243328 w 293529"/>
                <a:gd name="connsiteY43" fmla="*/ 182293 h 332796"/>
                <a:gd name="connsiteX44" fmla="*/ 45384 w 293529"/>
                <a:gd name="connsiteY44" fmla="*/ 213179 h 332796"/>
                <a:gd name="connsiteX45" fmla="*/ 45384 w 293529"/>
                <a:gd name="connsiteY45" fmla="*/ 119740 h 332796"/>
                <a:gd name="connsiteX46" fmla="*/ 243262 w 293529"/>
                <a:gd name="connsiteY46" fmla="*/ 150625 h 332796"/>
                <a:gd name="connsiteX47" fmla="*/ 247560 w 293529"/>
                <a:gd name="connsiteY47" fmla="*/ 159227 h 332796"/>
                <a:gd name="connsiteX48" fmla="*/ 247625 w 293529"/>
                <a:gd name="connsiteY48" fmla="*/ 173692 h 332796"/>
                <a:gd name="connsiteX49" fmla="*/ 247625 w 293529"/>
                <a:gd name="connsiteY49" fmla="*/ 173692 h 332796"/>
                <a:gd name="connsiteX50" fmla="*/ 247625 w 293529"/>
                <a:gd name="connsiteY50" fmla="*/ 129318 h 332796"/>
                <a:gd name="connsiteX51" fmla="*/ 243328 w 293529"/>
                <a:gd name="connsiteY51" fmla="*/ 136095 h 332796"/>
                <a:gd name="connsiteX52" fmla="*/ 71755 w 293529"/>
                <a:gd name="connsiteY52" fmla="*/ 92894 h 332796"/>
                <a:gd name="connsiteX53" fmla="*/ 146700 w 293529"/>
                <a:gd name="connsiteY53" fmla="*/ 50149 h 332796"/>
                <a:gd name="connsiteX54" fmla="*/ 243393 w 293529"/>
                <a:gd name="connsiteY54" fmla="*/ 105079 h 332796"/>
                <a:gd name="connsiteX55" fmla="*/ 247690 w 293529"/>
                <a:gd name="connsiteY55" fmla="*/ 115439 h 332796"/>
                <a:gd name="connsiteX56" fmla="*/ 247690 w 293529"/>
                <a:gd name="connsiteY56" fmla="*/ 129318 h 33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93529" h="332796">
                  <a:moveTo>
                    <a:pt x="229263" y="110748"/>
                  </a:moveTo>
                  <a:lnTo>
                    <a:pt x="185247" y="90548"/>
                  </a:lnTo>
                  <a:cubicBezTo>
                    <a:pt x="181991" y="88984"/>
                    <a:pt x="179191" y="90939"/>
                    <a:pt x="179191" y="94849"/>
                  </a:cubicBezTo>
                  <a:cubicBezTo>
                    <a:pt x="179191" y="98758"/>
                    <a:pt x="181991" y="102994"/>
                    <a:pt x="185247" y="104166"/>
                  </a:cubicBezTo>
                  <a:lnTo>
                    <a:pt x="229263" y="120587"/>
                  </a:lnTo>
                  <a:cubicBezTo>
                    <a:pt x="230956" y="121238"/>
                    <a:pt x="232258" y="119479"/>
                    <a:pt x="232258" y="116873"/>
                  </a:cubicBezTo>
                  <a:cubicBezTo>
                    <a:pt x="232323" y="114266"/>
                    <a:pt x="230956" y="111529"/>
                    <a:pt x="229263" y="110748"/>
                  </a:cubicBezTo>
                  <a:close/>
                  <a:moveTo>
                    <a:pt x="229263" y="161442"/>
                  </a:moveTo>
                  <a:lnTo>
                    <a:pt x="146700" y="158184"/>
                  </a:lnTo>
                  <a:cubicBezTo>
                    <a:pt x="141881" y="157989"/>
                    <a:pt x="137779" y="161703"/>
                    <a:pt x="137779" y="166459"/>
                  </a:cubicBezTo>
                  <a:cubicBezTo>
                    <a:pt x="137779" y="171216"/>
                    <a:pt x="141881" y="174930"/>
                    <a:pt x="146700" y="174735"/>
                  </a:cubicBezTo>
                  <a:lnTo>
                    <a:pt x="229263" y="171411"/>
                  </a:lnTo>
                  <a:cubicBezTo>
                    <a:pt x="230956" y="171346"/>
                    <a:pt x="232258" y="169131"/>
                    <a:pt x="232258" y="166459"/>
                  </a:cubicBezTo>
                  <a:cubicBezTo>
                    <a:pt x="232323" y="163853"/>
                    <a:pt x="230956" y="161507"/>
                    <a:pt x="229263" y="161442"/>
                  </a:cubicBezTo>
                  <a:close/>
                  <a:moveTo>
                    <a:pt x="229263" y="212202"/>
                  </a:moveTo>
                  <a:lnTo>
                    <a:pt x="199376" y="223344"/>
                  </a:lnTo>
                  <a:cubicBezTo>
                    <a:pt x="196641" y="224387"/>
                    <a:pt x="194297" y="228166"/>
                    <a:pt x="194297" y="231684"/>
                  </a:cubicBezTo>
                  <a:cubicBezTo>
                    <a:pt x="194297" y="235203"/>
                    <a:pt x="196576" y="237093"/>
                    <a:pt x="199376" y="235855"/>
                  </a:cubicBezTo>
                  <a:lnTo>
                    <a:pt x="229263" y="222171"/>
                  </a:lnTo>
                  <a:cubicBezTo>
                    <a:pt x="230956" y="221389"/>
                    <a:pt x="232258" y="218652"/>
                    <a:pt x="232258" y="215981"/>
                  </a:cubicBezTo>
                  <a:cubicBezTo>
                    <a:pt x="232258" y="213309"/>
                    <a:pt x="230956" y="211615"/>
                    <a:pt x="229263" y="212202"/>
                  </a:cubicBezTo>
                  <a:close/>
                  <a:moveTo>
                    <a:pt x="278814" y="72564"/>
                  </a:moveTo>
                  <a:lnTo>
                    <a:pt x="161546" y="4016"/>
                  </a:lnTo>
                  <a:cubicBezTo>
                    <a:pt x="152365" y="-1328"/>
                    <a:pt x="141100" y="-1328"/>
                    <a:pt x="131919" y="3950"/>
                  </a:cubicBezTo>
                  <a:lnTo>
                    <a:pt x="14585" y="72499"/>
                  </a:lnTo>
                  <a:cubicBezTo>
                    <a:pt x="5535" y="77711"/>
                    <a:pt x="0" y="87355"/>
                    <a:pt x="0" y="97846"/>
                  </a:cubicBezTo>
                  <a:lnTo>
                    <a:pt x="0" y="234942"/>
                  </a:lnTo>
                  <a:cubicBezTo>
                    <a:pt x="0" y="245368"/>
                    <a:pt x="5600" y="255077"/>
                    <a:pt x="14585" y="260290"/>
                  </a:cubicBezTo>
                  <a:lnTo>
                    <a:pt x="131984" y="328838"/>
                  </a:lnTo>
                  <a:cubicBezTo>
                    <a:pt x="141100" y="334116"/>
                    <a:pt x="152430" y="334116"/>
                    <a:pt x="161546" y="328838"/>
                  </a:cubicBezTo>
                  <a:lnTo>
                    <a:pt x="278944" y="260290"/>
                  </a:lnTo>
                  <a:cubicBezTo>
                    <a:pt x="287995" y="255077"/>
                    <a:pt x="293530" y="245433"/>
                    <a:pt x="293530" y="234942"/>
                  </a:cubicBezTo>
                  <a:lnTo>
                    <a:pt x="293530" y="97911"/>
                  </a:lnTo>
                  <a:cubicBezTo>
                    <a:pt x="293530" y="87485"/>
                    <a:pt x="287930" y="77777"/>
                    <a:pt x="278814" y="72564"/>
                  </a:cubicBezTo>
                  <a:close/>
                  <a:moveTo>
                    <a:pt x="247625" y="217349"/>
                  </a:moveTo>
                  <a:cubicBezTo>
                    <a:pt x="247625" y="221715"/>
                    <a:pt x="245802" y="226341"/>
                    <a:pt x="243328" y="227710"/>
                  </a:cubicBezTo>
                  <a:lnTo>
                    <a:pt x="146114" y="282965"/>
                  </a:lnTo>
                  <a:lnTo>
                    <a:pt x="71429" y="240025"/>
                  </a:lnTo>
                  <a:lnTo>
                    <a:pt x="243262" y="196759"/>
                  </a:lnTo>
                  <a:cubicBezTo>
                    <a:pt x="245672" y="196107"/>
                    <a:pt x="247560" y="199170"/>
                    <a:pt x="247560" y="203535"/>
                  </a:cubicBezTo>
                  <a:lnTo>
                    <a:pt x="247625" y="217349"/>
                  </a:lnTo>
                  <a:lnTo>
                    <a:pt x="247625" y="217349"/>
                  </a:lnTo>
                  <a:close/>
                  <a:moveTo>
                    <a:pt x="247625" y="173692"/>
                  </a:moveTo>
                  <a:cubicBezTo>
                    <a:pt x="247625" y="178058"/>
                    <a:pt x="245802" y="181902"/>
                    <a:pt x="243328" y="182293"/>
                  </a:cubicBezTo>
                  <a:lnTo>
                    <a:pt x="45384" y="213179"/>
                  </a:lnTo>
                  <a:lnTo>
                    <a:pt x="45384" y="119740"/>
                  </a:lnTo>
                  <a:lnTo>
                    <a:pt x="243262" y="150625"/>
                  </a:lnTo>
                  <a:cubicBezTo>
                    <a:pt x="245672" y="151016"/>
                    <a:pt x="247560" y="154861"/>
                    <a:pt x="247560" y="159227"/>
                  </a:cubicBezTo>
                  <a:lnTo>
                    <a:pt x="247625" y="173692"/>
                  </a:lnTo>
                  <a:lnTo>
                    <a:pt x="247625" y="173692"/>
                  </a:lnTo>
                  <a:close/>
                  <a:moveTo>
                    <a:pt x="247625" y="129318"/>
                  </a:moveTo>
                  <a:cubicBezTo>
                    <a:pt x="247625" y="133684"/>
                    <a:pt x="245802" y="136746"/>
                    <a:pt x="243328" y="136095"/>
                  </a:cubicBezTo>
                  <a:lnTo>
                    <a:pt x="71755" y="92894"/>
                  </a:lnTo>
                  <a:lnTo>
                    <a:pt x="146700" y="50149"/>
                  </a:lnTo>
                  <a:lnTo>
                    <a:pt x="243393" y="105079"/>
                  </a:lnTo>
                  <a:cubicBezTo>
                    <a:pt x="245802" y="106447"/>
                    <a:pt x="247690" y="111008"/>
                    <a:pt x="247690" y="115439"/>
                  </a:cubicBezTo>
                  <a:lnTo>
                    <a:pt x="247690" y="129318"/>
                  </a:lnTo>
                  <a:close/>
                </a:path>
              </a:pathLst>
            </a:custGeom>
            <a:solidFill>
              <a:schemeClr val="bg1"/>
            </a:solidFill>
            <a:ln w="6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57" name="Connector: Elbow 1033">
            <a:extLst>
              <a:ext uri="{FF2B5EF4-FFF2-40B4-BE49-F238E27FC236}">
                <a16:creationId xmlns:a16="http://schemas.microsoft.com/office/drawing/2014/main" id="{1A0B6E1C-2370-286F-AF8F-0902BF3C73F9}"/>
              </a:ext>
            </a:extLst>
          </p:cNvPr>
          <p:cNvCxnSpPr>
            <a:cxnSpLocks/>
            <a:stCxn id="31" idx="3"/>
            <a:endCxn id="10" idx="1"/>
          </p:cNvCxnSpPr>
          <p:nvPr/>
        </p:nvCxnSpPr>
        <p:spPr>
          <a:xfrm flipV="1">
            <a:off x="4127237" y="2950342"/>
            <a:ext cx="440816" cy="1502478"/>
          </a:xfrm>
          <a:prstGeom prst="bentConnector3">
            <a:avLst>
              <a:gd name="adj1" fmla="val 63914"/>
            </a:avLst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1ADC077A-0BC0-2FA8-51EA-75D5B8F6F6F3}"/>
              </a:ext>
            </a:extLst>
          </p:cNvPr>
          <p:cNvSpPr/>
          <p:nvPr/>
        </p:nvSpPr>
        <p:spPr>
          <a:xfrm>
            <a:off x="6344635" y="2457432"/>
            <a:ext cx="3539996" cy="10929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</a:t>
            </a:r>
            <a:endParaRPr lang="it-IT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0C785E9-21C9-8574-AE4B-3CD3A190A3F9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8102913" y="2947480"/>
            <a:ext cx="178101" cy="5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59DA3E2-C22E-70C2-C974-54B264508C73}"/>
              </a:ext>
            </a:extLst>
          </p:cNvPr>
          <p:cNvGrpSpPr/>
          <p:nvPr/>
        </p:nvGrpSpPr>
        <p:grpSpPr>
          <a:xfrm>
            <a:off x="8281014" y="2796089"/>
            <a:ext cx="1447800" cy="559335"/>
            <a:chOff x="2703512" y="2313700"/>
            <a:chExt cx="1447800" cy="55933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81BB738-B259-6300-E3F4-D546AEB020EC}"/>
                </a:ext>
              </a:extLst>
            </p:cNvPr>
            <p:cNvGrpSpPr/>
            <p:nvPr/>
          </p:nvGrpSpPr>
          <p:grpSpPr>
            <a:xfrm>
              <a:off x="2703512" y="2313700"/>
              <a:ext cx="1447800" cy="303880"/>
              <a:chOff x="2703512" y="2313700"/>
              <a:chExt cx="1447800" cy="30388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EF5477D-B0A6-1DDB-38CA-5AD51FB65AD2}"/>
                  </a:ext>
                </a:extLst>
              </p:cNvPr>
              <p:cNvSpPr/>
              <p:nvPr/>
            </p:nvSpPr>
            <p:spPr>
              <a:xfrm>
                <a:off x="2703512" y="2313700"/>
                <a:ext cx="1447800" cy="3038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Network Edge</a:t>
                </a:r>
              </a:p>
            </p:txBody>
          </p:sp>
          <p:sp>
            <p:nvSpPr>
              <p:cNvPr id="77" name="Graphic 147">
                <a:extLst>
                  <a:ext uri="{FF2B5EF4-FFF2-40B4-BE49-F238E27FC236}">
                    <a16:creationId xmlns:a16="http://schemas.microsoft.com/office/drawing/2014/main" id="{F4BC340E-3BF9-3F5D-939D-ABA924E8541B}"/>
                  </a:ext>
                </a:extLst>
              </p:cNvPr>
              <p:cNvSpPr/>
              <p:nvPr/>
            </p:nvSpPr>
            <p:spPr>
              <a:xfrm>
                <a:off x="2791042" y="2358626"/>
                <a:ext cx="188776" cy="214029"/>
              </a:xfrm>
              <a:custGeom>
                <a:avLst/>
                <a:gdLst>
                  <a:gd name="connsiteX0" fmla="*/ 269421 w 269421"/>
                  <a:gd name="connsiteY0" fmla="*/ 89869 h 305462"/>
                  <a:gd name="connsiteX1" fmla="*/ 269421 w 269421"/>
                  <a:gd name="connsiteY1" fmla="*/ 215646 h 305462"/>
                  <a:gd name="connsiteX2" fmla="*/ 256034 w 269421"/>
                  <a:gd name="connsiteY2" fmla="*/ 238911 h 305462"/>
                  <a:gd name="connsiteX3" fmla="*/ 148277 w 269421"/>
                  <a:gd name="connsiteY3" fmla="*/ 301830 h 305462"/>
                  <a:gd name="connsiteX4" fmla="*/ 121144 w 269421"/>
                  <a:gd name="connsiteY4" fmla="*/ 301830 h 305462"/>
                  <a:gd name="connsiteX5" fmla="*/ 13387 w 269421"/>
                  <a:gd name="connsiteY5" fmla="*/ 238911 h 305462"/>
                  <a:gd name="connsiteX6" fmla="*/ 0 w 269421"/>
                  <a:gd name="connsiteY6" fmla="*/ 215646 h 305462"/>
                  <a:gd name="connsiteX7" fmla="*/ 0 w 269421"/>
                  <a:gd name="connsiteY7" fmla="*/ 89810 h 305462"/>
                  <a:gd name="connsiteX8" fmla="*/ 13387 w 269421"/>
                  <a:gd name="connsiteY8" fmla="*/ 66544 h 305462"/>
                  <a:gd name="connsiteX9" fmla="*/ 121084 w 269421"/>
                  <a:gd name="connsiteY9" fmla="*/ 3626 h 305462"/>
                  <a:gd name="connsiteX10" fmla="*/ 148277 w 269421"/>
                  <a:gd name="connsiteY10" fmla="*/ 3686 h 305462"/>
                  <a:gd name="connsiteX11" fmla="*/ 255974 w 269421"/>
                  <a:gd name="connsiteY11" fmla="*/ 66604 h 305462"/>
                  <a:gd name="connsiteX12" fmla="*/ 269421 w 269421"/>
                  <a:gd name="connsiteY12" fmla="*/ 89869 h 305462"/>
                  <a:gd name="connsiteX13" fmla="*/ 199317 w 269421"/>
                  <a:gd name="connsiteY13" fmla="*/ 130659 h 305462"/>
                  <a:gd name="connsiteX14" fmla="*/ 179415 w 269421"/>
                  <a:gd name="connsiteY14" fmla="*/ 134546 h 305462"/>
                  <a:gd name="connsiteX15" fmla="*/ 138117 w 269421"/>
                  <a:gd name="connsiteY15" fmla="*/ 94176 h 305462"/>
                  <a:gd name="connsiteX16" fmla="*/ 139671 w 269421"/>
                  <a:gd name="connsiteY16" fmla="*/ 88135 h 305462"/>
                  <a:gd name="connsiteX17" fmla="*/ 117737 w 269421"/>
                  <a:gd name="connsiteY17" fmla="*/ 59606 h 305462"/>
                  <a:gd name="connsiteX18" fmla="*/ 89229 w 269421"/>
                  <a:gd name="connsiteY18" fmla="*/ 81556 h 305462"/>
                  <a:gd name="connsiteX19" fmla="*/ 99808 w 269421"/>
                  <a:gd name="connsiteY19" fmla="*/ 105659 h 305462"/>
                  <a:gd name="connsiteX20" fmla="*/ 89588 w 269421"/>
                  <a:gd name="connsiteY20" fmla="*/ 149977 h 305462"/>
                  <a:gd name="connsiteX21" fmla="*/ 63949 w 269421"/>
                  <a:gd name="connsiteY21" fmla="*/ 158529 h 305462"/>
                  <a:gd name="connsiteX22" fmla="*/ 48171 w 269421"/>
                  <a:gd name="connsiteY22" fmla="*/ 185981 h 305462"/>
                  <a:gd name="connsiteX23" fmla="*/ 56418 w 269421"/>
                  <a:gd name="connsiteY23" fmla="*/ 216543 h 305462"/>
                  <a:gd name="connsiteX24" fmla="*/ 83850 w 269421"/>
                  <a:gd name="connsiteY24" fmla="*/ 232332 h 305462"/>
                  <a:gd name="connsiteX25" fmla="*/ 89289 w 269421"/>
                  <a:gd name="connsiteY25" fmla="*/ 232691 h 305462"/>
                  <a:gd name="connsiteX26" fmla="*/ 114390 w 269421"/>
                  <a:gd name="connsiteY26" fmla="*/ 224079 h 305462"/>
                  <a:gd name="connsiteX27" fmla="*/ 130168 w 269421"/>
                  <a:gd name="connsiteY27" fmla="*/ 196627 h 305462"/>
                  <a:gd name="connsiteX28" fmla="*/ 130527 w 269421"/>
                  <a:gd name="connsiteY28" fmla="*/ 190168 h 305462"/>
                  <a:gd name="connsiteX29" fmla="*/ 168119 w 269421"/>
                  <a:gd name="connsiteY29" fmla="*/ 179940 h 305462"/>
                  <a:gd name="connsiteX30" fmla="*/ 191069 w 269421"/>
                  <a:gd name="connsiteY30" fmla="*/ 194534 h 305462"/>
                  <a:gd name="connsiteX31" fmla="*/ 227167 w 269421"/>
                  <a:gd name="connsiteY31" fmla="*/ 166723 h 305462"/>
                  <a:gd name="connsiteX32" fmla="*/ 199317 w 269421"/>
                  <a:gd name="connsiteY32" fmla="*/ 130659 h 305462"/>
                  <a:gd name="connsiteX33" fmla="*/ 121861 w 269421"/>
                  <a:gd name="connsiteY33" fmla="*/ 166065 h 305462"/>
                  <a:gd name="connsiteX34" fmla="*/ 108115 w 269421"/>
                  <a:gd name="connsiteY34" fmla="*/ 154522 h 305462"/>
                  <a:gd name="connsiteX35" fmla="*/ 118395 w 269421"/>
                  <a:gd name="connsiteY35" fmla="*/ 109965 h 305462"/>
                  <a:gd name="connsiteX36" fmla="*/ 124909 w 269421"/>
                  <a:gd name="connsiteY36" fmla="*/ 107991 h 305462"/>
                  <a:gd name="connsiteX37" fmla="*/ 166207 w 269421"/>
                  <a:gd name="connsiteY37" fmla="*/ 148422 h 305462"/>
                  <a:gd name="connsiteX38" fmla="*/ 163159 w 269421"/>
                  <a:gd name="connsiteY38" fmla="*/ 158469 h 305462"/>
                  <a:gd name="connsiteX39" fmla="*/ 162920 w 269421"/>
                  <a:gd name="connsiteY39" fmla="*/ 161520 h 305462"/>
                  <a:gd name="connsiteX40" fmla="*/ 125447 w 269421"/>
                  <a:gd name="connsiteY40" fmla="*/ 171687 h 305462"/>
                  <a:gd name="connsiteX41" fmla="*/ 121861 w 269421"/>
                  <a:gd name="connsiteY41" fmla="*/ 166065 h 305462"/>
                  <a:gd name="connsiteX42" fmla="*/ 89050 w 269421"/>
                  <a:gd name="connsiteY42" fmla="*/ 169055 h 305462"/>
                  <a:gd name="connsiteX43" fmla="*/ 75543 w 269421"/>
                  <a:gd name="connsiteY43" fmla="*/ 173661 h 305462"/>
                  <a:gd name="connsiteX44" fmla="*/ 67056 w 269421"/>
                  <a:gd name="connsiteY44" fmla="*/ 188433 h 305462"/>
                  <a:gd name="connsiteX45" fmla="*/ 71479 w 269421"/>
                  <a:gd name="connsiteY45" fmla="*/ 204881 h 305462"/>
                  <a:gd name="connsiteX46" fmla="*/ 86241 w 269421"/>
                  <a:gd name="connsiteY46" fmla="*/ 213373 h 305462"/>
                  <a:gd name="connsiteX47" fmla="*/ 102677 w 269421"/>
                  <a:gd name="connsiteY47" fmla="*/ 208947 h 305462"/>
                  <a:gd name="connsiteX48" fmla="*/ 111163 w 269421"/>
                  <a:gd name="connsiteY48" fmla="*/ 194175 h 305462"/>
                  <a:gd name="connsiteX49" fmla="*/ 106741 w 269421"/>
                  <a:gd name="connsiteY49" fmla="*/ 177728 h 305462"/>
                  <a:gd name="connsiteX50" fmla="*/ 91979 w 269421"/>
                  <a:gd name="connsiteY50" fmla="*/ 169235 h 305462"/>
                  <a:gd name="connsiteX51" fmla="*/ 89050 w 269421"/>
                  <a:gd name="connsiteY51" fmla="*/ 169055 h 305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69421" h="305462">
                    <a:moveTo>
                      <a:pt x="269421" y="89869"/>
                    </a:moveTo>
                    <a:lnTo>
                      <a:pt x="269421" y="215646"/>
                    </a:lnTo>
                    <a:cubicBezTo>
                      <a:pt x="269421" y="225275"/>
                      <a:pt x="264341" y="234127"/>
                      <a:pt x="256034" y="238911"/>
                    </a:cubicBezTo>
                    <a:lnTo>
                      <a:pt x="148277" y="301830"/>
                    </a:lnTo>
                    <a:cubicBezTo>
                      <a:pt x="139910" y="306674"/>
                      <a:pt x="129511" y="306674"/>
                      <a:pt x="121144" y="301830"/>
                    </a:cubicBezTo>
                    <a:lnTo>
                      <a:pt x="13387" y="238911"/>
                    </a:lnTo>
                    <a:cubicBezTo>
                      <a:pt x="5140" y="234127"/>
                      <a:pt x="0" y="225215"/>
                      <a:pt x="0" y="215646"/>
                    </a:cubicBezTo>
                    <a:lnTo>
                      <a:pt x="0" y="89810"/>
                    </a:lnTo>
                    <a:cubicBezTo>
                      <a:pt x="0" y="80180"/>
                      <a:pt x="5080" y="71329"/>
                      <a:pt x="13387" y="66544"/>
                    </a:cubicBezTo>
                    <a:lnTo>
                      <a:pt x="121084" y="3626"/>
                    </a:lnTo>
                    <a:cubicBezTo>
                      <a:pt x="129511" y="-1219"/>
                      <a:pt x="139850" y="-1219"/>
                      <a:pt x="148277" y="3686"/>
                    </a:cubicBezTo>
                    <a:lnTo>
                      <a:pt x="255974" y="66604"/>
                    </a:lnTo>
                    <a:cubicBezTo>
                      <a:pt x="264281" y="71389"/>
                      <a:pt x="269421" y="80300"/>
                      <a:pt x="269421" y="89869"/>
                    </a:cubicBezTo>
                    <a:close/>
                    <a:moveTo>
                      <a:pt x="199317" y="130659"/>
                    </a:moveTo>
                    <a:cubicBezTo>
                      <a:pt x="192145" y="129702"/>
                      <a:pt x="185212" y="131257"/>
                      <a:pt x="179415" y="134546"/>
                    </a:cubicBezTo>
                    <a:lnTo>
                      <a:pt x="138117" y="94176"/>
                    </a:lnTo>
                    <a:cubicBezTo>
                      <a:pt x="138834" y="92262"/>
                      <a:pt x="139372" y="90288"/>
                      <a:pt x="139671" y="88135"/>
                    </a:cubicBezTo>
                    <a:cubicBezTo>
                      <a:pt x="141464" y="74200"/>
                      <a:pt x="131663" y="61401"/>
                      <a:pt x="117737" y="59606"/>
                    </a:cubicBezTo>
                    <a:cubicBezTo>
                      <a:pt x="103812" y="57812"/>
                      <a:pt x="91022" y="67621"/>
                      <a:pt x="89229" y="81556"/>
                    </a:cubicBezTo>
                    <a:cubicBezTo>
                      <a:pt x="87974" y="91245"/>
                      <a:pt x="92337" y="100396"/>
                      <a:pt x="99808" y="105659"/>
                    </a:cubicBezTo>
                    <a:lnTo>
                      <a:pt x="89588" y="149977"/>
                    </a:lnTo>
                    <a:cubicBezTo>
                      <a:pt x="80324" y="149857"/>
                      <a:pt x="71360" y="152847"/>
                      <a:pt x="63949" y="158529"/>
                    </a:cubicBezTo>
                    <a:cubicBezTo>
                      <a:pt x="55223" y="165287"/>
                      <a:pt x="49605" y="175036"/>
                      <a:pt x="48171" y="185981"/>
                    </a:cubicBezTo>
                    <a:cubicBezTo>
                      <a:pt x="46736" y="196926"/>
                      <a:pt x="49665" y="207811"/>
                      <a:pt x="56418" y="216543"/>
                    </a:cubicBezTo>
                    <a:cubicBezTo>
                      <a:pt x="63172" y="225275"/>
                      <a:pt x="72913" y="230897"/>
                      <a:pt x="83850" y="232332"/>
                    </a:cubicBezTo>
                    <a:cubicBezTo>
                      <a:pt x="85643" y="232572"/>
                      <a:pt x="87496" y="232691"/>
                      <a:pt x="89289" y="232691"/>
                    </a:cubicBezTo>
                    <a:cubicBezTo>
                      <a:pt x="98373" y="232691"/>
                      <a:pt x="107099" y="229701"/>
                      <a:pt x="114390" y="224079"/>
                    </a:cubicBezTo>
                    <a:cubicBezTo>
                      <a:pt x="123116" y="217321"/>
                      <a:pt x="128734" y="207572"/>
                      <a:pt x="130168" y="196627"/>
                    </a:cubicBezTo>
                    <a:cubicBezTo>
                      <a:pt x="130467" y="194474"/>
                      <a:pt x="130527" y="192321"/>
                      <a:pt x="130527" y="190168"/>
                    </a:cubicBezTo>
                    <a:lnTo>
                      <a:pt x="168119" y="179940"/>
                    </a:lnTo>
                    <a:cubicBezTo>
                      <a:pt x="173080" y="187716"/>
                      <a:pt x="181268" y="193278"/>
                      <a:pt x="191069" y="194534"/>
                    </a:cubicBezTo>
                    <a:cubicBezTo>
                      <a:pt x="208700" y="196806"/>
                      <a:pt x="224896" y="184366"/>
                      <a:pt x="227167" y="166723"/>
                    </a:cubicBezTo>
                    <a:cubicBezTo>
                      <a:pt x="229438" y="149079"/>
                      <a:pt x="216947" y="132931"/>
                      <a:pt x="199317" y="130659"/>
                    </a:cubicBezTo>
                    <a:close/>
                    <a:moveTo>
                      <a:pt x="121861" y="166065"/>
                    </a:moveTo>
                    <a:cubicBezTo>
                      <a:pt x="118096" y="161161"/>
                      <a:pt x="113434" y="157273"/>
                      <a:pt x="108115" y="154522"/>
                    </a:cubicBezTo>
                    <a:lnTo>
                      <a:pt x="118395" y="109965"/>
                    </a:lnTo>
                    <a:cubicBezTo>
                      <a:pt x="120666" y="109606"/>
                      <a:pt x="122877" y="108948"/>
                      <a:pt x="124909" y="107991"/>
                    </a:cubicBezTo>
                    <a:lnTo>
                      <a:pt x="166207" y="148422"/>
                    </a:lnTo>
                    <a:cubicBezTo>
                      <a:pt x="164713" y="151532"/>
                      <a:pt x="163637" y="154881"/>
                      <a:pt x="163159" y="158469"/>
                    </a:cubicBezTo>
                    <a:cubicBezTo>
                      <a:pt x="163039" y="159486"/>
                      <a:pt x="162920" y="160503"/>
                      <a:pt x="162920" y="161520"/>
                    </a:cubicBezTo>
                    <a:lnTo>
                      <a:pt x="125447" y="171687"/>
                    </a:lnTo>
                    <a:cubicBezTo>
                      <a:pt x="124431" y="169713"/>
                      <a:pt x="123236" y="167859"/>
                      <a:pt x="121861" y="166065"/>
                    </a:cubicBezTo>
                    <a:close/>
                    <a:moveTo>
                      <a:pt x="89050" y="169055"/>
                    </a:moveTo>
                    <a:cubicBezTo>
                      <a:pt x="84209" y="169055"/>
                      <a:pt x="79488" y="170670"/>
                      <a:pt x="75543" y="173661"/>
                    </a:cubicBezTo>
                    <a:cubicBezTo>
                      <a:pt x="70822" y="177309"/>
                      <a:pt x="67833" y="182512"/>
                      <a:pt x="67056" y="188433"/>
                    </a:cubicBezTo>
                    <a:cubicBezTo>
                      <a:pt x="66280" y="194294"/>
                      <a:pt x="67833" y="200156"/>
                      <a:pt x="71479" y="204881"/>
                    </a:cubicBezTo>
                    <a:cubicBezTo>
                      <a:pt x="75125" y="209605"/>
                      <a:pt x="80324" y="212596"/>
                      <a:pt x="86241" y="213373"/>
                    </a:cubicBezTo>
                    <a:cubicBezTo>
                      <a:pt x="92098" y="214151"/>
                      <a:pt x="97955" y="212596"/>
                      <a:pt x="102677" y="208947"/>
                    </a:cubicBezTo>
                    <a:cubicBezTo>
                      <a:pt x="107398" y="205299"/>
                      <a:pt x="110386" y="200096"/>
                      <a:pt x="111163" y="194175"/>
                    </a:cubicBezTo>
                    <a:cubicBezTo>
                      <a:pt x="111940" y="188314"/>
                      <a:pt x="110386" y="182452"/>
                      <a:pt x="106741" y="177728"/>
                    </a:cubicBezTo>
                    <a:cubicBezTo>
                      <a:pt x="103095" y="173003"/>
                      <a:pt x="97895" y="170012"/>
                      <a:pt x="91979" y="169235"/>
                    </a:cubicBezTo>
                    <a:cubicBezTo>
                      <a:pt x="91022" y="169115"/>
                      <a:pt x="90006" y="169055"/>
                      <a:pt x="89050" y="169055"/>
                    </a:cubicBezTo>
                    <a:close/>
                  </a:path>
                </a:pathLst>
              </a:custGeom>
              <a:solidFill>
                <a:schemeClr val="bg1"/>
              </a:solidFill>
              <a:ln w="5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30BE634-9D5A-37EA-AD5F-13A49DE3D1BE}"/>
                </a:ext>
              </a:extLst>
            </p:cNvPr>
            <p:cNvSpPr/>
            <p:nvPr/>
          </p:nvSpPr>
          <p:spPr>
            <a:xfrm>
              <a:off x="2703512" y="2617580"/>
              <a:ext cx="1447800" cy="255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Virtual Router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195B8DA-4D0B-06DB-65F8-A152F67847B9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6015853" y="2950342"/>
            <a:ext cx="472023" cy="53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166A4432-DB65-91C5-D016-65AB76FA21AA}"/>
              </a:ext>
            </a:extLst>
          </p:cNvPr>
          <p:cNvSpPr/>
          <p:nvPr/>
        </p:nvSpPr>
        <p:spPr>
          <a:xfrm>
            <a:off x="6344635" y="3725446"/>
            <a:ext cx="3539996" cy="10929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Sydney</a:t>
            </a:r>
            <a:endParaRPr lang="it-IT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BE92460-B39B-75D4-331C-A3B758802627}"/>
              </a:ext>
            </a:extLst>
          </p:cNvPr>
          <p:cNvCxnSpPr>
            <a:cxnSpLocks/>
            <a:stCxn id="37" idx="3"/>
            <a:endCxn id="99" idx="1"/>
          </p:cNvCxnSpPr>
          <p:nvPr/>
        </p:nvCxnSpPr>
        <p:spPr>
          <a:xfrm>
            <a:off x="8116599" y="4252444"/>
            <a:ext cx="16441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" name="Connector: Elbow 1033">
            <a:extLst>
              <a:ext uri="{FF2B5EF4-FFF2-40B4-BE49-F238E27FC236}">
                <a16:creationId xmlns:a16="http://schemas.microsoft.com/office/drawing/2014/main" id="{212375D7-D9BF-17C0-7F51-8A900A2B045E}"/>
              </a:ext>
            </a:extLst>
          </p:cNvPr>
          <p:cNvCxnSpPr>
            <a:cxnSpLocks/>
            <a:stCxn id="37" idx="1"/>
            <a:endCxn id="10" idx="3"/>
          </p:cNvCxnSpPr>
          <p:nvPr/>
        </p:nvCxnSpPr>
        <p:spPr>
          <a:xfrm rot="10800000">
            <a:off x="6015854" y="2950342"/>
            <a:ext cx="457829" cy="1302102"/>
          </a:xfrm>
          <a:prstGeom prst="bentConnector3">
            <a:avLst>
              <a:gd name="adj1" fmla="val 62178"/>
            </a:avLst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3210EA2-DBB2-3C65-F8B4-0E45AF49BA74}"/>
              </a:ext>
            </a:extLst>
          </p:cNvPr>
          <p:cNvGrpSpPr/>
          <p:nvPr/>
        </p:nvGrpSpPr>
        <p:grpSpPr>
          <a:xfrm>
            <a:off x="8281014" y="4100504"/>
            <a:ext cx="1447800" cy="560815"/>
            <a:chOff x="1136867" y="4408434"/>
            <a:chExt cx="1447800" cy="560815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519874-696F-C3F1-E0E5-40D5D059C04F}"/>
                </a:ext>
              </a:extLst>
            </p:cNvPr>
            <p:cNvSpPr/>
            <p:nvPr/>
          </p:nvSpPr>
          <p:spPr>
            <a:xfrm>
              <a:off x="1136867" y="4713794"/>
              <a:ext cx="1442167" cy="255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Private Cloud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538ED21-60F4-37F5-78EA-C45857DDFA23}"/>
                </a:ext>
              </a:extLst>
            </p:cNvPr>
            <p:cNvSpPr/>
            <p:nvPr/>
          </p:nvSpPr>
          <p:spPr>
            <a:xfrm>
              <a:off x="1136867" y="4408434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Metal</a:t>
              </a:r>
              <a:endParaRPr lang="en-US" sz="1000" b="1" baseline="30000">
                <a:solidFill>
                  <a:schemeClr val="bg1"/>
                </a:solidFill>
              </a:endParaRPr>
            </a:p>
          </p:txBody>
        </p:sp>
        <p:sp>
          <p:nvSpPr>
            <p:cNvPr id="100" name="Graphic 27">
              <a:extLst>
                <a:ext uri="{FF2B5EF4-FFF2-40B4-BE49-F238E27FC236}">
                  <a16:creationId xmlns:a16="http://schemas.microsoft.com/office/drawing/2014/main" id="{5CBF663F-6746-03D1-B10B-677F48541515}"/>
                </a:ext>
              </a:extLst>
            </p:cNvPr>
            <p:cNvSpPr/>
            <p:nvPr/>
          </p:nvSpPr>
          <p:spPr>
            <a:xfrm>
              <a:off x="1224398" y="4453360"/>
              <a:ext cx="188776" cy="214029"/>
            </a:xfrm>
            <a:custGeom>
              <a:avLst/>
              <a:gdLst>
                <a:gd name="connsiteX0" fmla="*/ 229263 w 293529"/>
                <a:gd name="connsiteY0" fmla="*/ 110748 h 332796"/>
                <a:gd name="connsiteX1" fmla="*/ 185247 w 293529"/>
                <a:gd name="connsiteY1" fmla="*/ 90548 h 332796"/>
                <a:gd name="connsiteX2" fmla="*/ 179191 w 293529"/>
                <a:gd name="connsiteY2" fmla="*/ 94849 h 332796"/>
                <a:gd name="connsiteX3" fmla="*/ 185247 w 293529"/>
                <a:gd name="connsiteY3" fmla="*/ 104166 h 332796"/>
                <a:gd name="connsiteX4" fmla="*/ 229263 w 293529"/>
                <a:gd name="connsiteY4" fmla="*/ 120587 h 332796"/>
                <a:gd name="connsiteX5" fmla="*/ 232258 w 293529"/>
                <a:gd name="connsiteY5" fmla="*/ 116873 h 332796"/>
                <a:gd name="connsiteX6" fmla="*/ 229263 w 293529"/>
                <a:gd name="connsiteY6" fmla="*/ 110748 h 332796"/>
                <a:gd name="connsiteX7" fmla="*/ 229263 w 293529"/>
                <a:gd name="connsiteY7" fmla="*/ 161442 h 332796"/>
                <a:gd name="connsiteX8" fmla="*/ 146700 w 293529"/>
                <a:gd name="connsiteY8" fmla="*/ 158184 h 332796"/>
                <a:gd name="connsiteX9" fmla="*/ 137779 w 293529"/>
                <a:gd name="connsiteY9" fmla="*/ 166459 h 332796"/>
                <a:gd name="connsiteX10" fmla="*/ 146700 w 293529"/>
                <a:gd name="connsiteY10" fmla="*/ 174735 h 332796"/>
                <a:gd name="connsiteX11" fmla="*/ 229263 w 293529"/>
                <a:gd name="connsiteY11" fmla="*/ 171411 h 332796"/>
                <a:gd name="connsiteX12" fmla="*/ 232258 w 293529"/>
                <a:gd name="connsiteY12" fmla="*/ 166459 h 332796"/>
                <a:gd name="connsiteX13" fmla="*/ 229263 w 293529"/>
                <a:gd name="connsiteY13" fmla="*/ 161442 h 332796"/>
                <a:gd name="connsiteX14" fmla="*/ 229263 w 293529"/>
                <a:gd name="connsiteY14" fmla="*/ 212202 h 332796"/>
                <a:gd name="connsiteX15" fmla="*/ 199376 w 293529"/>
                <a:gd name="connsiteY15" fmla="*/ 223344 h 332796"/>
                <a:gd name="connsiteX16" fmla="*/ 194297 w 293529"/>
                <a:gd name="connsiteY16" fmla="*/ 231684 h 332796"/>
                <a:gd name="connsiteX17" fmla="*/ 199376 w 293529"/>
                <a:gd name="connsiteY17" fmla="*/ 235855 h 332796"/>
                <a:gd name="connsiteX18" fmla="*/ 229263 w 293529"/>
                <a:gd name="connsiteY18" fmla="*/ 222171 h 332796"/>
                <a:gd name="connsiteX19" fmla="*/ 232258 w 293529"/>
                <a:gd name="connsiteY19" fmla="*/ 215981 h 332796"/>
                <a:gd name="connsiteX20" fmla="*/ 229263 w 293529"/>
                <a:gd name="connsiteY20" fmla="*/ 212202 h 332796"/>
                <a:gd name="connsiteX21" fmla="*/ 278814 w 293529"/>
                <a:gd name="connsiteY21" fmla="*/ 72564 h 332796"/>
                <a:gd name="connsiteX22" fmla="*/ 161546 w 293529"/>
                <a:gd name="connsiteY22" fmla="*/ 4016 h 332796"/>
                <a:gd name="connsiteX23" fmla="*/ 131919 w 293529"/>
                <a:gd name="connsiteY23" fmla="*/ 3950 h 332796"/>
                <a:gd name="connsiteX24" fmla="*/ 14585 w 293529"/>
                <a:gd name="connsiteY24" fmla="*/ 72499 h 332796"/>
                <a:gd name="connsiteX25" fmla="*/ 0 w 293529"/>
                <a:gd name="connsiteY25" fmla="*/ 97846 h 332796"/>
                <a:gd name="connsiteX26" fmla="*/ 0 w 293529"/>
                <a:gd name="connsiteY26" fmla="*/ 234942 h 332796"/>
                <a:gd name="connsiteX27" fmla="*/ 14585 w 293529"/>
                <a:gd name="connsiteY27" fmla="*/ 260290 h 332796"/>
                <a:gd name="connsiteX28" fmla="*/ 131984 w 293529"/>
                <a:gd name="connsiteY28" fmla="*/ 328838 h 332796"/>
                <a:gd name="connsiteX29" fmla="*/ 161546 w 293529"/>
                <a:gd name="connsiteY29" fmla="*/ 328838 h 332796"/>
                <a:gd name="connsiteX30" fmla="*/ 278944 w 293529"/>
                <a:gd name="connsiteY30" fmla="*/ 260290 h 332796"/>
                <a:gd name="connsiteX31" fmla="*/ 293530 w 293529"/>
                <a:gd name="connsiteY31" fmla="*/ 234942 h 332796"/>
                <a:gd name="connsiteX32" fmla="*/ 293530 w 293529"/>
                <a:gd name="connsiteY32" fmla="*/ 97911 h 332796"/>
                <a:gd name="connsiteX33" fmla="*/ 278814 w 293529"/>
                <a:gd name="connsiteY33" fmla="*/ 72564 h 332796"/>
                <a:gd name="connsiteX34" fmla="*/ 247625 w 293529"/>
                <a:gd name="connsiteY34" fmla="*/ 217349 h 332796"/>
                <a:gd name="connsiteX35" fmla="*/ 243328 w 293529"/>
                <a:gd name="connsiteY35" fmla="*/ 227710 h 332796"/>
                <a:gd name="connsiteX36" fmla="*/ 146114 w 293529"/>
                <a:gd name="connsiteY36" fmla="*/ 282965 h 332796"/>
                <a:gd name="connsiteX37" fmla="*/ 71429 w 293529"/>
                <a:gd name="connsiteY37" fmla="*/ 240025 h 332796"/>
                <a:gd name="connsiteX38" fmla="*/ 243262 w 293529"/>
                <a:gd name="connsiteY38" fmla="*/ 196759 h 332796"/>
                <a:gd name="connsiteX39" fmla="*/ 247560 w 293529"/>
                <a:gd name="connsiteY39" fmla="*/ 203535 h 332796"/>
                <a:gd name="connsiteX40" fmla="*/ 247625 w 293529"/>
                <a:gd name="connsiteY40" fmla="*/ 217349 h 332796"/>
                <a:gd name="connsiteX41" fmla="*/ 247625 w 293529"/>
                <a:gd name="connsiteY41" fmla="*/ 217349 h 332796"/>
                <a:gd name="connsiteX42" fmla="*/ 247625 w 293529"/>
                <a:gd name="connsiteY42" fmla="*/ 173692 h 332796"/>
                <a:gd name="connsiteX43" fmla="*/ 243328 w 293529"/>
                <a:gd name="connsiteY43" fmla="*/ 182293 h 332796"/>
                <a:gd name="connsiteX44" fmla="*/ 45384 w 293529"/>
                <a:gd name="connsiteY44" fmla="*/ 213179 h 332796"/>
                <a:gd name="connsiteX45" fmla="*/ 45384 w 293529"/>
                <a:gd name="connsiteY45" fmla="*/ 119740 h 332796"/>
                <a:gd name="connsiteX46" fmla="*/ 243262 w 293529"/>
                <a:gd name="connsiteY46" fmla="*/ 150625 h 332796"/>
                <a:gd name="connsiteX47" fmla="*/ 247560 w 293529"/>
                <a:gd name="connsiteY47" fmla="*/ 159227 h 332796"/>
                <a:gd name="connsiteX48" fmla="*/ 247625 w 293529"/>
                <a:gd name="connsiteY48" fmla="*/ 173692 h 332796"/>
                <a:gd name="connsiteX49" fmla="*/ 247625 w 293529"/>
                <a:gd name="connsiteY49" fmla="*/ 173692 h 332796"/>
                <a:gd name="connsiteX50" fmla="*/ 247625 w 293529"/>
                <a:gd name="connsiteY50" fmla="*/ 129318 h 332796"/>
                <a:gd name="connsiteX51" fmla="*/ 243328 w 293529"/>
                <a:gd name="connsiteY51" fmla="*/ 136095 h 332796"/>
                <a:gd name="connsiteX52" fmla="*/ 71755 w 293529"/>
                <a:gd name="connsiteY52" fmla="*/ 92894 h 332796"/>
                <a:gd name="connsiteX53" fmla="*/ 146700 w 293529"/>
                <a:gd name="connsiteY53" fmla="*/ 50149 h 332796"/>
                <a:gd name="connsiteX54" fmla="*/ 243393 w 293529"/>
                <a:gd name="connsiteY54" fmla="*/ 105079 h 332796"/>
                <a:gd name="connsiteX55" fmla="*/ 247690 w 293529"/>
                <a:gd name="connsiteY55" fmla="*/ 115439 h 332796"/>
                <a:gd name="connsiteX56" fmla="*/ 247690 w 293529"/>
                <a:gd name="connsiteY56" fmla="*/ 129318 h 33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93529" h="332796">
                  <a:moveTo>
                    <a:pt x="229263" y="110748"/>
                  </a:moveTo>
                  <a:lnTo>
                    <a:pt x="185247" y="90548"/>
                  </a:lnTo>
                  <a:cubicBezTo>
                    <a:pt x="181991" y="88984"/>
                    <a:pt x="179191" y="90939"/>
                    <a:pt x="179191" y="94849"/>
                  </a:cubicBezTo>
                  <a:cubicBezTo>
                    <a:pt x="179191" y="98758"/>
                    <a:pt x="181991" y="102994"/>
                    <a:pt x="185247" y="104166"/>
                  </a:cubicBezTo>
                  <a:lnTo>
                    <a:pt x="229263" y="120587"/>
                  </a:lnTo>
                  <a:cubicBezTo>
                    <a:pt x="230956" y="121238"/>
                    <a:pt x="232258" y="119479"/>
                    <a:pt x="232258" y="116873"/>
                  </a:cubicBezTo>
                  <a:cubicBezTo>
                    <a:pt x="232323" y="114266"/>
                    <a:pt x="230956" y="111529"/>
                    <a:pt x="229263" y="110748"/>
                  </a:cubicBezTo>
                  <a:close/>
                  <a:moveTo>
                    <a:pt x="229263" y="161442"/>
                  </a:moveTo>
                  <a:lnTo>
                    <a:pt x="146700" y="158184"/>
                  </a:lnTo>
                  <a:cubicBezTo>
                    <a:pt x="141881" y="157989"/>
                    <a:pt x="137779" y="161703"/>
                    <a:pt x="137779" y="166459"/>
                  </a:cubicBezTo>
                  <a:cubicBezTo>
                    <a:pt x="137779" y="171216"/>
                    <a:pt x="141881" y="174930"/>
                    <a:pt x="146700" y="174735"/>
                  </a:cubicBezTo>
                  <a:lnTo>
                    <a:pt x="229263" y="171411"/>
                  </a:lnTo>
                  <a:cubicBezTo>
                    <a:pt x="230956" y="171346"/>
                    <a:pt x="232258" y="169131"/>
                    <a:pt x="232258" y="166459"/>
                  </a:cubicBezTo>
                  <a:cubicBezTo>
                    <a:pt x="232323" y="163853"/>
                    <a:pt x="230956" y="161507"/>
                    <a:pt x="229263" y="161442"/>
                  </a:cubicBezTo>
                  <a:close/>
                  <a:moveTo>
                    <a:pt x="229263" y="212202"/>
                  </a:moveTo>
                  <a:lnTo>
                    <a:pt x="199376" y="223344"/>
                  </a:lnTo>
                  <a:cubicBezTo>
                    <a:pt x="196641" y="224387"/>
                    <a:pt x="194297" y="228166"/>
                    <a:pt x="194297" y="231684"/>
                  </a:cubicBezTo>
                  <a:cubicBezTo>
                    <a:pt x="194297" y="235203"/>
                    <a:pt x="196576" y="237093"/>
                    <a:pt x="199376" y="235855"/>
                  </a:cubicBezTo>
                  <a:lnTo>
                    <a:pt x="229263" y="222171"/>
                  </a:lnTo>
                  <a:cubicBezTo>
                    <a:pt x="230956" y="221389"/>
                    <a:pt x="232258" y="218652"/>
                    <a:pt x="232258" y="215981"/>
                  </a:cubicBezTo>
                  <a:cubicBezTo>
                    <a:pt x="232258" y="213309"/>
                    <a:pt x="230956" y="211615"/>
                    <a:pt x="229263" y="212202"/>
                  </a:cubicBezTo>
                  <a:close/>
                  <a:moveTo>
                    <a:pt x="278814" y="72564"/>
                  </a:moveTo>
                  <a:lnTo>
                    <a:pt x="161546" y="4016"/>
                  </a:lnTo>
                  <a:cubicBezTo>
                    <a:pt x="152365" y="-1328"/>
                    <a:pt x="141100" y="-1328"/>
                    <a:pt x="131919" y="3950"/>
                  </a:cubicBezTo>
                  <a:lnTo>
                    <a:pt x="14585" y="72499"/>
                  </a:lnTo>
                  <a:cubicBezTo>
                    <a:pt x="5535" y="77711"/>
                    <a:pt x="0" y="87355"/>
                    <a:pt x="0" y="97846"/>
                  </a:cubicBezTo>
                  <a:lnTo>
                    <a:pt x="0" y="234942"/>
                  </a:lnTo>
                  <a:cubicBezTo>
                    <a:pt x="0" y="245368"/>
                    <a:pt x="5600" y="255077"/>
                    <a:pt x="14585" y="260290"/>
                  </a:cubicBezTo>
                  <a:lnTo>
                    <a:pt x="131984" y="328838"/>
                  </a:lnTo>
                  <a:cubicBezTo>
                    <a:pt x="141100" y="334116"/>
                    <a:pt x="152430" y="334116"/>
                    <a:pt x="161546" y="328838"/>
                  </a:cubicBezTo>
                  <a:lnTo>
                    <a:pt x="278944" y="260290"/>
                  </a:lnTo>
                  <a:cubicBezTo>
                    <a:pt x="287995" y="255077"/>
                    <a:pt x="293530" y="245433"/>
                    <a:pt x="293530" y="234942"/>
                  </a:cubicBezTo>
                  <a:lnTo>
                    <a:pt x="293530" y="97911"/>
                  </a:lnTo>
                  <a:cubicBezTo>
                    <a:pt x="293530" y="87485"/>
                    <a:pt x="287930" y="77777"/>
                    <a:pt x="278814" y="72564"/>
                  </a:cubicBezTo>
                  <a:close/>
                  <a:moveTo>
                    <a:pt x="247625" y="217349"/>
                  </a:moveTo>
                  <a:cubicBezTo>
                    <a:pt x="247625" y="221715"/>
                    <a:pt x="245802" y="226341"/>
                    <a:pt x="243328" y="227710"/>
                  </a:cubicBezTo>
                  <a:lnTo>
                    <a:pt x="146114" y="282965"/>
                  </a:lnTo>
                  <a:lnTo>
                    <a:pt x="71429" y="240025"/>
                  </a:lnTo>
                  <a:lnTo>
                    <a:pt x="243262" y="196759"/>
                  </a:lnTo>
                  <a:cubicBezTo>
                    <a:pt x="245672" y="196107"/>
                    <a:pt x="247560" y="199170"/>
                    <a:pt x="247560" y="203535"/>
                  </a:cubicBezTo>
                  <a:lnTo>
                    <a:pt x="247625" y="217349"/>
                  </a:lnTo>
                  <a:lnTo>
                    <a:pt x="247625" y="217349"/>
                  </a:lnTo>
                  <a:close/>
                  <a:moveTo>
                    <a:pt x="247625" y="173692"/>
                  </a:moveTo>
                  <a:cubicBezTo>
                    <a:pt x="247625" y="178058"/>
                    <a:pt x="245802" y="181902"/>
                    <a:pt x="243328" y="182293"/>
                  </a:cubicBezTo>
                  <a:lnTo>
                    <a:pt x="45384" y="213179"/>
                  </a:lnTo>
                  <a:lnTo>
                    <a:pt x="45384" y="119740"/>
                  </a:lnTo>
                  <a:lnTo>
                    <a:pt x="243262" y="150625"/>
                  </a:lnTo>
                  <a:cubicBezTo>
                    <a:pt x="245672" y="151016"/>
                    <a:pt x="247560" y="154861"/>
                    <a:pt x="247560" y="159227"/>
                  </a:cubicBezTo>
                  <a:lnTo>
                    <a:pt x="247625" y="173692"/>
                  </a:lnTo>
                  <a:lnTo>
                    <a:pt x="247625" y="173692"/>
                  </a:lnTo>
                  <a:close/>
                  <a:moveTo>
                    <a:pt x="247625" y="129318"/>
                  </a:moveTo>
                  <a:cubicBezTo>
                    <a:pt x="247625" y="133684"/>
                    <a:pt x="245802" y="136746"/>
                    <a:pt x="243328" y="136095"/>
                  </a:cubicBezTo>
                  <a:lnTo>
                    <a:pt x="71755" y="92894"/>
                  </a:lnTo>
                  <a:lnTo>
                    <a:pt x="146700" y="50149"/>
                  </a:lnTo>
                  <a:lnTo>
                    <a:pt x="243393" y="105079"/>
                  </a:lnTo>
                  <a:cubicBezTo>
                    <a:pt x="245802" y="106447"/>
                    <a:pt x="247690" y="111008"/>
                    <a:pt x="247690" y="115439"/>
                  </a:cubicBezTo>
                  <a:lnTo>
                    <a:pt x="247690" y="129318"/>
                  </a:lnTo>
                  <a:close/>
                </a:path>
              </a:pathLst>
            </a:custGeom>
            <a:solidFill>
              <a:schemeClr val="bg1"/>
            </a:solidFill>
            <a:ln w="6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0D16012-2E2E-1778-BDF5-B41AB18CFF6F}"/>
              </a:ext>
            </a:extLst>
          </p:cNvPr>
          <p:cNvCxnSpPr>
            <a:cxnSpLocks/>
            <a:stCxn id="76" idx="3"/>
          </p:cNvCxnSpPr>
          <p:nvPr/>
        </p:nvCxnSpPr>
        <p:spPr>
          <a:xfrm flipV="1">
            <a:off x="9728814" y="2947480"/>
            <a:ext cx="444414" cy="5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7A4AEDF-6B74-4926-E077-A0951C575DB8}"/>
              </a:ext>
            </a:extLst>
          </p:cNvPr>
          <p:cNvGrpSpPr/>
          <p:nvPr/>
        </p:nvGrpSpPr>
        <p:grpSpPr>
          <a:xfrm>
            <a:off x="10193973" y="2836921"/>
            <a:ext cx="1447800" cy="558404"/>
            <a:chOff x="10837689" y="2867988"/>
            <a:chExt cx="1447800" cy="558404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76AEA8C2-6BD2-986B-796F-954C5542DB2E}"/>
                </a:ext>
              </a:extLst>
            </p:cNvPr>
            <p:cNvGrpSpPr/>
            <p:nvPr/>
          </p:nvGrpSpPr>
          <p:grpSpPr>
            <a:xfrm>
              <a:off x="10837689" y="2867988"/>
              <a:ext cx="1447800" cy="303880"/>
              <a:chOff x="10094912" y="2934620"/>
              <a:chExt cx="1447800" cy="30388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30F38DF-91C1-20DF-1B10-642E6FE7E98C}"/>
                  </a:ext>
                </a:extLst>
              </p:cNvPr>
              <p:cNvSpPr/>
              <p:nvPr/>
            </p:nvSpPr>
            <p:spPr>
              <a:xfrm>
                <a:off x="10094912" y="2934620"/>
                <a:ext cx="1447800" cy="303880"/>
              </a:xfrm>
              <a:prstGeom prst="rect">
                <a:avLst/>
              </a:prstGeom>
              <a:solidFill>
                <a:srgbClr val="0067B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Microsoft Azure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</a:p>
            </p:txBody>
          </p:sp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05335C1D-88F1-9B96-4107-259B7877C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74618" y="3003412"/>
                <a:ext cx="209537" cy="167629"/>
              </a:xfrm>
              <a:prstGeom prst="rect">
                <a:avLst/>
              </a:prstGeom>
            </p:spPr>
          </p:pic>
        </p:grp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E61ABFA-017C-BD39-BE35-B029EC7C20FE}"/>
                </a:ext>
              </a:extLst>
            </p:cNvPr>
            <p:cNvSpPr/>
            <p:nvPr/>
          </p:nvSpPr>
          <p:spPr>
            <a:xfrm>
              <a:off x="10837689" y="3170937"/>
              <a:ext cx="1447800" cy="25545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>
                <a:spcBef>
                  <a:spcPts val="100"/>
                </a:spcBef>
                <a:spcAft>
                  <a:spcPts val="200"/>
                </a:spcAft>
              </a:pPr>
              <a:r>
                <a:rPr lang="en-US" sz="1000">
                  <a:solidFill>
                    <a:schemeClr val="tx1"/>
                  </a:solidFill>
                </a:rPr>
                <a:t>ExpressRoute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DC9059-9FE2-3015-D851-BCA2C4C4A7A5}"/>
              </a:ext>
            </a:extLst>
          </p:cNvPr>
          <p:cNvSpPr txBox="1"/>
          <p:nvPr/>
        </p:nvSpPr>
        <p:spPr>
          <a:xfrm>
            <a:off x="1166229" y="5392183"/>
            <a:ext cx="90409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Equinix Fabric</a:t>
            </a:r>
            <a:r>
              <a:rPr lang="en-US" sz="1000" baseline="30000" dirty="0"/>
              <a:t>®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F2F4C4-C383-8062-FC56-02A3031600E9}"/>
              </a:ext>
            </a:extLst>
          </p:cNvPr>
          <p:cNvCxnSpPr>
            <a:cxnSpLocks/>
          </p:cNvCxnSpPr>
          <p:nvPr/>
        </p:nvCxnSpPr>
        <p:spPr>
          <a:xfrm>
            <a:off x="694639" y="5469127"/>
            <a:ext cx="381887" cy="0"/>
          </a:xfrm>
          <a:prstGeom prst="line">
            <a:avLst/>
          </a:prstGeom>
          <a:ln w="19050" cap="flat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C6399B-C06C-D2C1-380D-BFD4038A6433}"/>
              </a:ext>
            </a:extLst>
          </p:cNvPr>
          <p:cNvGrpSpPr/>
          <p:nvPr/>
        </p:nvGrpSpPr>
        <p:grpSpPr>
          <a:xfrm>
            <a:off x="2484992" y="2793258"/>
            <a:ext cx="1642917" cy="303880"/>
            <a:chOff x="2098233" y="2766593"/>
            <a:chExt cx="1642917" cy="30388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033F918-9070-FD08-9825-B646B6DEC67E}"/>
                </a:ext>
              </a:extLst>
            </p:cNvPr>
            <p:cNvSpPr/>
            <p:nvPr/>
          </p:nvSpPr>
          <p:spPr>
            <a:xfrm>
              <a:off x="2098233" y="2766593"/>
              <a:ext cx="1642917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Fabric Cloud Router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D8856F84-DBCE-5848-79AE-0FF310B93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177844" y="2810689"/>
              <a:ext cx="190275" cy="212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EF81AB-7C00-BFEC-77B0-8A8BD74946C9}"/>
              </a:ext>
            </a:extLst>
          </p:cNvPr>
          <p:cNvGrpSpPr/>
          <p:nvPr/>
        </p:nvGrpSpPr>
        <p:grpSpPr>
          <a:xfrm>
            <a:off x="2484320" y="4300880"/>
            <a:ext cx="1642917" cy="303880"/>
            <a:chOff x="2098233" y="2766593"/>
            <a:chExt cx="1642917" cy="3038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6ED6D6D-AF7E-5E60-D681-9AB13EF25421}"/>
                </a:ext>
              </a:extLst>
            </p:cNvPr>
            <p:cNvSpPr/>
            <p:nvPr/>
          </p:nvSpPr>
          <p:spPr>
            <a:xfrm>
              <a:off x="2098233" y="2766593"/>
              <a:ext cx="1642917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Fabric Cloud Router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EE988FAB-ACE1-009C-F515-F408C471D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177844" y="2810689"/>
              <a:ext cx="190275" cy="2124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C3737A2-45B2-A475-9CB1-CEABBA9F01A2}"/>
              </a:ext>
            </a:extLst>
          </p:cNvPr>
          <p:cNvSpPr/>
          <p:nvPr/>
        </p:nvSpPr>
        <p:spPr>
          <a:xfrm>
            <a:off x="6487876" y="2798940"/>
            <a:ext cx="1642917" cy="30388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Fabric Cloud Router</a:t>
            </a:r>
            <a:endParaRPr lang="en-US" sz="1000" b="1" baseline="30000" dirty="0">
              <a:solidFill>
                <a:schemeClr val="bg1"/>
              </a:solidFill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30115A0E-4EB6-7126-46E4-52FFAD535B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67487" y="2843036"/>
            <a:ext cx="190275" cy="212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FABC3CE-1FE6-7D5A-B0A3-B6E171245E67}"/>
              </a:ext>
            </a:extLst>
          </p:cNvPr>
          <p:cNvSpPr/>
          <p:nvPr/>
        </p:nvSpPr>
        <p:spPr>
          <a:xfrm>
            <a:off x="6473682" y="4100504"/>
            <a:ext cx="1642917" cy="30388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Fabric Cloud Router</a:t>
            </a:r>
            <a:endParaRPr lang="en-US" sz="1000" b="1" baseline="30000" dirty="0">
              <a:solidFill>
                <a:schemeClr val="bg1"/>
              </a:solidFill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DB4BBB07-3E92-EB15-5469-33CDD89F43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53293" y="4144600"/>
            <a:ext cx="190275" cy="2124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8505CB1-E941-7240-C841-6C00062DE1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729" y="2141196"/>
            <a:ext cx="125366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43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70A89-15A0-64BB-0B3C-34ABBC1F5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BF3EF5-2871-33F0-E4B1-053A7155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D0915B-6972-2B82-D947-04428F2C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examples: Multipoint-to-multipoint (MP2MP) networks: IP-WAN (layout B)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6B0BDA-3303-1408-B624-39935560AAF4}"/>
              </a:ext>
            </a:extLst>
          </p:cNvPr>
          <p:cNvSpPr/>
          <p:nvPr/>
        </p:nvSpPr>
        <p:spPr>
          <a:xfrm>
            <a:off x="2696958" y="1949137"/>
            <a:ext cx="6261672" cy="41298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73D252-3671-25F3-8E27-B2F4DD364CA9}"/>
              </a:ext>
            </a:extLst>
          </p:cNvPr>
          <p:cNvSpPr/>
          <p:nvPr/>
        </p:nvSpPr>
        <p:spPr>
          <a:xfrm>
            <a:off x="2865226" y="2392899"/>
            <a:ext cx="1915221" cy="18198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Singapore</a:t>
            </a:r>
            <a:endParaRPr lang="it-IT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DE3548-27F1-93CD-AEE0-35F6FFBA6AC1}"/>
              </a:ext>
            </a:extLst>
          </p:cNvPr>
          <p:cNvGrpSpPr/>
          <p:nvPr/>
        </p:nvGrpSpPr>
        <p:grpSpPr>
          <a:xfrm>
            <a:off x="5101535" y="2775874"/>
            <a:ext cx="1447800" cy="564468"/>
            <a:chOff x="4828466" y="2944152"/>
            <a:chExt cx="1447800" cy="56446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3F350DF-60C1-1B4B-94AD-B7604A14E3C7}"/>
                </a:ext>
              </a:extLst>
            </p:cNvPr>
            <p:cNvGrpSpPr/>
            <p:nvPr/>
          </p:nvGrpSpPr>
          <p:grpSpPr>
            <a:xfrm>
              <a:off x="4828466" y="2944152"/>
              <a:ext cx="1447800" cy="303880"/>
              <a:chOff x="5903912" y="2268643"/>
              <a:chExt cx="1447800" cy="30388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1C21938-F765-568B-6711-CDCD6DEE8C27}"/>
                  </a:ext>
                </a:extLst>
              </p:cNvPr>
              <p:cNvSpPr/>
              <p:nvPr/>
            </p:nvSpPr>
            <p:spPr>
              <a:xfrm>
                <a:off x="5903912" y="2268643"/>
                <a:ext cx="1447800" cy="30388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Fabric</a:t>
                </a:r>
                <a:endParaRPr lang="en-US" sz="1000" b="1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Graphic 58">
                <a:extLst>
                  <a:ext uri="{FF2B5EF4-FFF2-40B4-BE49-F238E27FC236}">
                    <a16:creationId xmlns:a16="http://schemas.microsoft.com/office/drawing/2014/main" id="{DBBB2C27-5C38-DE68-0F17-094354EDECA8}"/>
                  </a:ext>
                </a:extLst>
              </p:cNvPr>
              <p:cNvSpPr/>
              <p:nvPr/>
            </p:nvSpPr>
            <p:spPr>
              <a:xfrm>
                <a:off x="5991443" y="2312977"/>
                <a:ext cx="188853" cy="214029"/>
              </a:xfrm>
              <a:custGeom>
                <a:avLst/>
                <a:gdLst>
                  <a:gd name="connsiteX0" fmla="*/ 382270 w 402347"/>
                  <a:gd name="connsiteY0" fmla="*/ 99443 h 455983"/>
                  <a:gd name="connsiteX1" fmla="*/ 221474 w 402347"/>
                  <a:gd name="connsiteY1" fmla="*/ 5503 h 455983"/>
                  <a:gd name="connsiteX2" fmla="*/ 180873 w 402347"/>
                  <a:gd name="connsiteY2" fmla="*/ 5414 h 455983"/>
                  <a:gd name="connsiteX3" fmla="*/ 19988 w 402347"/>
                  <a:gd name="connsiteY3" fmla="*/ 99354 h 455983"/>
                  <a:gd name="connsiteX4" fmla="*/ 0 w 402347"/>
                  <a:gd name="connsiteY4" fmla="*/ 134090 h 455983"/>
                  <a:gd name="connsiteX5" fmla="*/ 0 w 402347"/>
                  <a:gd name="connsiteY5" fmla="*/ 321882 h 455983"/>
                  <a:gd name="connsiteX6" fmla="*/ 19988 w 402347"/>
                  <a:gd name="connsiteY6" fmla="*/ 356618 h 455983"/>
                  <a:gd name="connsiteX7" fmla="*/ 180873 w 402347"/>
                  <a:gd name="connsiteY7" fmla="*/ 450559 h 455983"/>
                  <a:gd name="connsiteX8" fmla="*/ 221385 w 402347"/>
                  <a:gd name="connsiteY8" fmla="*/ 450559 h 455983"/>
                  <a:gd name="connsiteX9" fmla="*/ 382359 w 402347"/>
                  <a:gd name="connsiteY9" fmla="*/ 356708 h 455983"/>
                  <a:gd name="connsiteX10" fmla="*/ 402347 w 402347"/>
                  <a:gd name="connsiteY10" fmla="*/ 321971 h 455983"/>
                  <a:gd name="connsiteX11" fmla="*/ 402347 w 402347"/>
                  <a:gd name="connsiteY11" fmla="*/ 134180 h 455983"/>
                  <a:gd name="connsiteX12" fmla="*/ 382270 w 402347"/>
                  <a:gd name="connsiteY12" fmla="*/ 99443 h 455983"/>
                  <a:gd name="connsiteX13" fmla="*/ 106008 w 402347"/>
                  <a:gd name="connsiteY13" fmla="*/ 280002 h 455983"/>
                  <a:gd name="connsiteX14" fmla="*/ 116359 w 402347"/>
                  <a:gd name="connsiteY14" fmla="*/ 285627 h 455983"/>
                  <a:gd name="connsiteX15" fmla="*/ 157495 w 402347"/>
                  <a:gd name="connsiteY15" fmla="*/ 263660 h 455983"/>
                  <a:gd name="connsiteX16" fmla="*/ 157316 w 402347"/>
                  <a:gd name="connsiteY16" fmla="*/ 258660 h 455983"/>
                  <a:gd name="connsiteX17" fmla="*/ 159011 w 402347"/>
                  <a:gd name="connsiteY17" fmla="*/ 250891 h 455983"/>
                  <a:gd name="connsiteX18" fmla="*/ 101814 w 402347"/>
                  <a:gd name="connsiteY18" fmla="*/ 200527 h 455983"/>
                  <a:gd name="connsiteX19" fmla="*/ 99315 w 402347"/>
                  <a:gd name="connsiteY19" fmla="*/ 201956 h 455983"/>
                  <a:gd name="connsiteX20" fmla="*/ 106008 w 402347"/>
                  <a:gd name="connsiteY20" fmla="*/ 280002 h 455983"/>
                  <a:gd name="connsiteX21" fmla="*/ 226560 w 402347"/>
                  <a:gd name="connsiteY21" fmla="*/ 159987 h 455983"/>
                  <a:gd name="connsiteX22" fmla="*/ 227096 w 402347"/>
                  <a:gd name="connsiteY22" fmla="*/ 159987 h 455983"/>
                  <a:gd name="connsiteX23" fmla="*/ 227185 w 402347"/>
                  <a:gd name="connsiteY23" fmla="*/ 159987 h 455983"/>
                  <a:gd name="connsiteX24" fmla="*/ 248154 w 402347"/>
                  <a:gd name="connsiteY24" fmla="*/ 172042 h 455983"/>
                  <a:gd name="connsiteX25" fmla="*/ 287952 w 402347"/>
                  <a:gd name="connsiteY25" fmla="*/ 163112 h 455983"/>
                  <a:gd name="connsiteX26" fmla="*/ 287952 w 402347"/>
                  <a:gd name="connsiteY26" fmla="*/ 163112 h 455983"/>
                  <a:gd name="connsiteX27" fmla="*/ 217458 w 402347"/>
                  <a:gd name="connsiteY27" fmla="*/ 123375 h 455983"/>
                  <a:gd name="connsiteX28" fmla="*/ 214871 w 402347"/>
                  <a:gd name="connsiteY28" fmla="*/ 125429 h 455983"/>
                  <a:gd name="connsiteX29" fmla="*/ 226560 w 402347"/>
                  <a:gd name="connsiteY29" fmla="*/ 159987 h 455983"/>
                  <a:gd name="connsiteX30" fmla="*/ 118589 w 402347"/>
                  <a:gd name="connsiteY30" fmla="*/ 189276 h 455983"/>
                  <a:gd name="connsiteX31" fmla="*/ 171861 w 402347"/>
                  <a:gd name="connsiteY31" fmla="*/ 236157 h 455983"/>
                  <a:gd name="connsiteX32" fmla="*/ 186049 w 402347"/>
                  <a:gd name="connsiteY32" fmla="*/ 233210 h 455983"/>
                  <a:gd name="connsiteX33" fmla="*/ 186316 w 402347"/>
                  <a:gd name="connsiteY33" fmla="*/ 233210 h 455983"/>
                  <a:gd name="connsiteX34" fmla="*/ 188369 w 402347"/>
                  <a:gd name="connsiteY34" fmla="*/ 233389 h 455983"/>
                  <a:gd name="connsiteX35" fmla="*/ 204520 w 402347"/>
                  <a:gd name="connsiteY35" fmla="*/ 204546 h 455983"/>
                  <a:gd name="connsiteX36" fmla="*/ 199434 w 402347"/>
                  <a:gd name="connsiteY36" fmla="*/ 195080 h 455983"/>
                  <a:gd name="connsiteX37" fmla="*/ 118589 w 402347"/>
                  <a:gd name="connsiteY37" fmla="*/ 189276 h 455983"/>
                  <a:gd name="connsiteX38" fmla="*/ 120374 w 402347"/>
                  <a:gd name="connsiteY38" fmla="*/ 169988 h 455983"/>
                  <a:gd name="connsiteX39" fmla="*/ 200951 w 402347"/>
                  <a:gd name="connsiteY39" fmla="*/ 175703 h 455983"/>
                  <a:gd name="connsiteX40" fmla="*/ 208178 w 402347"/>
                  <a:gd name="connsiteY40" fmla="*/ 166327 h 455983"/>
                  <a:gd name="connsiteX41" fmla="*/ 195954 w 402347"/>
                  <a:gd name="connsiteY41" fmla="*/ 130161 h 455983"/>
                  <a:gd name="connsiteX42" fmla="*/ 183550 w 402347"/>
                  <a:gd name="connsiteY42" fmla="*/ 125250 h 455983"/>
                  <a:gd name="connsiteX43" fmla="*/ 120374 w 402347"/>
                  <a:gd name="connsiteY43" fmla="*/ 169988 h 455983"/>
                  <a:gd name="connsiteX44" fmla="*/ 125460 w 402347"/>
                  <a:gd name="connsiteY44" fmla="*/ 306880 h 455983"/>
                  <a:gd name="connsiteX45" fmla="*/ 197024 w 402347"/>
                  <a:gd name="connsiteY45" fmla="*/ 336348 h 455983"/>
                  <a:gd name="connsiteX46" fmla="*/ 199344 w 402347"/>
                  <a:gd name="connsiteY46" fmla="*/ 334115 h 455983"/>
                  <a:gd name="connsiteX47" fmla="*/ 183372 w 402347"/>
                  <a:gd name="connsiteY47" fmla="*/ 287413 h 455983"/>
                  <a:gd name="connsiteX48" fmla="*/ 182836 w 402347"/>
                  <a:gd name="connsiteY48" fmla="*/ 287413 h 455983"/>
                  <a:gd name="connsiteX49" fmla="*/ 182747 w 402347"/>
                  <a:gd name="connsiteY49" fmla="*/ 287413 h 455983"/>
                  <a:gd name="connsiteX50" fmla="*/ 166507 w 402347"/>
                  <a:gd name="connsiteY50" fmla="*/ 280895 h 455983"/>
                  <a:gd name="connsiteX51" fmla="*/ 125282 w 402347"/>
                  <a:gd name="connsiteY51" fmla="*/ 302772 h 455983"/>
                  <a:gd name="connsiteX52" fmla="*/ 125460 w 402347"/>
                  <a:gd name="connsiteY52" fmla="*/ 306880 h 455983"/>
                  <a:gd name="connsiteX53" fmla="*/ 218529 w 402347"/>
                  <a:gd name="connsiteY53" fmla="*/ 327954 h 455983"/>
                  <a:gd name="connsiteX54" fmla="*/ 231825 w 402347"/>
                  <a:gd name="connsiteY54" fmla="*/ 332419 h 455983"/>
                  <a:gd name="connsiteX55" fmla="*/ 285989 w 402347"/>
                  <a:gd name="connsiteY55" fmla="*/ 293664 h 455983"/>
                  <a:gd name="connsiteX56" fmla="*/ 207018 w 402347"/>
                  <a:gd name="connsiteY56" fmla="*/ 275537 h 455983"/>
                  <a:gd name="connsiteX57" fmla="*/ 201843 w 402347"/>
                  <a:gd name="connsiteY57" fmla="*/ 281252 h 455983"/>
                  <a:gd name="connsiteX58" fmla="*/ 217815 w 402347"/>
                  <a:gd name="connsiteY58" fmla="*/ 327865 h 455983"/>
                  <a:gd name="connsiteX59" fmla="*/ 218529 w 402347"/>
                  <a:gd name="connsiteY59" fmla="*/ 327954 h 455983"/>
                  <a:gd name="connsiteX60" fmla="*/ 249404 w 402347"/>
                  <a:gd name="connsiteY60" fmla="*/ 200170 h 455983"/>
                  <a:gd name="connsiteX61" fmla="*/ 302586 w 402347"/>
                  <a:gd name="connsiteY61" fmla="*/ 262142 h 455983"/>
                  <a:gd name="connsiteX62" fmla="*/ 304370 w 402347"/>
                  <a:gd name="connsiteY62" fmla="*/ 261339 h 455983"/>
                  <a:gd name="connsiteX63" fmla="*/ 304817 w 402347"/>
                  <a:gd name="connsiteY63" fmla="*/ 192401 h 455983"/>
                  <a:gd name="connsiteX64" fmla="*/ 292235 w 402347"/>
                  <a:gd name="connsiteY64" fmla="*/ 182132 h 455983"/>
                  <a:gd name="connsiteX65" fmla="*/ 252437 w 402347"/>
                  <a:gd name="connsiteY65" fmla="*/ 191062 h 455983"/>
                  <a:gd name="connsiteX66" fmla="*/ 249404 w 402347"/>
                  <a:gd name="connsiteY66" fmla="*/ 200170 h 455983"/>
                  <a:gd name="connsiteX67" fmla="*/ 217012 w 402347"/>
                  <a:gd name="connsiteY67" fmla="*/ 382247 h 455983"/>
                  <a:gd name="connsiteX68" fmla="*/ 215228 w 402347"/>
                  <a:gd name="connsiteY68" fmla="*/ 382157 h 455983"/>
                  <a:gd name="connsiteX69" fmla="*/ 189707 w 402347"/>
                  <a:gd name="connsiteY69" fmla="*/ 354207 h 455983"/>
                  <a:gd name="connsiteX70" fmla="*/ 118143 w 402347"/>
                  <a:gd name="connsiteY70" fmla="*/ 324739 h 455983"/>
                  <a:gd name="connsiteX71" fmla="*/ 96817 w 402347"/>
                  <a:gd name="connsiteY71" fmla="*/ 333223 h 455983"/>
                  <a:gd name="connsiteX72" fmla="*/ 78167 w 402347"/>
                  <a:gd name="connsiteY72" fmla="*/ 324114 h 455983"/>
                  <a:gd name="connsiteX73" fmla="*/ 71386 w 402347"/>
                  <a:gd name="connsiteY73" fmla="*/ 304290 h 455983"/>
                  <a:gd name="connsiteX74" fmla="*/ 86644 w 402347"/>
                  <a:gd name="connsiteY74" fmla="*/ 281430 h 455983"/>
                  <a:gd name="connsiteX75" fmla="*/ 79952 w 402347"/>
                  <a:gd name="connsiteY75" fmla="*/ 203385 h 455983"/>
                  <a:gd name="connsiteX76" fmla="*/ 60232 w 402347"/>
                  <a:gd name="connsiteY76" fmla="*/ 175524 h 455983"/>
                  <a:gd name="connsiteX77" fmla="*/ 69333 w 402347"/>
                  <a:gd name="connsiteY77" fmla="*/ 156861 h 455983"/>
                  <a:gd name="connsiteX78" fmla="*/ 89143 w 402347"/>
                  <a:gd name="connsiteY78" fmla="*/ 150075 h 455983"/>
                  <a:gd name="connsiteX79" fmla="*/ 103063 w 402347"/>
                  <a:gd name="connsiteY79" fmla="*/ 154986 h 455983"/>
                  <a:gd name="connsiteX80" fmla="*/ 172842 w 402347"/>
                  <a:gd name="connsiteY80" fmla="*/ 107926 h 455983"/>
                  <a:gd name="connsiteX81" fmla="*/ 172396 w 402347"/>
                  <a:gd name="connsiteY81" fmla="*/ 101229 h 455983"/>
                  <a:gd name="connsiteX82" fmla="*/ 181498 w 402347"/>
                  <a:gd name="connsiteY82" fmla="*/ 82566 h 455983"/>
                  <a:gd name="connsiteX83" fmla="*/ 201307 w 402347"/>
                  <a:gd name="connsiteY83" fmla="*/ 75780 h 455983"/>
                  <a:gd name="connsiteX84" fmla="*/ 219957 w 402347"/>
                  <a:gd name="connsiteY84" fmla="*/ 84888 h 455983"/>
                  <a:gd name="connsiteX85" fmla="*/ 226739 w 402347"/>
                  <a:gd name="connsiteY85" fmla="*/ 104712 h 455983"/>
                  <a:gd name="connsiteX86" fmla="*/ 226560 w 402347"/>
                  <a:gd name="connsiteY86" fmla="*/ 106141 h 455983"/>
                  <a:gd name="connsiteX87" fmla="*/ 297589 w 402347"/>
                  <a:gd name="connsiteY87" fmla="*/ 146146 h 455983"/>
                  <a:gd name="connsiteX88" fmla="*/ 316595 w 402347"/>
                  <a:gd name="connsiteY88" fmla="*/ 139984 h 455983"/>
                  <a:gd name="connsiteX89" fmla="*/ 341759 w 402347"/>
                  <a:gd name="connsiteY89" fmla="*/ 168648 h 455983"/>
                  <a:gd name="connsiteX90" fmla="*/ 341759 w 402347"/>
                  <a:gd name="connsiteY90" fmla="*/ 168648 h 455983"/>
                  <a:gd name="connsiteX91" fmla="*/ 324269 w 402347"/>
                  <a:gd name="connsiteY91" fmla="*/ 192491 h 455983"/>
                  <a:gd name="connsiteX92" fmla="*/ 323823 w 402347"/>
                  <a:gd name="connsiteY92" fmla="*/ 261428 h 455983"/>
                  <a:gd name="connsiteX93" fmla="*/ 339796 w 402347"/>
                  <a:gd name="connsiteY93" fmla="*/ 286967 h 455983"/>
                  <a:gd name="connsiteX94" fmla="*/ 312491 w 402347"/>
                  <a:gd name="connsiteY94" fmla="*/ 311255 h 455983"/>
                  <a:gd name="connsiteX95" fmla="*/ 300266 w 402347"/>
                  <a:gd name="connsiteY95" fmla="*/ 307326 h 455983"/>
                  <a:gd name="connsiteX96" fmla="*/ 243247 w 402347"/>
                  <a:gd name="connsiteY96" fmla="*/ 348135 h 455983"/>
                  <a:gd name="connsiteX97" fmla="*/ 244050 w 402347"/>
                  <a:gd name="connsiteY97" fmla="*/ 356708 h 455983"/>
                  <a:gd name="connsiteX98" fmla="*/ 234948 w 402347"/>
                  <a:gd name="connsiteY98" fmla="*/ 375371 h 455983"/>
                  <a:gd name="connsiteX99" fmla="*/ 217012 w 402347"/>
                  <a:gd name="connsiteY99" fmla="*/ 382247 h 455983"/>
                  <a:gd name="connsiteX100" fmla="*/ 211391 w 402347"/>
                  <a:gd name="connsiteY100" fmla="*/ 256516 h 455983"/>
                  <a:gd name="connsiteX101" fmla="*/ 286970 w 402347"/>
                  <a:gd name="connsiteY101" fmla="*/ 273751 h 455983"/>
                  <a:gd name="connsiteX102" fmla="*/ 234680 w 402347"/>
                  <a:gd name="connsiteY102" fmla="*/ 212850 h 455983"/>
                  <a:gd name="connsiteX103" fmla="*/ 223883 w 402347"/>
                  <a:gd name="connsiteY103" fmla="*/ 214458 h 455983"/>
                  <a:gd name="connsiteX104" fmla="*/ 223615 w 402347"/>
                  <a:gd name="connsiteY104" fmla="*/ 214458 h 455983"/>
                  <a:gd name="connsiteX105" fmla="*/ 221563 w 402347"/>
                  <a:gd name="connsiteY105" fmla="*/ 214279 h 455983"/>
                  <a:gd name="connsiteX106" fmla="*/ 205412 w 402347"/>
                  <a:gd name="connsiteY106" fmla="*/ 243122 h 455983"/>
                  <a:gd name="connsiteX107" fmla="*/ 211391 w 402347"/>
                  <a:gd name="connsiteY107" fmla="*/ 256516 h 455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402347" h="455983">
                    <a:moveTo>
                      <a:pt x="382270" y="99443"/>
                    </a:moveTo>
                    <a:lnTo>
                      <a:pt x="221474" y="5503"/>
                    </a:lnTo>
                    <a:cubicBezTo>
                      <a:pt x="208892" y="-1819"/>
                      <a:pt x="193455" y="-1819"/>
                      <a:pt x="180873" y="5414"/>
                    </a:cubicBezTo>
                    <a:lnTo>
                      <a:pt x="19988" y="99354"/>
                    </a:lnTo>
                    <a:cubicBezTo>
                      <a:pt x="7674" y="106498"/>
                      <a:pt x="0" y="119803"/>
                      <a:pt x="0" y="134090"/>
                    </a:cubicBezTo>
                    <a:lnTo>
                      <a:pt x="0" y="321882"/>
                    </a:lnTo>
                    <a:cubicBezTo>
                      <a:pt x="0" y="336259"/>
                      <a:pt x="7585" y="349475"/>
                      <a:pt x="19988" y="356618"/>
                    </a:cubicBezTo>
                    <a:lnTo>
                      <a:pt x="180873" y="450559"/>
                    </a:lnTo>
                    <a:cubicBezTo>
                      <a:pt x="193366" y="457792"/>
                      <a:pt x="208892" y="457792"/>
                      <a:pt x="221385" y="450559"/>
                    </a:cubicBezTo>
                    <a:lnTo>
                      <a:pt x="382359" y="356708"/>
                    </a:lnTo>
                    <a:cubicBezTo>
                      <a:pt x="394673" y="349564"/>
                      <a:pt x="402347" y="336259"/>
                      <a:pt x="402347" y="321971"/>
                    </a:cubicBezTo>
                    <a:lnTo>
                      <a:pt x="402347" y="134180"/>
                    </a:lnTo>
                    <a:cubicBezTo>
                      <a:pt x="402258" y="119892"/>
                      <a:pt x="394584" y="106587"/>
                      <a:pt x="382270" y="99443"/>
                    </a:cubicBezTo>
                    <a:close/>
                    <a:moveTo>
                      <a:pt x="106008" y="280002"/>
                    </a:moveTo>
                    <a:cubicBezTo>
                      <a:pt x="109845" y="281073"/>
                      <a:pt x="113325" y="282948"/>
                      <a:pt x="116359" y="285627"/>
                    </a:cubicBezTo>
                    <a:lnTo>
                      <a:pt x="157495" y="263660"/>
                    </a:lnTo>
                    <a:cubicBezTo>
                      <a:pt x="157227" y="262142"/>
                      <a:pt x="157138" y="260446"/>
                      <a:pt x="157316" y="258660"/>
                    </a:cubicBezTo>
                    <a:cubicBezTo>
                      <a:pt x="157495" y="255981"/>
                      <a:pt x="158030" y="253302"/>
                      <a:pt x="159011" y="250891"/>
                    </a:cubicBezTo>
                    <a:lnTo>
                      <a:pt x="101814" y="200527"/>
                    </a:lnTo>
                    <a:cubicBezTo>
                      <a:pt x="101100" y="200974"/>
                      <a:pt x="100208" y="201510"/>
                      <a:pt x="99315" y="201956"/>
                    </a:cubicBezTo>
                    <a:lnTo>
                      <a:pt x="106008" y="280002"/>
                    </a:lnTo>
                    <a:close/>
                    <a:moveTo>
                      <a:pt x="226560" y="159987"/>
                    </a:moveTo>
                    <a:cubicBezTo>
                      <a:pt x="226739" y="159987"/>
                      <a:pt x="226917" y="159987"/>
                      <a:pt x="227096" y="159987"/>
                    </a:cubicBezTo>
                    <a:lnTo>
                      <a:pt x="227185" y="159987"/>
                    </a:lnTo>
                    <a:cubicBezTo>
                      <a:pt x="235662" y="160433"/>
                      <a:pt x="243425" y="164987"/>
                      <a:pt x="248154" y="172042"/>
                    </a:cubicBezTo>
                    <a:lnTo>
                      <a:pt x="287952" y="163112"/>
                    </a:lnTo>
                    <a:cubicBezTo>
                      <a:pt x="287952" y="163112"/>
                      <a:pt x="287952" y="163112"/>
                      <a:pt x="287952" y="163112"/>
                    </a:cubicBezTo>
                    <a:lnTo>
                      <a:pt x="217458" y="123375"/>
                    </a:lnTo>
                    <a:cubicBezTo>
                      <a:pt x="216655" y="124089"/>
                      <a:pt x="215763" y="124804"/>
                      <a:pt x="214871" y="125429"/>
                    </a:cubicBezTo>
                    <a:lnTo>
                      <a:pt x="226560" y="159987"/>
                    </a:lnTo>
                    <a:close/>
                    <a:moveTo>
                      <a:pt x="118589" y="189276"/>
                    </a:moveTo>
                    <a:lnTo>
                      <a:pt x="171861" y="236157"/>
                    </a:lnTo>
                    <a:cubicBezTo>
                      <a:pt x="176233" y="233924"/>
                      <a:pt x="181141" y="232942"/>
                      <a:pt x="186049" y="233210"/>
                    </a:cubicBezTo>
                    <a:lnTo>
                      <a:pt x="186316" y="233210"/>
                    </a:lnTo>
                    <a:cubicBezTo>
                      <a:pt x="186941" y="233299"/>
                      <a:pt x="187655" y="233299"/>
                      <a:pt x="188369" y="233389"/>
                    </a:cubicBezTo>
                    <a:lnTo>
                      <a:pt x="204520" y="204546"/>
                    </a:lnTo>
                    <a:cubicBezTo>
                      <a:pt x="202111" y="201688"/>
                      <a:pt x="200415" y="198474"/>
                      <a:pt x="199434" y="195080"/>
                    </a:cubicBezTo>
                    <a:lnTo>
                      <a:pt x="118589" y="189276"/>
                    </a:lnTo>
                    <a:close/>
                    <a:moveTo>
                      <a:pt x="120374" y="169988"/>
                    </a:moveTo>
                    <a:lnTo>
                      <a:pt x="200951" y="175703"/>
                    </a:lnTo>
                    <a:cubicBezTo>
                      <a:pt x="202557" y="172042"/>
                      <a:pt x="205055" y="168827"/>
                      <a:pt x="208178" y="166327"/>
                    </a:cubicBezTo>
                    <a:lnTo>
                      <a:pt x="195954" y="130161"/>
                    </a:lnTo>
                    <a:cubicBezTo>
                      <a:pt x="191403" y="129536"/>
                      <a:pt x="187298" y="127929"/>
                      <a:pt x="183550" y="125250"/>
                    </a:cubicBezTo>
                    <a:lnTo>
                      <a:pt x="120374" y="169988"/>
                    </a:lnTo>
                    <a:close/>
                    <a:moveTo>
                      <a:pt x="125460" y="306880"/>
                    </a:moveTo>
                    <a:lnTo>
                      <a:pt x="197024" y="336348"/>
                    </a:lnTo>
                    <a:cubicBezTo>
                      <a:pt x="197827" y="335455"/>
                      <a:pt x="198541" y="334741"/>
                      <a:pt x="199344" y="334115"/>
                    </a:cubicBezTo>
                    <a:lnTo>
                      <a:pt x="183372" y="287413"/>
                    </a:lnTo>
                    <a:cubicBezTo>
                      <a:pt x="183193" y="287413"/>
                      <a:pt x="183015" y="287413"/>
                      <a:pt x="182836" y="287413"/>
                    </a:cubicBezTo>
                    <a:lnTo>
                      <a:pt x="182747" y="287413"/>
                    </a:lnTo>
                    <a:cubicBezTo>
                      <a:pt x="176769" y="287056"/>
                      <a:pt x="171058" y="284734"/>
                      <a:pt x="166507" y="280895"/>
                    </a:cubicBezTo>
                    <a:lnTo>
                      <a:pt x="125282" y="302772"/>
                    </a:lnTo>
                    <a:cubicBezTo>
                      <a:pt x="125460" y="304112"/>
                      <a:pt x="125549" y="305451"/>
                      <a:pt x="125460" y="306880"/>
                    </a:cubicBezTo>
                    <a:close/>
                    <a:moveTo>
                      <a:pt x="218529" y="327954"/>
                    </a:moveTo>
                    <a:cubicBezTo>
                      <a:pt x="223259" y="328311"/>
                      <a:pt x="227809" y="329829"/>
                      <a:pt x="231825" y="332419"/>
                    </a:cubicBezTo>
                    <a:lnTo>
                      <a:pt x="285989" y="293664"/>
                    </a:lnTo>
                    <a:lnTo>
                      <a:pt x="207018" y="275537"/>
                    </a:lnTo>
                    <a:cubicBezTo>
                      <a:pt x="205501" y="277769"/>
                      <a:pt x="203717" y="279644"/>
                      <a:pt x="201843" y="281252"/>
                    </a:cubicBezTo>
                    <a:lnTo>
                      <a:pt x="217815" y="327865"/>
                    </a:lnTo>
                    <a:cubicBezTo>
                      <a:pt x="218083" y="327865"/>
                      <a:pt x="218262" y="327865"/>
                      <a:pt x="218529" y="327954"/>
                    </a:cubicBezTo>
                    <a:close/>
                    <a:moveTo>
                      <a:pt x="249404" y="200170"/>
                    </a:moveTo>
                    <a:lnTo>
                      <a:pt x="302586" y="262142"/>
                    </a:lnTo>
                    <a:cubicBezTo>
                      <a:pt x="303121" y="261874"/>
                      <a:pt x="303746" y="261606"/>
                      <a:pt x="304370" y="261339"/>
                    </a:cubicBezTo>
                    <a:lnTo>
                      <a:pt x="304817" y="192401"/>
                    </a:lnTo>
                    <a:cubicBezTo>
                      <a:pt x="299820" y="190437"/>
                      <a:pt x="295358" y="186865"/>
                      <a:pt x="292235" y="182132"/>
                    </a:cubicBezTo>
                    <a:lnTo>
                      <a:pt x="252437" y="191062"/>
                    </a:lnTo>
                    <a:cubicBezTo>
                      <a:pt x="251902" y="194187"/>
                      <a:pt x="250920" y="197223"/>
                      <a:pt x="249404" y="200170"/>
                    </a:cubicBezTo>
                    <a:close/>
                    <a:moveTo>
                      <a:pt x="217012" y="382247"/>
                    </a:moveTo>
                    <a:cubicBezTo>
                      <a:pt x="216388" y="382247"/>
                      <a:pt x="215852" y="382247"/>
                      <a:pt x="215228" y="382157"/>
                    </a:cubicBezTo>
                    <a:cubicBezTo>
                      <a:pt x="200594" y="381175"/>
                      <a:pt x="189350" y="368763"/>
                      <a:pt x="189707" y="354207"/>
                    </a:cubicBezTo>
                    <a:lnTo>
                      <a:pt x="118143" y="324739"/>
                    </a:lnTo>
                    <a:cubicBezTo>
                      <a:pt x="112522" y="330633"/>
                      <a:pt x="104848" y="333758"/>
                      <a:pt x="96817" y="333223"/>
                    </a:cubicBezTo>
                    <a:cubicBezTo>
                      <a:pt x="89589" y="332776"/>
                      <a:pt x="82986" y="329561"/>
                      <a:pt x="78167" y="324114"/>
                    </a:cubicBezTo>
                    <a:cubicBezTo>
                      <a:pt x="73349" y="318667"/>
                      <a:pt x="70939" y="311613"/>
                      <a:pt x="71386" y="304290"/>
                    </a:cubicBezTo>
                    <a:cubicBezTo>
                      <a:pt x="71921" y="294468"/>
                      <a:pt x="77810" y="285806"/>
                      <a:pt x="86644" y="281430"/>
                    </a:cubicBezTo>
                    <a:lnTo>
                      <a:pt x="79952" y="203385"/>
                    </a:lnTo>
                    <a:cubicBezTo>
                      <a:pt x="67727" y="199902"/>
                      <a:pt x="59518" y="188383"/>
                      <a:pt x="60232" y="175524"/>
                    </a:cubicBezTo>
                    <a:cubicBezTo>
                      <a:pt x="60678" y="168291"/>
                      <a:pt x="63890" y="161683"/>
                      <a:pt x="69333" y="156861"/>
                    </a:cubicBezTo>
                    <a:cubicBezTo>
                      <a:pt x="74776" y="152039"/>
                      <a:pt x="81826" y="149628"/>
                      <a:pt x="89143" y="150075"/>
                    </a:cubicBezTo>
                    <a:cubicBezTo>
                      <a:pt x="94229" y="150432"/>
                      <a:pt x="99048" y="152039"/>
                      <a:pt x="103063" y="154986"/>
                    </a:cubicBezTo>
                    <a:lnTo>
                      <a:pt x="172842" y="107926"/>
                    </a:lnTo>
                    <a:cubicBezTo>
                      <a:pt x="172396" y="105605"/>
                      <a:pt x="172307" y="103372"/>
                      <a:pt x="172396" y="101229"/>
                    </a:cubicBezTo>
                    <a:cubicBezTo>
                      <a:pt x="172842" y="93996"/>
                      <a:pt x="176055" y="87388"/>
                      <a:pt x="181498" y="82566"/>
                    </a:cubicBezTo>
                    <a:cubicBezTo>
                      <a:pt x="186941" y="77744"/>
                      <a:pt x="193990" y="75333"/>
                      <a:pt x="201307" y="75780"/>
                    </a:cubicBezTo>
                    <a:cubicBezTo>
                      <a:pt x="208535" y="76226"/>
                      <a:pt x="215138" y="79441"/>
                      <a:pt x="219957" y="84888"/>
                    </a:cubicBezTo>
                    <a:cubicBezTo>
                      <a:pt x="224775" y="90335"/>
                      <a:pt x="227185" y="97389"/>
                      <a:pt x="226739" y="104712"/>
                    </a:cubicBezTo>
                    <a:lnTo>
                      <a:pt x="226560" y="106141"/>
                    </a:lnTo>
                    <a:lnTo>
                      <a:pt x="297589" y="146146"/>
                    </a:lnTo>
                    <a:cubicBezTo>
                      <a:pt x="302943" y="141681"/>
                      <a:pt x="309724" y="139538"/>
                      <a:pt x="316595" y="139984"/>
                    </a:cubicBezTo>
                    <a:cubicBezTo>
                      <a:pt x="331319" y="140877"/>
                      <a:pt x="342651" y="153736"/>
                      <a:pt x="341759" y="168648"/>
                    </a:cubicBezTo>
                    <a:lnTo>
                      <a:pt x="341759" y="168648"/>
                    </a:lnTo>
                    <a:cubicBezTo>
                      <a:pt x="341134" y="179453"/>
                      <a:pt x="334263" y="188651"/>
                      <a:pt x="324269" y="192491"/>
                    </a:cubicBezTo>
                    <a:lnTo>
                      <a:pt x="323823" y="261428"/>
                    </a:lnTo>
                    <a:cubicBezTo>
                      <a:pt x="333995" y="265625"/>
                      <a:pt x="340420" y="275805"/>
                      <a:pt x="339796" y="286967"/>
                    </a:cubicBezTo>
                    <a:cubicBezTo>
                      <a:pt x="338903" y="301165"/>
                      <a:pt x="326678" y="312059"/>
                      <a:pt x="312491" y="311255"/>
                    </a:cubicBezTo>
                    <a:cubicBezTo>
                      <a:pt x="308207" y="310988"/>
                      <a:pt x="304014" y="309648"/>
                      <a:pt x="300266" y="307326"/>
                    </a:cubicBezTo>
                    <a:lnTo>
                      <a:pt x="243247" y="348135"/>
                    </a:lnTo>
                    <a:cubicBezTo>
                      <a:pt x="243960" y="350814"/>
                      <a:pt x="244228" y="353672"/>
                      <a:pt x="244050" y="356708"/>
                    </a:cubicBezTo>
                    <a:cubicBezTo>
                      <a:pt x="243603" y="363941"/>
                      <a:pt x="240391" y="370549"/>
                      <a:pt x="234948" y="375371"/>
                    </a:cubicBezTo>
                    <a:cubicBezTo>
                      <a:pt x="230040" y="379835"/>
                      <a:pt x="223705" y="382247"/>
                      <a:pt x="217012" y="382247"/>
                    </a:cubicBezTo>
                    <a:close/>
                    <a:moveTo>
                      <a:pt x="211391" y="256516"/>
                    </a:moveTo>
                    <a:lnTo>
                      <a:pt x="286970" y="273751"/>
                    </a:lnTo>
                    <a:lnTo>
                      <a:pt x="234680" y="212850"/>
                    </a:lnTo>
                    <a:cubicBezTo>
                      <a:pt x="231379" y="214011"/>
                      <a:pt x="227720" y="214636"/>
                      <a:pt x="223883" y="214458"/>
                    </a:cubicBezTo>
                    <a:lnTo>
                      <a:pt x="223615" y="214458"/>
                    </a:lnTo>
                    <a:cubicBezTo>
                      <a:pt x="222902" y="214368"/>
                      <a:pt x="222277" y="214368"/>
                      <a:pt x="221563" y="214279"/>
                    </a:cubicBezTo>
                    <a:lnTo>
                      <a:pt x="205412" y="243122"/>
                    </a:lnTo>
                    <a:cubicBezTo>
                      <a:pt x="208624" y="246962"/>
                      <a:pt x="210677" y="251516"/>
                      <a:pt x="211391" y="256516"/>
                    </a:cubicBezTo>
                    <a:close/>
                  </a:path>
                </a:pathLst>
              </a:custGeom>
              <a:solidFill>
                <a:schemeClr val="bg1"/>
              </a:solidFill>
              <a:ln w="8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AD480E-E0D3-F8F3-1099-FB120761B2EE}"/>
                </a:ext>
              </a:extLst>
            </p:cNvPr>
            <p:cNvSpPr/>
            <p:nvPr/>
          </p:nvSpPr>
          <p:spPr>
            <a:xfrm>
              <a:off x="4828466" y="3253165"/>
              <a:ext cx="1447800" cy="255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>
                  <a:solidFill>
                    <a:schemeClr val="tx1"/>
                  </a:solidFill>
                </a:rPr>
                <a:t>IP-WAN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B2EAA3-1BB4-1B8D-91FB-31F2C786A21F}"/>
              </a:ext>
            </a:extLst>
          </p:cNvPr>
          <p:cNvGrpSpPr/>
          <p:nvPr/>
        </p:nvGrpSpPr>
        <p:grpSpPr>
          <a:xfrm>
            <a:off x="3017720" y="3177788"/>
            <a:ext cx="1642917" cy="905583"/>
            <a:chOff x="6513184" y="3113754"/>
            <a:chExt cx="1642917" cy="90558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DCC5F5-B731-49BE-4E5D-A80DA9646220}"/>
                </a:ext>
              </a:extLst>
            </p:cNvPr>
            <p:cNvSpPr/>
            <p:nvPr/>
          </p:nvSpPr>
          <p:spPr>
            <a:xfrm>
              <a:off x="6513185" y="3417634"/>
              <a:ext cx="1642916" cy="60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Private Cloud (Customer’s)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Equinix Fabric</a:t>
              </a:r>
              <a:r>
                <a:rPr lang="en-US" sz="1000" baseline="30000" dirty="0">
                  <a:solidFill>
                    <a:schemeClr val="tx1"/>
                  </a:solidFill>
                </a:rPr>
                <a:t>®</a:t>
              </a:r>
              <a:r>
                <a:rPr lang="en-US" sz="1000" dirty="0">
                  <a:solidFill>
                    <a:schemeClr val="tx1"/>
                  </a:solidFill>
                </a:rPr>
                <a:t> Port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686457A-47DA-B610-C50B-1DAF1D459BE8}"/>
                </a:ext>
              </a:extLst>
            </p:cNvPr>
            <p:cNvSpPr/>
            <p:nvPr/>
          </p:nvSpPr>
          <p:spPr>
            <a:xfrm>
              <a:off x="6513184" y="3113754"/>
              <a:ext cx="1642917" cy="30240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Private Cage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67BCBDCC-DAE5-1C36-5247-8484809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571" y="3159424"/>
              <a:ext cx="191070" cy="213286"/>
            </a:xfrm>
            <a:prstGeom prst="rect">
              <a:avLst/>
            </a:prstGeom>
          </p:spPr>
        </p:pic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45D27A-0F99-ACFC-789F-CD709D691AF6}"/>
              </a:ext>
            </a:extLst>
          </p:cNvPr>
          <p:cNvCxnSpPr>
            <a:cxnSpLocks/>
            <a:stCxn id="16" idx="0"/>
            <a:endCxn id="27" idx="2"/>
          </p:cNvCxnSpPr>
          <p:nvPr/>
        </p:nvCxnSpPr>
        <p:spPr>
          <a:xfrm flipV="1">
            <a:off x="3839179" y="3074621"/>
            <a:ext cx="672" cy="1031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944FF21-3A0B-F410-B655-BD438B3ED4FF}"/>
              </a:ext>
            </a:extLst>
          </p:cNvPr>
          <p:cNvCxnSpPr>
            <a:cxnSpLocks/>
            <a:stCxn id="27" idx="3"/>
            <a:endCxn id="10" idx="1"/>
          </p:cNvCxnSpPr>
          <p:nvPr/>
        </p:nvCxnSpPr>
        <p:spPr>
          <a:xfrm>
            <a:off x="4661309" y="2922681"/>
            <a:ext cx="440226" cy="513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59E18B7-65AD-EB77-DD72-4C6712502596}"/>
              </a:ext>
            </a:extLst>
          </p:cNvPr>
          <p:cNvSpPr/>
          <p:nvPr/>
        </p:nvSpPr>
        <p:spPr>
          <a:xfrm>
            <a:off x="2865226" y="4322707"/>
            <a:ext cx="1915221" cy="16113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Hong Kong</a:t>
            </a:r>
            <a:endParaRPr lang="it-IT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241A2CE-A606-DE68-4BB8-3509EBDD4599}"/>
              </a:ext>
            </a:extLst>
          </p:cNvPr>
          <p:cNvCxnSpPr>
            <a:cxnSpLocks/>
            <a:stCxn id="55" idx="0"/>
            <a:endCxn id="31" idx="2"/>
          </p:cNvCxnSpPr>
          <p:nvPr/>
        </p:nvCxnSpPr>
        <p:spPr>
          <a:xfrm flipV="1">
            <a:off x="3839178" y="4983322"/>
            <a:ext cx="1" cy="9704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C4EAA39-3903-001C-040D-B7A56E43C036}"/>
              </a:ext>
            </a:extLst>
          </p:cNvPr>
          <p:cNvGrpSpPr/>
          <p:nvPr/>
        </p:nvGrpSpPr>
        <p:grpSpPr>
          <a:xfrm>
            <a:off x="3017719" y="5080364"/>
            <a:ext cx="1642917" cy="714703"/>
            <a:chOff x="1136866" y="4408434"/>
            <a:chExt cx="1642917" cy="71470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E9A64C0-BA43-B277-921D-7A2292ED0DF0}"/>
                </a:ext>
              </a:extLst>
            </p:cNvPr>
            <p:cNvSpPr/>
            <p:nvPr/>
          </p:nvSpPr>
          <p:spPr>
            <a:xfrm>
              <a:off x="1136867" y="4713794"/>
              <a:ext cx="1642916" cy="409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Private Cloud (Customer’s)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1997BC2-5850-ACD3-57DE-ECD24228EBA5}"/>
                </a:ext>
              </a:extLst>
            </p:cNvPr>
            <p:cNvSpPr/>
            <p:nvPr/>
          </p:nvSpPr>
          <p:spPr>
            <a:xfrm>
              <a:off x="1136866" y="4408434"/>
              <a:ext cx="1642917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Metal</a:t>
              </a:r>
              <a:endParaRPr lang="en-US" sz="1000" b="1" baseline="30000">
                <a:solidFill>
                  <a:schemeClr val="bg1"/>
                </a:solidFill>
              </a:endParaRPr>
            </a:p>
          </p:txBody>
        </p:sp>
        <p:sp>
          <p:nvSpPr>
            <p:cNvPr id="56" name="Graphic 27">
              <a:extLst>
                <a:ext uri="{FF2B5EF4-FFF2-40B4-BE49-F238E27FC236}">
                  <a16:creationId xmlns:a16="http://schemas.microsoft.com/office/drawing/2014/main" id="{8FA75DAF-E860-6129-00BB-578DD1787FAC}"/>
                </a:ext>
              </a:extLst>
            </p:cNvPr>
            <p:cNvSpPr/>
            <p:nvPr/>
          </p:nvSpPr>
          <p:spPr>
            <a:xfrm>
              <a:off x="1224398" y="4453360"/>
              <a:ext cx="188776" cy="214029"/>
            </a:xfrm>
            <a:custGeom>
              <a:avLst/>
              <a:gdLst>
                <a:gd name="connsiteX0" fmla="*/ 229263 w 293529"/>
                <a:gd name="connsiteY0" fmla="*/ 110748 h 332796"/>
                <a:gd name="connsiteX1" fmla="*/ 185247 w 293529"/>
                <a:gd name="connsiteY1" fmla="*/ 90548 h 332796"/>
                <a:gd name="connsiteX2" fmla="*/ 179191 w 293529"/>
                <a:gd name="connsiteY2" fmla="*/ 94849 h 332796"/>
                <a:gd name="connsiteX3" fmla="*/ 185247 w 293529"/>
                <a:gd name="connsiteY3" fmla="*/ 104166 h 332796"/>
                <a:gd name="connsiteX4" fmla="*/ 229263 w 293529"/>
                <a:gd name="connsiteY4" fmla="*/ 120587 h 332796"/>
                <a:gd name="connsiteX5" fmla="*/ 232258 w 293529"/>
                <a:gd name="connsiteY5" fmla="*/ 116873 h 332796"/>
                <a:gd name="connsiteX6" fmla="*/ 229263 w 293529"/>
                <a:gd name="connsiteY6" fmla="*/ 110748 h 332796"/>
                <a:gd name="connsiteX7" fmla="*/ 229263 w 293529"/>
                <a:gd name="connsiteY7" fmla="*/ 161442 h 332796"/>
                <a:gd name="connsiteX8" fmla="*/ 146700 w 293529"/>
                <a:gd name="connsiteY8" fmla="*/ 158184 h 332796"/>
                <a:gd name="connsiteX9" fmla="*/ 137779 w 293529"/>
                <a:gd name="connsiteY9" fmla="*/ 166459 h 332796"/>
                <a:gd name="connsiteX10" fmla="*/ 146700 w 293529"/>
                <a:gd name="connsiteY10" fmla="*/ 174735 h 332796"/>
                <a:gd name="connsiteX11" fmla="*/ 229263 w 293529"/>
                <a:gd name="connsiteY11" fmla="*/ 171411 h 332796"/>
                <a:gd name="connsiteX12" fmla="*/ 232258 w 293529"/>
                <a:gd name="connsiteY12" fmla="*/ 166459 h 332796"/>
                <a:gd name="connsiteX13" fmla="*/ 229263 w 293529"/>
                <a:gd name="connsiteY13" fmla="*/ 161442 h 332796"/>
                <a:gd name="connsiteX14" fmla="*/ 229263 w 293529"/>
                <a:gd name="connsiteY14" fmla="*/ 212202 h 332796"/>
                <a:gd name="connsiteX15" fmla="*/ 199376 w 293529"/>
                <a:gd name="connsiteY15" fmla="*/ 223344 h 332796"/>
                <a:gd name="connsiteX16" fmla="*/ 194297 w 293529"/>
                <a:gd name="connsiteY16" fmla="*/ 231684 h 332796"/>
                <a:gd name="connsiteX17" fmla="*/ 199376 w 293529"/>
                <a:gd name="connsiteY17" fmla="*/ 235855 h 332796"/>
                <a:gd name="connsiteX18" fmla="*/ 229263 w 293529"/>
                <a:gd name="connsiteY18" fmla="*/ 222171 h 332796"/>
                <a:gd name="connsiteX19" fmla="*/ 232258 w 293529"/>
                <a:gd name="connsiteY19" fmla="*/ 215981 h 332796"/>
                <a:gd name="connsiteX20" fmla="*/ 229263 w 293529"/>
                <a:gd name="connsiteY20" fmla="*/ 212202 h 332796"/>
                <a:gd name="connsiteX21" fmla="*/ 278814 w 293529"/>
                <a:gd name="connsiteY21" fmla="*/ 72564 h 332796"/>
                <a:gd name="connsiteX22" fmla="*/ 161546 w 293529"/>
                <a:gd name="connsiteY22" fmla="*/ 4016 h 332796"/>
                <a:gd name="connsiteX23" fmla="*/ 131919 w 293529"/>
                <a:gd name="connsiteY23" fmla="*/ 3950 h 332796"/>
                <a:gd name="connsiteX24" fmla="*/ 14585 w 293529"/>
                <a:gd name="connsiteY24" fmla="*/ 72499 h 332796"/>
                <a:gd name="connsiteX25" fmla="*/ 0 w 293529"/>
                <a:gd name="connsiteY25" fmla="*/ 97846 h 332796"/>
                <a:gd name="connsiteX26" fmla="*/ 0 w 293529"/>
                <a:gd name="connsiteY26" fmla="*/ 234942 h 332796"/>
                <a:gd name="connsiteX27" fmla="*/ 14585 w 293529"/>
                <a:gd name="connsiteY27" fmla="*/ 260290 h 332796"/>
                <a:gd name="connsiteX28" fmla="*/ 131984 w 293529"/>
                <a:gd name="connsiteY28" fmla="*/ 328838 h 332796"/>
                <a:gd name="connsiteX29" fmla="*/ 161546 w 293529"/>
                <a:gd name="connsiteY29" fmla="*/ 328838 h 332796"/>
                <a:gd name="connsiteX30" fmla="*/ 278944 w 293529"/>
                <a:gd name="connsiteY30" fmla="*/ 260290 h 332796"/>
                <a:gd name="connsiteX31" fmla="*/ 293530 w 293529"/>
                <a:gd name="connsiteY31" fmla="*/ 234942 h 332796"/>
                <a:gd name="connsiteX32" fmla="*/ 293530 w 293529"/>
                <a:gd name="connsiteY32" fmla="*/ 97911 h 332796"/>
                <a:gd name="connsiteX33" fmla="*/ 278814 w 293529"/>
                <a:gd name="connsiteY33" fmla="*/ 72564 h 332796"/>
                <a:gd name="connsiteX34" fmla="*/ 247625 w 293529"/>
                <a:gd name="connsiteY34" fmla="*/ 217349 h 332796"/>
                <a:gd name="connsiteX35" fmla="*/ 243328 w 293529"/>
                <a:gd name="connsiteY35" fmla="*/ 227710 h 332796"/>
                <a:gd name="connsiteX36" fmla="*/ 146114 w 293529"/>
                <a:gd name="connsiteY36" fmla="*/ 282965 h 332796"/>
                <a:gd name="connsiteX37" fmla="*/ 71429 w 293529"/>
                <a:gd name="connsiteY37" fmla="*/ 240025 h 332796"/>
                <a:gd name="connsiteX38" fmla="*/ 243262 w 293529"/>
                <a:gd name="connsiteY38" fmla="*/ 196759 h 332796"/>
                <a:gd name="connsiteX39" fmla="*/ 247560 w 293529"/>
                <a:gd name="connsiteY39" fmla="*/ 203535 h 332796"/>
                <a:gd name="connsiteX40" fmla="*/ 247625 w 293529"/>
                <a:gd name="connsiteY40" fmla="*/ 217349 h 332796"/>
                <a:gd name="connsiteX41" fmla="*/ 247625 w 293529"/>
                <a:gd name="connsiteY41" fmla="*/ 217349 h 332796"/>
                <a:gd name="connsiteX42" fmla="*/ 247625 w 293529"/>
                <a:gd name="connsiteY42" fmla="*/ 173692 h 332796"/>
                <a:gd name="connsiteX43" fmla="*/ 243328 w 293529"/>
                <a:gd name="connsiteY43" fmla="*/ 182293 h 332796"/>
                <a:gd name="connsiteX44" fmla="*/ 45384 w 293529"/>
                <a:gd name="connsiteY44" fmla="*/ 213179 h 332796"/>
                <a:gd name="connsiteX45" fmla="*/ 45384 w 293529"/>
                <a:gd name="connsiteY45" fmla="*/ 119740 h 332796"/>
                <a:gd name="connsiteX46" fmla="*/ 243262 w 293529"/>
                <a:gd name="connsiteY46" fmla="*/ 150625 h 332796"/>
                <a:gd name="connsiteX47" fmla="*/ 247560 w 293529"/>
                <a:gd name="connsiteY47" fmla="*/ 159227 h 332796"/>
                <a:gd name="connsiteX48" fmla="*/ 247625 w 293529"/>
                <a:gd name="connsiteY48" fmla="*/ 173692 h 332796"/>
                <a:gd name="connsiteX49" fmla="*/ 247625 w 293529"/>
                <a:gd name="connsiteY49" fmla="*/ 173692 h 332796"/>
                <a:gd name="connsiteX50" fmla="*/ 247625 w 293529"/>
                <a:gd name="connsiteY50" fmla="*/ 129318 h 332796"/>
                <a:gd name="connsiteX51" fmla="*/ 243328 w 293529"/>
                <a:gd name="connsiteY51" fmla="*/ 136095 h 332796"/>
                <a:gd name="connsiteX52" fmla="*/ 71755 w 293529"/>
                <a:gd name="connsiteY52" fmla="*/ 92894 h 332796"/>
                <a:gd name="connsiteX53" fmla="*/ 146700 w 293529"/>
                <a:gd name="connsiteY53" fmla="*/ 50149 h 332796"/>
                <a:gd name="connsiteX54" fmla="*/ 243393 w 293529"/>
                <a:gd name="connsiteY54" fmla="*/ 105079 h 332796"/>
                <a:gd name="connsiteX55" fmla="*/ 247690 w 293529"/>
                <a:gd name="connsiteY55" fmla="*/ 115439 h 332796"/>
                <a:gd name="connsiteX56" fmla="*/ 247690 w 293529"/>
                <a:gd name="connsiteY56" fmla="*/ 129318 h 33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93529" h="332796">
                  <a:moveTo>
                    <a:pt x="229263" y="110748"/>
                  </a:moveTo>
                  <a:lnTo>
                    <a:pt x="185247" y="90548"/>
                  </a:lnTo>
                  <a:cubicBezTo>
                    <a:pt x="181991" y="88984"/>
                    <a:pt x="179191" y="90939"/>
                    <a:pt x="179191" y="94849"/>
                  </a:cubicBezTo>
                  <a:cubicBezTo>
                    <a:pt x="179191" y="98758"/>
                    <a:pt x="181991" y="102994"/>
                    <a:pt x="185247" y="104166"/>
                  </a:cubicBezTo>
                  <a:lnTo>
                    <a:pt x="229263" y="120587"/>
                  </a:lnTo>
                  <a:cubicBezTo>
                    <a:pt x="230956" y="121238"/>
                    <a:pt x="232258" y="119479"/>
                    <a:pt x="232258" y="116873"/>
                  </a:cubicBezTo>
                  <a:cubicBezTo>
                    <a:pt x="232323" y="114266"/>
                    <a:pt x="230956" y="111529"/>
                    <a:pt x="229263" y="110748"/>
                  </a:cubicBezTo>
                  <a:close/>
                  <a:moveTo>
                    <a:pt x="229263" y="161442"/>
                  </a:moveTo>
                  <a:lnTo>
                    <a:pt x="146700" y="158184"/>
                  </a:lnTo>
                  <a:cubicBezTo>
                    <a:pt x="141881" y="157989"/>
                    <a:pt x="137779" y="161703"/>
                    <a:pt x="137779" y="166459"/>
                  </a:cubicBezTo>
                  <a:cubicBezTo>
                    <a:pt x="137779" y="171216"/>
                    <a:pt x="141881" y="174930"/>
                    <a:pt x="146700" y="174735"/>
                  </a:cubicBezTo>
                  <a:lnTo>
                    <a:pt x="229263" y="171411"/>
                  </a:lnTo>
                  <a:cubicBezTo>
                    <a:pt x="230956" y="171346"/>
                    <a:pt x="232258" y="169131"/>
                    <a:pt x="232258" y="166459"/>
                  </a:cubicBezTo>
                  <a:cubicBezTo>
                    <a:pt x="232323" y="163853"/>
                    <a:pt x="230956" y="161507"/>
                    <a:pt x="229263" y="161442"/>
                  </a:cubicBezTo>
                  <a:close/>
                  <a:moveTo>
                    <a:pt x="229263" y="212202"/>
                  </a:moveTo>
                  <a:lnTo>
                    <a:pt x="199376" y="223344"/>
                  </a:lnTo>
                  <a:cubicBezTo>
                    <a:pt x="196641" y="224387"/>
                    <a:pt x="194297" y="228166"/>
                    <a:pt x="194297" y="231684"/>
                  </a:cubicBezTo>
                  <a:cubicBezTo>
                    <a:pt x="194297" y="235203"/>
                    <a:pt x="196576" y="237093"/>
                    <a:pt x="199376" y="235855"/>
                  </a:cubicBezTo>
                  <a:lnTo>
                    <a:pt x="229263" y="222171"/>
                  </a:lnTo>
                  <a:cubicBezTo>
                    <a:pt x="230956" y="221389"/>
                    <a:pt x="232258" y="218652"/>
                    <a:pt x="232258" y="215981"/>
                  </a:cubicBezTo>
                  <a:cubicBezTo>
                    <a:pt x="232258" y="213309"/>
                    <a:pt x="230956" y="211615"/>
                    <a:pt x="229263" y="212202"/>
                  </a:cubicBezTo>
                  <a:close/>
                  <a:moveTo>
                    <a:pt x="278814" y="72564"/>
                  </a:moveTo>
                  <a:lnTo>
                    <a:pt x="161546" y="4016"/>
                  </a:lnTo>
                  <a:cubicBezTo>
                    <a:pt x="152365" y="-1328"/>
                    <a:pt x="141100" y="-1328"/>
                    <a:pt x="131919" y="3950"/>
                  </a:cubicBezTo>
                  <a:lnTo>
                    <a:pt x="14585" y="72499"/>
                  </a:lnTo>
                  <a:cubicBezTo>
                    <a:pt x="5535" y="77711"/>
                    <a:pt x="0" y="87355"/>
                    <a:pt x="0" y="97846"/>
                  </a:cubicBezTo>
                  <a:lnTo>
                    <a:pt x="0" y="234942"/>
                  </a:lnTo>
                  <a:cubicBezTo>
                    <a:pt x="0" y="245368"/>
                    <a:pt x="5600" y="255077"/>
                    <a:pt x="14585" y="260290"/>
                  </a:cubicBezTo>
                  <a:lnTo>
                    <a:pt x="131984" y="328838"/>
                  </a:lnTo>
                  <a:cubicBezTo>
                    <a:pt x="141100" y="334116"/>
                    <a:pt x="152430" y="334116"/>
                    <a:pt x="161546" y="328838"/>
                  </a:cubicBezTo>
                  <a:lnTo>
                    <a:pt x="278944" y="260290"/>
                  </a:lnTo>
                  <a:cubicBezTo>
                    <a:pt x="287995" y="255077"/>
                    <a:pt x="293530" y="245433"/>
                    <a:pt x="293530" y="234942"/>
                  </a:cubicBezTo>
                  <a:lnTo>
                    <a:pt x="293530" y="97911"/>
                  </a:lnTo>
                  <a:cubicBezTo>
                    <a:pt x="293530" y="87485"/>
                    <a:pt x="287930" y="77777"/>
                    <a:pt x="278814" y="72564"/>
                  </a:cubicBezTo>
                  <a:close/>
                  <a:moveTo>
                    <a:pt x="247625" y="217349"/>
                  </a:moveTo>
                  <a:cubicBezTo>
                    <a:pt x="247625" y="221715"/>
                    <a:pt x="245802" y="226341"/>
                    <a:pt x="243328" y="227710"/>
                  </a:cubicBezTo>
                  <a:lnTo>
                    <a:pt x="146114" y="282965"/>
                  </a:lnTo>
                  <a:lnTo>
                    <a:pt x="71429" y="240025"/>
                  </a:lnTo>
                  <a:lnTo>
                    <a:pt x="243262" y="196759"/>
                  </a:lnTo>
                  <a:cubicBezTo>
                    <a:pt x="245672" y="196107"/>
                    <a:pt x="247560" y="199170"/>
                    <a:pt x="247560" y="203535"/>
                  </a:cubicBezTo>
                  <a:lnTo>
                    <a:pt x="247625" y="217349"/>
                  </a:lnTo>
                  <a:lnTo>
                    <a:pt x="247625" y="217349"/>
                  </a:lnTo>
                  <a:close/>
                  <a:moveTo>
                    <a:pt x="247625" y="173692"/>
                  </a:moveTo>
                  <a:cubicBezTo>
                    <a:pt x="247625" y="178058"/>
                    <a:pt x="245802" y="181902"/>
                    <a:pt x="243328" y="182293"/>
                  </a:cubicBezTo>
                  <a:lnTo>
                    <a:pt x="45384" y="213179"/>
                  </a:lnTo>
                  <a:lnTo>
                    <a:pt x="45384" y="119740"/>
                  </a:lnTo>
                  <a:lnTo>
                    <a:pt x="243262" y="150625"/>
                  </a:lnTo>
                  <a:cubicBezTo>
                    <a:pt x="245672" y="151016"/>
                    <a:pt x="247560" y="154861"/>
                    <a:pt x="247560" y="159227"/>
                  </a:cubicBezTo>
                  <a:lnTo>
                    <a:pt x="247625" y="173692"/>
                  </a:lnTo>
                  <a:lnTo>
                    <a:pt x="247625" y="173692"/>
                  </a:lnTo>
                  <a:close/>
                  <a:moveTo>
                    <a:pt x="247625" y="129318"/>
                  </a:moveTo>
                  <a:cubicBezTo>
                    <a:pt x="247625" y="133684"/>
                    <a:pt x="245802" y="136746"/>
                    <a:pt x="243328" y="136095"/>
                  </a:cubicBezTo>
                  <a:lnTo>
                    <a:pt x="71755" y="92894"/>
                  </a:lnTo>
                  <a:lnTo>
                    <a:pt x="146700" y="50149"/>
                  </a:lnTo>
                  <a:lnTo>
                    <a:pt x="243393" y="105079"/>
                  </a:lnTo>
                  <a:cubicBezTo>
                    <a:pt x="245802" y="106447"/>
                    <a:pt x="247690" y="111008"/>
                    <a:pt x="247690" y="115439"/>
                  </a:cubicBezTo>
                  <a:lnTo>
                    <a:pt x="247690" y="129318"/>
                  </a:lnTo>
                  <a:close/>
                </a:path>
              </a:pathLst>
            </a:custGeom>
            <a:solidFill>
              <a:schemeClr val="bg1"/>
            </a:solidFill>
            <a:ln w="6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57" name="Connector: Elbow 1033">
            <a:extLst>
              <a:ext uri="{FF2B5EF4-FFF2-40B4-BE49-F238E27FC236}">
                <a16:creationId xmlns:a16="http://schemas.microsoft.com/office/drawing/2014/main" id="{1A0B6E1C-2370-286F-AF8F-0902BF3C73F9}"/>
              </a:ext>
            </a:extLst>
          </p:cNvPr>
          <p:cNvCxnSpPr>
            <a:cxnSpLocks/>
            <a:stCxn id="31" idx="3"/>
            <a:endCxn id="10" idx="1"/>
          </p:cNvCxnSpPr>
          <p:nvPr/>
        </p:nvCxnSpPr>
        <p:spPr>
          <a:xfrm flipV="1">
            <a:off x="4660637" y="2927814"/>
            <a:ext cx="440898" cy="190356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1ADC077A-0BC0-2FA8-51EA-75D5B8F6F6F3}"/>
              </a:ext>
            </a:extLst>
          </p:cNvPr>
          <p:cNvSpPr/>
          <p:nvPr/>
        </p:nvSpPr>
        <p:spPr>
          <a:xfrm>
            <a:off x="6853526" y="2396385"/>
            <a:ext cx="1941266" cy="14726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Seoul</a:t>
            </a:r>
            <a:endParaRPr lang="it-IT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0C785E9-21C9-8574-AE4B-3CD3A190A3F9}"/>
              </a:ext>
            </a:extLst>
          </p:cNvPr>
          <p:cNvCxnSpPr>
            <a:cxnSpLocks/>
            <a:stCxn id="76" idx="0"/>
            <a:endCxn id="34" idx="2"/>
          </p:cNvCxnSpPr>
          <p:nvPr/>
        </p:nvCxnSpPr>
        <p:spPr>
          <a:xfrm flipV="1">
            <a:off x="7818225" y="3083154"/>
            <a:ext cx="1" cy="897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59DA3E2-C22E-70C2-C974-54B264508C73}"/>
              </a:ext>
            </a:extLst>
          </p:cNvPr>
          <p:cNvGrpSpPr/>
          <p:nvPr/>
        </p:nvGrpSpPr>
        <p:grpSpPr>
          <a:xfrm>
            <a:off x="6996766" y="3172884"/>
            <a:ext cx="1642917" cy="559335"/>
            <a:chOff x="2703511" y="2313700"/>
            <a:chExt cx="1642917" cy="55933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81BB738-B259-6300-E3F4-D546AEB020EC}"/>
                </a:ext>
              </a:extLst>
            </p:cNvPr>
            <p:cNvGrpSpPr/>
            <p:nvPr/>
          </p:nvGrpSpPr>
          <p:grpSpPr>
            <a:xfrm>
              <a:off x="2703511" y="2313700"/>
              <a:ext cx="1642917" cy="303880"/>
              <a:chOff x="2703511" y="2313700"/>
              <a:chExt cx="1642917" cy="30388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EF5477D-B0A6-1DDB-38CA-5AD51FB65AD2}"/>
                  </a:ext>
                </a:extLst>
              </p:cNvPr>
              <p:cNvSpPr/>
              <p:nvPr/>
            </p:nvSpPr>
            <p:spPr>
              <a:xfrm>
                <a:off x="2703511" y="2313700"/>
                <a:ext cx="1642917" cy="3038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Network Edge</a:t>
                </a:r>
              </a:p>
            </p:txBody>
          </p:sp>
          <p:sp>
            <p:nvSpPr>
              <p:cNvPr id="77" name="Graphic 147">
                <a:extLst>
                  <a:ext uri="{FF2B5EF4-FFF2-40B4-BE49-F238E27FC236}">
                    <a16:creationId xmlns:a16="http://schemas.microsoft.com/office/drawing/2014/main" id="{F4BC340E-3BF9-3F5D-939D-ABA924E8541B}"/>
                  </a:ext>
                </a:extLst>
              </p:cNvPr>
              <p:cNvSpPr/>
              <p:nvPr/>
            </p:nvSpPr>
            <p:spPr>
              <a:xfrm>
                <a:off x="2791042" y="2358626"/>
                <a:ext cx="188776" cy="214029"/>
              </a:xfrm>
              <a:custGeom>
                <a:avLst/>
                <a:gdLst>
                  <a:gd name="connsiteX0" fmla="*/ 269421 w 269421"/>
                  <a:gd name="connsiteY0" fmla="*/ 89869 h 305462"/>
                  <a:gd name="connsiteX1" fmla="*/ 269421 w 269421"/>
                  <a:gd name="connsiteY1" fmla="*/ 215646 h 305462"/>
                  <a:gd name="connsiteX2" fmla="*/ 256034 w 269421"/>
                  <a:gd name="connsiteY2" fmla="*/ 238911 h 305462"/>
                  <a:gd name="connsiteX3" fmla="*/ 148277 w 269421"/>
                  <a:gd name="connsiteY3" fmla="*/ 301830 h 305462"/>
                  <a:gd name="connsiteX4" fmla="*/ 121144 w 269421"/>
                  <a:gd name="connsiteY4" fmla="*/ 301830 h 305462"/>
                  <a:gd name="connsiteX5" fmla="*/ 13387 w 269421"/>
                  <a:gd name="connsiteY5" fmla="*/ 238911 h 305462"/>
                  <a:gd name="connsiteX6" fmla="*/ 0 w 269421"/>
                  <a:gd name="connsiteY6" fmla="*/ 215646 h 305462"/>
                  <a:gd name="connsiteX7" fmla="*/ 0 w 269421"/>
                  <a:gd name="connsiteY7" fmla="*/ 89810 h 305462"/>
                  <a:gd name="connsiteX8" fmla="*/ 13387 w 269421"/>
                  <a:gd name="connsiteY8" fmla="*/ 66544 h 305462"/>
                  <a:gd name="connsiteX9" fmla="*/ 121084 w 269421"/>
                  <a:gd name="connsiteY9" fmla="*/ 3626 h 305462"/>
                  <a:gd name="connsiteX10" fmla="*/ 148277 w 269421"/>
                  <a:gd name="connsiteY10" fmla="*/ 3686 h 305462"/>
                  <a:gd name="connsiteX11" fmla="*/ 255974 w 269421"/>
                  <a:gd name="connsiteY11" fmla="*/ 66604 h 305462"/>
                  <a:gd name="connsiteX12" fmla="*/ 269421 w 269421"/>
                  <a:gd name="connsiteY12" fmla="*/ 89869 h 305462"/>
                  <a:gd name="connsiteX13" fmla="*/ 199317 w 269421"/>
                  <a:gd name="connsiteY13" fmla="*/ 130659 h 305462"/>
                  <a:gd name="connsiteX14" fmla="*/ 179415 w 269421"/>
                  <a:gd name="connsiteY14" fmla="*/ 134546 h 305462"/>
                  <a:gd name="connsiteX15" fmla="*/ 138117 w 269421"/>
                  <a:gd name="connsiteY15" fmla="*/ 94176 h 305462"/>
                  <a:gd name="connsiteX16" fmla="*/ 139671 w 269421"/>
                  <a:gd name="connsiteY16" fmla="*/ 88135 h 305462"/>
                  <a:gd name="connsiteX17" fmla="*/ 117737 w 269421"/>
                  <a:gd name="connsiteY17" fmla="*/ 59606 h 305462"/>
                  <a:gd name="connsiteX18" fmla="*/ 89229 w 269421"/>
                  <a:gd name="connsiteY18" fmla="*/ 81556 h 305462"/>
                  <a:gd name="connsiteX19" fmla="*/ 99808 w 269421"/>
                  <a:gd name="connsiteY19" fmla="*/ 105659 h 305462"/>
                  <a:gd name="connsiteX20" fmla="*/ 89588 w 269421"/>
                  <a:gd name="connsiteY20" fmla="*/ 149977 h 305462"/>
                  <a:gd name="connsiteX21" fmla="*/ 63949 w 269421"/>
                  <a:gd name="connsiteY21" fmla="*/ 158529 h 305462"/>
                  <a:gd name="connsiteX22" fmla="*/ 48171 w 269421"/>
                  <a:gd name="connsiteY22" fmla="*/ 185981 h 305462"/>
                  <a:gd name="connsiteX23" fmla="*/ 56418 w 269421"/>
                  <a:gd name="connsiteY23" fmla="*/ 216543 h 305462"/>
                  <a:gd name="connsiteX24" fmla="*/ 83850 w 269421"/>
                  <a:gd name="connsiteY24" fmla="*/ 232332 h 305462"/>
                  <a:gd name="connsiteX25" fmla="*/ 89289 w 269421"/>
                  <a:gd name="connsiteY25" fmla="*/ 232691 h 305462"/>
                  <a:gd name="connsiteX26" fmla="*/ 114390 w 269421"/>
                  <a:gd name="connsiteY26" fmla="*/ 224079 h 305462"/>
                  <a:gd name="connsiteX27" fmla="*/ 130168 w 269421"/>
                  <a:gd name="connsiteY27" fmla="*/ 196627 h 305462"/>
                  <a:gd name="connsiteX28" fmla="*/ 130527 w 269421"/>
                  <a:gd name="connsiteY28" fmla="*/ 190168 h 305462"/>
                  <a:gd name="connsiteX29" fmla="*/ 168119 w 269421"/>
                  <a:gd name="connsiteY29" fmla="*/ 179940 h 305462"/>
                  <a:gd name="connsiteX30" fmla="*/ 191069 w 269421"/>
                  <a:gd name="connsiteY30" fmla="*/ 194534 h 305462"/>
                  <a:gd name="connsiteX31" fmla="*/ 227167 w 269421"/>
                  <a:gd name="connsiteY31" fmla="*/ 166723 h 305462"/>
                  <a:gd name="connsiteX32" fmla="*/ 199317 w 269421"/>
                  <a:gd name="connsiteY32" fmla="*/ 130659 h 305462"/>
                  <a:gd name="connsiteX33" fmla="*/ 121861 w 269421"/>
                  <a:gd name="connsiteY33" fmla="*/ 166065 h 305462"/>
                  <a:gd name="connsiteX34" fmla="*/ 108115 w 269421"/>
                  <a:gd name="connsiteY34" fmla="*/ 154522 h 305462"/>
                  <a:gd name="connsiteX35" fmla="*/ 118395 w 269421"/>
                  <a:gd name="connsiteY35" fmla="*/ 109965 h 305462"/>
                  <a:gd name="connsiteX36" fmla="*/ 124909 w 269421"/>
                  <a:gd name="connsiteY36" fmla="*/ 107991 h 305462"/>
                  <a:gd name="connsiteX37" fmla="*/ 166207 w 269421"/>
                  <a:gd name="connsiteY37" fmla="*/ 148422 h 305462"/>
                  <a:gd name="connsiteX38" fmla="*/ 163159 w 269421"/>
                  <a:gd name="connsiteY38" fmla="*/ 158469 h 305462"/>
                  <a:gd name="connsiteX39" fmla="*/ 162920 w 269421"/>
                  <a:gd name="connsiteY39" fmla="*/ 161520 h 305462"/>
                  <a:gd name="connsiteX40" fmla="*/ 125447 w 269421"/>
                  <a:gd name="connsiteY40" fmla="*/ 171687 h 305462"/>
                  <a:gd name="connsiteX41" fmla="*/ 121861 w 269421"/>
                  <a:gd name="connsiteY41" fmla="*/ 166065 h 305462"/>
                  <a:gd name="connsiteX42" fmla="*/ 89050 w 269421"/>
                  <a:gd name="connsiteY42" fmla="*/ 169055 h 305462"/>
                  <a:gd name="connsiteX43" fmla="*/ 75543 w 269421"/>
                  <a:gd name="connsiteY43" fmla="*/ 173661 h 305462"/>
                  <a:gd name="connsiteX44" fmla="*/ 67056 w 269421"/>
                  <a:gd name="connsiteY44" fmla="*/ 188433 h 305462"/>
                  <a:gd name="connsiteX45" fmla="*/ 71479 w 269421"/>
                  <a:gd name="connsiteY45" fmla="*/ 204881 h 305462"/>
                  <a:gd name="connsiteX46" fmla="*/ 86241 w 269421"/>
                  <a:gd name="connsiteY46" fmla="*/ 213373 h 305462"/>
                  <a:gd name="connsiteX47" fmla="*/ 102677 w 269421"/>
                  <a:gd name="connsiteY47" fmla="*/ 208947 h 305462"/>
                  <a:gd name="connsiteX48" fmla="*/ 111163 w 269421"/>
                  <a:gd name="connsiteY48" fmla="*/ 194175 h 305462"/>
                  <a:gd name="connsiteX49" fmla="*/ 106741 w 269421"/>
                  <a:gd name="connsiteY49" fmla="*/ 177728 h 305462"/>
                  <a:gd name="connsiteX50" fmla="*/ 91979 w 269421"/>
                  <a:gd name="connsiteY50" fmla="*/ 169235 h 305462"/>
                  <a:gd name="connsiteX51" fmla="*/ 89050 w 269421"/>
                  <a:gd name="connsiteY51" fmla="*/ 169055 h 305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69421" h="305462">
                    <a:moveTo>
                      <a:pt x="269421" y="89869"/>
                    </a:moveTo>
                    <a:lnTo>
                      <a:pt x="269421" y="215646"/>
                    </a:lnTo>
                    <a:cubicBezTo>
                      <a:pt x="269421" y="225275"/>
                      <a:pt x="264341" y="234127"/>
                      <a:pt x="256034" y="238911"/>
                    </a:cubicBezTo>
                    <a:lnTo>
                      <a:pt x="148277" y="301830"/>
                    </a:lnTo>
                    <a:cubicBezTo>
                      <a:pt x="139910" y="306674"/>
                      <a:pt x="129511" y="306674"/>
                      <a:pt x="121144" y="301830"/>
                    </a:cubicBezTo>
                    <a:lnTo>
                      <a:pt x="13387" y="238911"/>
                    </a:lnTo>
                    <a:cubicBezTo>
                      <a:pt x="5140" y="234127"/>
                      <a:pt x="0" y="225215"/>
                      <a:pt x="0" y="215646"/>
                    </a:cubicBezTo>
                    <a:lnTo>
                      <a:pt x="0" y="89810"/>
                    </a:lnTo>
                    <a:cubicBezTo>
                      <a:pt x="0" y="80180"/>
                      <a:pt x="5080" y="71329"/>
                      <a:pt x="13387" y="66544"/>
                    </a:cubicBezTo>
                    <a:lnTo>
                      <a:pt x="121084" y="3626"/>
                    </a:lnTo>
                    <a:cubicBezTo>
                      <a:pt x="129511" y="-1219"/>
                      <a:pt x="139850" y="-1219"/>
                      <a:pt x="148277" y="3686"/>
                    </a:cubicBezTo>
                    <a:lnTo>
                      <a:pt x="255974" y="66604"/>
                    </a:lnTo>
                    <a:cubicBezTo>
                      <a:pt x="264281" y="71389"/>
                      <a:pt x="269421" y="80300"/>
                      <a:pt x="269421" y="89869"/>
                    </a:cubicBezTo>
                    <a:close/>
                    <a:moveTo>
                      <a:pt x="199317" y="130659"/>
                    </a:moveTo>
                    <a:cubicBezTo>
                      <a:pt x="192145" y="129702"/>
                      <a:pt x="185212" y="131257"/>
                      <a:pt x="179415" y="134546"/>
                    </a:cubicBezTo>
                    <a:lnTo>
                      <a:pt x="138117" y="94176"/>
                    </a:lnTo>
                    <a:cubicBezTo>
                      <a:pt x="138834" y="92262"/>
                      <a:pt x="139372" y="90288"/>
                      <a:pt x="139671" y="88135"/>
                    </a:cubicBezTo>
                    <a:cubicBezTo>
                      <a:pt x="141464" y="74200"/>
                      <a:pt x="131663" y="61401"/>
                      <a:pt x="117737" y="59606"/>
                    </a:cubicBezTo>
                    <a:cubicBezTo>
                      <a:pt x="103812" y="57812"/>
                      <a:pt x="91022" y="67621"/>
                      <a:pt x="89229" y="81556"/>
                    </a:cubicBezTo>
                    <a:cubicBezTo>
                      <a:pt x="87974" y="91245"/>
                      <a:pt x="92337" y="100396"/>
                      <a:pt x="99808" y="105659"/>
                    </a:cubicBezTo>
                    <a:lnTo>
                      <a:pt x="89588" y="149977"/>
                    </a:lnTo>
                    <a:cubicBezTo>
                      <a:pt x="80324" y="149857"/>
                      <a:pt x="71360" y="152847"/>
                      <a:pt x="63949" y="158529"/>
                    </a:cubicBezTo>
                    <a:cubicBezTo>
                      <a:pt x="55223" y="165287"/>
                      <a:pt x="49605" y="175036"/>
                      <a:pt x="48171" y="185981"/>
                    </a:cubicBezTo>
                    <a:cubicBezTo>
                      <a:pt x="46736" y="196926"/>
                      <a:pt x="49665" y="207811"/>
                      <a:pt x="56418" y="216543"/>
                    </a:cubicBezTo>
                    <a:cubicBezTo>
                      <a:pt x="63172" y="225275"/>
                      <a:pt x="72913" y="230897"/>
                      <a:pt x="83850" y="232332"/>
                    </a:cubicBezTo>
                    <a:cubicBezTo>
                      <a:pt x="85643" y="232572"/>
                      <a:pt x="87496" y="232691"/>
                      <a:pt x="89289" y="232691"/>
                    </a:cubicBezTo>
                    <a:cubicBezTo>
                      <a:pt x="98373" y="232691"/>
                      <a:pt x="107099" y="229701"/>
                      <a:pt x="114390" y="224079"/>
                    </a:cubicBezTo>
                    <a:cubicBezTo>
                      <a:pt x="123116" y="217321"/>
                      <a:pt x="128734" y="207572"/>
                      <a:pt x="130168" y="196627"/>
                    </a:cubicBezTo>
                    <a:cubicBezTo>
                      <a:pt x="130467" y="194474"/>
                      <a:pt x="130527" y="192321"/>
                      <a:pt x="130527" y="190168"/>
                    </a:cubicBezTo>
                    <a:lnTo>
                      <a:pt x="168119" y="179940"/>
                    </a:lnTo>
                    <a:cubicBezTo>
                      <a:pt x="173080" y="187716"/>
                      <a:pt x="181268" y="193278"/>
                      <a:pt x="191069" y="194534"/>
                    </a:cubicBezTo>
                    <a:cubicBezTo>
                      <a:pt x="208700" y="196806"/>
                      <a:pt x="224896" y="184366"/>
                      <a:pt x="227167" y="166723"/>
                    </a:cubicBezTo>
                    <a:cubicBezTo>
                      <a:pt x="229438" y="149079"/>
                      <a:pt x="216947" y="132931"/>
                      <a:pt x="199317" y="130659"/>
                    </a:cubicBezTo>
                    <a:close/>
                    <a:moveTo>
                      <a:pt x="121861" y="166065"/>
                    </a:moveTo>
                    <a:cubicBezTo>
                      <a:pt x="118096" y="161161"/>
                      <a:pt x="113434" y="157273"/>
                      <a:pt x="108115" y="154522"/>
                    </a:cubicBezTo>
                    <a:lnTo>
                      <a:pt x="118395" y="109965"/>
                    </a:lnTo>
                    <a:cubicBezTo>
                      <a:pt x="120666" y="109606"/>
                      <a:pt x="122877" y="108948"/>
                      <a:pt x="124909" y="107991"/>
                    </a:cubicBezTo>
                    <a:lnTo>
                      <a:pt x="166207" y="148422"/>
                    </a:lnTo>
                    <a:cubicBezTo>
                      <a:pt x="164713" y="151532"/>
                      <a:pt x="163637" y="154881"/>
                      <a:pt x="163159" y="158469"/>
                    </a:cubicBezTo>
                    <a:cubicBezTo>
                      <a:pt x="163039" y="159486"/>
                      <a:pt x="162920" y="160503"/>
                      <a:pt x="162920" y="161520"/>
                    </a:cubicBezTo>
                    <a:lnTo>
                      <a:pt x="125447" y="171687"/>
                    </a:lnTo>
                    <a:cubicBezTo>
                      <a:pt x="124431" y="169713"/>
                      <a:pt x="123236" y="167859"/>
                      <a:pt x="121861" y="166065"/>
                    </a:cubicBezTo>
                    <a:close/>
                    <a:moveTo>
                      <a:pt x="89050" y="169055"/>
                    </a:moveTo>
                    <a:cubicBezTo>
                      <a:pt x="84209" y="169055"/>
                      <a:pt x="79488" y="170670"/>
                      <a:pt x="75543" y="173661"/>
                    </a:cubicBezTo>
                    <a:cubicBezTo>
                      <a:pt x="70822" y="177309"/>
                      <a:pt x="67833" y="182512"/>
                      <a:pt x="67056" y="188433"/>
                    </a:cubicBezTo>
                    <a:cubicBezTo>
                      <a:pt x="66280" y="194294"/>
                      <a:pt x="67833" y="200156"/>
                      <a:pt x="71479" y="204881"/>
                    </a:cubicBezTo>
                    <a:cubicBezTo>
                      <a:pt x="75125" y="209605"/>
                      <a:pt x="80324" y="212596"/>
                      <a:pt x="86241" y="213373"/>
                    </a:cubicBezTo>
                    <a:cubicBezTo>
                      <a:pt x="92098" y="214151"/>
                      <a:pt x="97955" y="212596"/>
                      <a:pt x="102677" y="208947"/>
                    </a:cubicBezTo>
                    <a:cubicBezTo>
                      <a:pt x="107398" y="205299"/>
                      <a:pt x="110386" y="200096"/>
                      <a:pt x="111163" y="194175"/>
                    </a:cubicBezTo>
                    <a:cubicBezTo>
                      <a:pt x="111940" y="188314"/>
                      <a:pt x="110386" y="182452"/>
                      <a:pt x="106741" y="177728"/>
                    </a:cubicBezTo>
                    <a:cubicBezTo>
                      <a:pt x="103095" y="173003"/>
                      <a:pt x="97895" y="170012"/>
                      <a:pt x="91979" y="169235"/>
                    </a:cubicBezTo>
                    <a:cubicBezTo>
                      <a:pt x="91022" y="169115"/>
                      <a:pt x="90006" y="169055"/>
                      <a:pt x="89050" y="169055"/>
                    </a:cubicBezTo>
                    <a:close/>
                  </a:path>
                </a:pathLst>
              </a:custGeom>
              <a:solidFill>
                <a:schemeClr val="bg1"/>
              </a:solidFill>
              <a:ln w="5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30BE634-9D5A-37EA-AD5F-13A49DE3D1BE}"/>
                </a:ext>
              </a:extLst>
            </p:cNvPr>
            <p:cNvSpPr/>
            <p:nvPr/>
          </p:nvSpPr>
          <p:spPr>
            <a:xfrm>
              <a:off x="2703512" y="2617580"/>
              <a:ext cx="1642916" cy="255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Virtual Router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195B8DA-4D0B-06DB-65F8-A152F67847B9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6549335" y="2927814"/>
            <a:ext cx="447432" cy="340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166A4432-DB65-91C5-D016-65AB76FA21AA}"/>
              </a:ext>
            </a:extLst>
          </p:cNvPr>
          <p:cNvSpPr/>
          <p:nvPr/>
        </p:nvSpPr>
        <p:spPr>
          <a:xfrm>
            <a:off x="6853526" y="4007636"/>
            <a:ext cx="1941266" cy="16539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Sydney</a:t>
            </a:r>
            <a:endParaRPr lang="it-IT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BE92460-B39B-75D4-331C-A3B758802627}"/>
              </a:ext>
            </a:extLst>
          </p:cNvPr>
          <p:cNvCxnSpPr>
            <a:cxnSpLocks/>
            <a:stCxn id="37" idx="2"/>
            <a:endCxn id="99" idx="0"/>
          </p:cNvCxnSpPr>
          <p:nvPr/>
        </p:nvCxnSpPr>
        <p:spPr>
          <a:xfrm flipH="1">
            <a:off x="7804031" y="4686575"/>
            <a:ext cx="1" cy="12497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" name="Connector: Elbow 1033">
            <a:extLst>
              <a:ext uri="{FF2B5EF4-FFF2-40B4-BE49-F238E27FC236}">
                <a16:creationId xmlns:a16="http://schemas.microsoft.com/office/drawing/2014/main" id="{212375D7-D9BF-17C0-7F51-8A900A2B045E}"/>
              </a:ext>
            </a:extLst>
          </p:cNvPr>
          <p:cNvCxnSpPr>
            <a:cxnSpLocks/>
            <a:stCxn id="37" idx="1"/>
            <a:endCxn id="10" idx="3"/>
          </p:cNvCxnSpPr>
          <p:nvPr/>
        </p:nvCxnSpPr>
        <p:spPr>
          <a:xfrm rot="10800000">
            <a:off x="6549335" y="2927815"/>
            <a:ext cx="433238" cy="1606821"/>
          </a:xfrm>
          <a:prstGeom prst="bentConnector3">
            <a:avLst>
              <a:gd name="adj1" fmla="val 63191"/>
            </a:avLst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3210EA2-DBB2-3C65-F8B4-0E45AF49BA74}"/>
              </a:ext>
            </a:extLst>
          </p:cNvPr>
          <p:cNvGrpSpPr/>
          <p:nvPr/>
        </p:nvGrpSpPr>
        <p:grpSpPr>
          <a:xfrm>
            <a:off x="6982572" y="4811546"/>
            <a:ext cx="1642917" cy="714703"/>
            <a:chOff x="1136866" y="4408434"/>
            <a:chExt cx="1642917" cy="714703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519874-696F-C3F1-E0E5-40D5D059C04F}"/>
                </a:ext>
              </a:extLst>
            </p:cNvPr>
            <p:cNvSpPr/>
            <p:nvPr/>
          </p:nvSpPr>
          <p:spPr>
            <a:xfrm>
              <a:off x="1136867" y="4713794"/>
              <a:ext cx="1636525" cy="409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Private Cloud (Customer’s)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538ED21-60F4-37F5-78EA-C45857DDFA23}"/>
                </a:ext>
              </a:extLst>
            </p:cNvPr>
            <p:cNvSpPr/>
            <p:nvPr/>
          </p:nvSpPr>
          <p:spPr>
            <a:xfrm>
              <a:off x="1136866" y="4408434"/>
              <a:ext cx="1642917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Metal</a:t>
              </a:r>
              <a:endParaRPr lang="en-US" sz="1000" b="1" baseline="30000">
                <a:solidFill>
                  <a:schemeClr val="bg1"/>
                </a:solidFill>
              </a:endParaRPr>
            </a:p>
          </p:txBody>
        </p:sp>
        <p:sp>
          <p:nvSpPr>
            <p:cNvPr id="100" name="Graphic 27">
              <a:extLst>
                <a:ext uri="{FF2B5EF4-FFF2-40B4-BE49-F238E27FC236}">
                  <a16:creationId xmlns:a16="http://schemas.microsoft.com/office/drawing/2014/main" id="{5CBF663F-6746-03D1-B10B-677F48541515}"/>
                </a:ext>
              </a:extLst>
            </p:cNvPr>
            <p:cNvSpPr/>
            <p:nvPr/>
          </p:nvSpPr>
          <p:spPr>
            <a:xfrm>
              <a:off x="1224398" y="4453360"/>
              <a:ext cx="188776" cy="214029"/>
            </a:xfrm>
            <a:custGeom>
              <a:avLst/>
              <a:gdLst>
                <a:gd name="connsiteX0" fmla="*/ 229263 w 293529"/>
                <a:gd name="connsiteY0" fmla="*/ 110748 h 332796"/>
                <a:gd name="connsiteX1" fmla="*/ 185247 w 293529"/>
                <a:gd name="connsiteY1" fmla="*/ 90548 h 332796"/>
                <a:gd name="connsiteX2" fmla="*/ 179191 w 293529"/>
                <a:gd name="connsiteY2" fmla="*/ 94849 h 332796"/>
                <a:gd name="connsiteX3" fmla="*/ 185247 w 293529"/>
                <a:gd name="connsiteY3" fmla="*/ 104166 h 332796"/>
                <a:gd name="connsiteX4" fmla="*/ 229263 w 293529"/>
                <a:gd name="connsiteY4" fmla="*/ 120587 h 332796"/>
                <a:gd name="connsiteX5" fmla="*/ 232258 w 293529"/>
                <a:gd name="connsiteY5" fmla="*/ 116873 h 332796"/>
                <a:gd name="connsiteX6" fmla="*/ 229263 w 293529"/>
                <a:gd name="connsiteY6" fmla="*/ 110748 h 332796"/>
                <a:gd name="connsiteX7" fmla="*/ 229263 w 293529"/>
                <a:gd name="connsiteY7" fmla="*/ 161442 h 332796"/>
                <a:gd name="connsiteX8" fmla="*/ 146700 w 293529"/>
                <a:gd name="connsiteY8" fmla="*/ 158184 h 332796"/>
                <a:gd name="connsiteX9" fmla="*/ 137779 w 293529"/>
                <a:gd name="connsiteY9" fmla="*/ 166459 h 332796"/>
                <a:gd name="connsiteX10" fmla="*/ 146700 w 293529"/>
                <a:gd name="connsiteY10" fmla="*/ 174735 h 332796"/>
                <a:gd name="connsiteX11" fmla="*/ 229263 w 293529"/>
                <a:gd name="connsiteY11" fmla="*/ 171411 h 332796"/>
                <a:gd name="connsiteX12" fmla="*/ 232258 w 293529"/>
                <a:gd name="connsiteY12" fmla="*/ 166459 h 332796"/>
                <a:gd name="connsiteX13" fmla="*/ 229263 w 293529"/>
                <a:gd name="connsiteY13" fmla="*/ 161442 h 332796"/>
                <a:gd name="connsiteX14" fmla="*/ 229263 w 293529"/>
                <a:gd name="connsiteY14" fmla="*/ 212202 h 332796"/>
                <a:gd name="connsiteX15" fmla="*/ 199376 w 293529"/>
                <a:gd name="connsiteY15" fmla="*/ 223344 h 332796"/>
                <a:gd name="connsiteX16" fmla="*/ 194297 w 293529"/>
                <a:gd name="connsiteY16" fmla="*/ 231684 h 332796"/>
                <a:gd name="connsiteX17" fmla="*/ 199376 w 293529"/>
                <a:gd name="connsiteY17" fmla="*/ 235855 h 332796"/>
                <a:gd name="connsiteX18" fmla="*/ 229263 w 293529"/>
                <a:gd name="connsiteY18" fmla="*/ 222171 h 332796"/>
                <a:gd name="connsiteX19" fmla="*/ 232258 w 293529"/>
                <a:gd name="connsiteY19" fmla="*/ 215981 h 332796"/>
                <a:gd name="connsiteX20" fmla="*/ 229263 w 293529"/>
                <a:gd name="connsiteY20" fmla="*/ 212202 h 332796"/>
                <a:gd name="connsiteX21" fmla="*/ 278814 w 293529"/>
                <a:gd name="connsiteY21" fmla="*/ 72564 h 332796"/>
                <a:gd name="connsiteX22" fmla="*/ 161546 w 293529"/>
                <a:gd name="connsiteY22" fmla="*/ 4016 h 332796"/>
                <a:gd name="connsiteX23" fmla="*/ 131919 w 293529"/>
                <a:gd name="connsiteY23" fmla="*/ 3950 h 332796"/>
                <a:gd name="connsiteX24" fmla="*/ 14585 w 293529"/>
                <a:gd name="connsiteY24" fmla="*/ 72499 h 332796"/>
                <a:gd name="connsiteX25" fmla="*/ 0 w 293529"/>
                <a:gd name="connsiteY25" fmla="*/ 97846 h 332796"/>
                <a:gd name="connsiteX26" fmla="*/ 0 w 293529"/>
                <a:gd name="connsiteY26" fmla="*/ 234942 h 332796"/>
                <a:gd name="connsiteX27" fmla="*/ 14585 w 293529"/>
                <a:gd name="connsiteY27" fmla="*/ 260290 h 332796"/>
                <a:gd name="connsiteX28" fmla="*/ 131984 w 293529"/>
                <a:gd name="connsiteY28" fmla="*/ 328838 h 332796"/>
                <a:gd name="connsiteX29" fmla="*/ 161546 w 293529"/>
                <a:gd name="connsiteY29" fmla="*/ 328838 h 332796"/>
                <a:gd name="connsiteX30" fmla="*/ 278944 w 293529"/>
                <a:gd name="connsiteY30" fmla="*/ 260290 h 332796"/>
                <a:gd name="connsiteX31" fmla="*/ 293530 w 293529"/>
                <a:gd name="connsiteY31" fmla="*/ 234942 h 332796"/>
                <a:gd name="connsiteX32" fmla="*/ 293530 w 293529"/>
                <a:gd name="connsiteY32" fmla="*/ 97911 h 332796"/>
                <a:gd name="connsiteX33" fmla="*/ 278814 w 293529"/>
                <a:gd name="connsiteY33" fmla="*/ 72564 h 332796"/>
                <a:gd name="connsiteX34" fmla="*/ 247625 w 293529"/>
                <a:gd name="connsiteY34" fmla="*/ 217349 h 332796"/>
                <a:gd name="connsiteX35" fmla="*/ 243328 w 293529"/>
                <a:gd name="connsiteY35" fmla="*/ 227710 h 332796"/>
                <a:gd name="connsiteX36" fmla="*/ 146114 w 293529"/>
                <a:gd name="connsiteY36" fmla="*/ 282965 h 332796"/>
                <a:gd name="connsiteX37" fmla="*/ 71429 w 293529"/>
                <a:gd name="connsiteY37" fmla="*/ 240025 h 332796"/>
                <a:gd name="connsiteX38" fmla="*/ 243262 w 293529"/>
                <a:gd name="connsiteY38" fmla="*/ 196759 h 332796"/>
                <a:gd name="connsiteX39" fmla="*/ 247560 w 293529"/>
                <a:gd name="connsiteY39" fmla="*/ 203535 h 332796"/>
                <a:gd name="connsiteX40" fmla="*/ 247625 w 293529"/>
                <a:gd name="connsiteY40" fmla="*/ 217349 h 332796"/>
                <a:gd name="connsiteX41" fmla="*/ 247625 w 293529"/>
                <a:gd name="connsiteY41" fmla="*/ 217349 h 332796"/>
                <a:gd name="connsiteX42" fmla="*/ 247625 w 293529"/>
                <a:gd name="connsiteY42" fmla="*/ 173692 h 332796"/>
                <a:gd name="connsiteX43" fmla="*/ 243328 w 293529"/>
                <a:gd name="connsiteY43" fmla="*/ 182293 h 332796"/>
                <a:gd name="connsiteX44" fmla="*/ 45384 w 293529"/>
                <a:gd name="connsiteY44" fmla="*/ 213179 h 332796"/>
                <a:gd name="connsiteX45" fmla="*/ 45384 w 293529"/>
                <a:gd name="connsiteY45" fmla="*/ 119740 h 332796"/>
                <a:gd name="connsiteX46" fmla="*/ 243262 w 293529"/>
                <a:gd name="connsiteY46" fmla="*/ 150625 h 332796"/>
                <a:gd name="connsiteX47" fmla="*/ 247560 w 293529"/>
                <a:gd name="connsiteY47" fmla="*/ 159227 h 332796"/>
                <a:gd name="connsiteX48" fmla="*/ 247625 w 293529"/>
                <a:gd name="connsiteY48" fmla="*/ 173692 h 332796"/>
                <a:gd name="connsiteX49" fmla="*/ 247625 w 293529"/>
                <a:gd name="connsiteY49" fmla="*/ 173692 h 332796"/>
                <a:gd name="connsiteX50" fmla="*/ 247625 w 293529"/>
                <a:gd name="connsiteY50" fmla="*/ 129318 h 332796"/>
                <a:gd name="connsiteX51" fmla="*/ 243328 w 293529"/>
                <a:gd name="connsiteY51" fmla="*/ 136095 h 332796"/>
                <a:gd name="connsiteX52" fmla="*/ 71755 w 293529"/>
                <a:gd name="connsiteY52" fmla="*/ 92894 h 332796"/>
                <a:gd name="connsiteX53" fmla="*/ 146700 w 293529"/>
                <a:gd name="connsiteY53" fmla="*/ 50149 h 332796"/>
                <a:gd name="connsiteX54" fmla="*/ 243393 w 293529"/>
                <a:gd name="connsiteY54" fmla="*/ 105079 h 332796"/>
                <a:gd name="connsiteX55" fmla="*/ 247690 w 293529"/>
                <a:gd name="connsiteY55" fmla="*/ 115439 h 332796"/>
                <a:gd name="connsiteX56" fmla="*/ 247690 w 293529"/>
                <a:gd name="connsiteY56" fmla="*/ 129318 h 33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93529" h="332796">
                  <a:moveTo>
                    <a:pt x="229263" y="110748"/>
                  </a:moveTo>
                  <a:lnTo>
                    <a:pt x="185247" y="90548"/>
                  </a:lnTo>
                  <a:cubicBezTo>
                    <a:pt x="181991" y="88984"/>
                    <a:pt x="179191" y="90939"/>
                    <a:pt x="179191" y="94849"/>
                  </a:cubicBezTo>
                  <a:cubicBezTo>
                    <a:pt x="179191" y="98758"/>
                    <a:pt x="181991" y="102994"/>
                    <a:pt x="185247" y="104166"/>
                  </a:cubicBezTo>
                  <a:lnTo>
                    <a:pt x="229263" y="120587"/>
                  </a:lnTo>
                  <a:cubicBezTo>
                    <a:pt x="230956" y="121238"/>
                    <a:pt x="232258" y="119479"/>
                    <a:pt x="232258" y="116873"/>
                  </a:cubicBezTo>
                  <a:cubicBezTo>
                    <a:pt x="232323" y="114266"/>
                    <a:pt x="230956" y="111529"/>
                    <a:pt x="229263" y="110748"/>
                  </a:cubicBezTo>
                  <a:close/>
                  <a:moveTo>
                    <a:pt x="229263" y="161442"/>
                  </a:moveTo>
                  <a:lnTo>
                    <a:pt x="146700" y="158184"/>
                  </a:lnTo>
                  <a:cubicBezTo>
                    <a:pt x="141881" y="157989"/>
                    <a:pt x="137779" y="161703"/>
                    <a:pt x="137779" y="166459"/>
                  </a:cubicBezTo>
                  <a:cubicBezTo>
                    <a:pt x="137779" y="171216"/>
                    <a:pt x="141881" y="174930"/>
                    <a:pt x="146700" y="174735"/>
                  </a:cubicBezTo>
                  <a:lnTo>
                    <a:pt x="229263" y="171411"/>
                  </a:lnTo>
                  <a:cubicBezTo>
                    <a:pt x="230956" y="171346"/>
                    <a:pt x="232258" y="169131"/>
                    <a:pt x="232258" y="166459"/>
                  </a:cubicBezTo>
                  <a:cubicBezTo>
                    <a:pt x="232323" y="163853"/>
                    <a:pt x="230956" y="161507"/>
                    <a:pt x="229263" y="161442"/>
                  </a:cubicBezTo>
                  <a:close/>
                  <a:moveTo>
                    <a:pt x="229263" y="212202"/>
                  </a:moveTo>
                  <a:lnTo>
                    <a:pt x="199376" y="223344"/>
                  </a:lnTo>
                  <a:cubicBezTo>
                    <a:pt x="196641" y="224387"/>
                    <a:pt x="194297" y="228166"/>
                    <a:pt x="194297" y="231684"/>
                  </a:cubicBezTo>
                  <a:cubicBezTo>
                    <a:pt x="194297" y="235203"/>
                    <a:pt x="196576" y="237093"/>
                    <a:pt x="199376" y="235855"/>
                  </a:cubicBezTo>
                  <a:lnTo>
                    <a:pt x="229263" y="222171"/>
                  </a:lnTo>
                  <a:cubicBezTo>
                    <a:pt x="230956" y="221389"/>
                    <a:pt x="232258" y="218652"/>
                    <a:pt x="232258" y="215981"/>
                  </a:cubicBezTo>
                  <a:cubicBezTo>
                    <a:pt x="232258" y="213309"/>
                    <a:pt x="230956" y="211615"/>
                    <a:pt x="229263" y="212202"/>
                  </a:cubicBezTo>
                  <a:close/>
                  <a:moveTo>
                    <a:pt x="278814" y="72564"/>
                  </a:moveTo>
                  <a:lnTo>
                    <a:pt x="161546" y="4016"/>
                  </a:lnTo>
                  <a:cubicBezTo>
                    <a:pt x="152365" y="-1328"/>
                    <a:pt x="141100" y="-1328"/>
                    <a:pt x="131919" y="3950"/>
                  </a:cubicBezTo>
                  <a:lnTo>
                    <a:pt x="14585" y="72499"/>
                  </a:lnTo>
                  <a:cubicBezTo>
                    <a:pt x="5535" y="77711"/>
                    <a:pt x="0" y="87355"/>
                    <a:pt x="0" y="97846"/>
                  </a:cubicBezTo>
                  <a:lnTo>
                    <a:pt x="0" y="234942"/>
                  </a:lnTo>
                  <a:cubicBezTo>
                    <a:pt x="0" y="245368"/>
                    <a:pt x="5600" y="255077"/>
                    <a:pt x="14585" y="260290"/>
                  </a:cubicBezTo>
                  <a:lnTo>
                    <a:pt x="131984" y="328838"/>
                  </a:lnTo>
                  <a:cubicBezTo>
                    <a:pt x="141100" y="334116"/>
                    <a:pt x="152430" y="334116"/>
                    <a:pt x="161546" y="328838"/>
                  </a:cubicBezTo>
                  <a:lnTo>
                    <a:pt x="278944" y="260290"/>
                  </a:lnTo>
                  <a:cubicBezTo>
                    <a:pt x="287995" y="255077"/>
                    <a:pt x="293530" y="245433"/>
                    <a:pt x="293530" y="234942"/>
                  </a:cubicBezTo>
                  <a:lnTo>
                    <a:pt x="293530" y="97911"/>
                  </a:lnTo>
                  <a:cubicBezTo>
                    <a:pt x="293530" y="87485"/>
                    <a:pt x="287930" y="77777"/>
                    <a:pt x="278814" y="72564"/>
                  </a:cubicBezTo>
                  <a:close/>
                  <a:moveTo>
                    <a:pt x="247625" y="217349"/>
                  </a:moveTo>
                  <a:cubicBezTo>
                    <a:pt x="247625" y="221715"/>
                    <a:pt x="245802" y="226341"/>
                    <a:pt x="243328" y="227710"/>
                  </a:cubicBezTo>
                  <a:lnTo>
                    <a:pt x="146114" y="282965"/>
                  </a:lnTo>
                  <a:lnTo>
                    <a:pt x="71429" y="240025"/>
                  </a:lnTo>
                  <a:lnTo>
                    <a:pt x="243262" y="196759"/>
                  </a:lnTo>
                  <a:cubicBezTo>
                    <a:pt x="245672" y="196107"/>
                    <a:pt x="247560" y="199170"/>
                    <a:pt x="247560" y="203535"/>
                  </a:cubicBezTo>
                  <a:lnTo>
                    <a:pt x="247625" y="217349"/>
                  </a:lnTo>
                  <a:lnTo>
                    <a:pt x="247625" y="217349"/>
                  </a:lnTo>
                  <a:close/>
                  <a:moveTo>
                    <a:pt x="247625" y="173692"/>
                  </a:moveTo>
                  <a:cubicBezTo>
                    <a:pt x="247625" y="178058"/>
                    <a:pt x="245802" y="181902"/>
                    <a:pt x="243328" y="182293"/>
                  </a:cubicBezTo>
                  <a:lnTo>
                    <a:pt x="45384" y="213179"/>
                  </a:lnTo>
                  <a:lnTo>
                    <a:pt x="45384" y="119740"/>
                  </a:lnTo>
                  <a:lnTo>
                    <a:pt x="243262" y="150625"/>
                  </a:lnTo>
                  <a:cubicBezTo>
                    <a:pt x="245672" y="151016"/>
                    <a:pt x="247560" y="154861"/>
                    <a:pt x="247560" y="159227"/>
                  </a:cubicBezTo>
                  <a:lnTo>
                    <a:pt x="247625" y="173692"/>
                  </a:lnTo>
                  <a:lnTo>
                    <a:pt x="247625" y="173692"/>
                  </a:lnTo>
                  <a:close/>
                  <a:moveTo>
                    <a:pt x="247625" y="129318"/>
                  </a:moveTo>
                  <a:cubicBezTo>
                    <a:pt x="247625" y="133684"/>
                    <a:pt x="245802" y="136746"/>
                    <a:pt x="243328" y="136095"/>
                  </a:cubicBezTo>
                  <a:lnTo>
                    <a:pt x="71755" y="92894"/>
                  </a:lnTo>
                  <a:lnTo>
                    <a:pt x="146700" y="50149"/>
                  </a:lnTo>
                  <a:lnTo>
                    <a:pt x="243393" y="105079"/>
                  </a:lnTo>
                  <a:cubicBezTo>
                    <a:pt x="245802" y="106447"/>
                    <a:pt x="247690" y="111008"/>
                    <a:pt x="247690" y="115439"/>
                  </a:cubicBezTo>
                  <a:lnTo>
                    <a:pt x="247690" y="129318"/>
                  </a:lnTo>
                  <a:close/>
                </a:path>
              </a:pathLst>
            </a:custGeom>
            <a:solidFill>
              <a:schemeClr val="bg1"/>
            </a:solidFill>
            <a:ln w="6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0D16012-2E2E-1778-BDF5-B41AB18CFF6F}"/>
              </a:ext>
            </a:extLst>
          </p:cNvPr>
          <p:cNvCxnSpPr>
            <a:cxnSpLocks/>
            <a:stCxn id="76" idx="3"/>
            <a:endCxn id="102" idx="1"/>
          </p:cNvCxnSpPr>
          <p:nvPr/>
        </p:nvCxnSpPr>
        <p:spPr>
          <a:xfrm>
            <a:off x="8639683" y="3324824"/>
            <a:ext cx="489002" cy="182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7A4AEDF-6B74-4926-E077-A0951C575DB8}"/>
              </a:ext>
            </a:extLst>
          </p:cNvPr>
          <p:cNvGrpSpPr/>
          <p:nvPr/>
        </p:nvGrpSpPr>
        <p:grpSpPr>
          <a:xfrm>
            <a:off x="9128685" y="3174713"/>
            <a:ext cx="1447800" cy="558404"/>
            <a:chOff x="10837689" y="2867988"/>
            <a:chExt cx="1447800" cy="558404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76AEA8C2-6BD2-986B-796F-954C5542DB2E}"/>
                </a:ext>
              </a:extLst>
            </p:cNvPr>
            <p:cNvGrpSpPr/>
            <p:nvPr/>
          </p:nvGrpSpPr>
          <p:grpSpPr>
            <a:xfrm>
              <a:off x="10837689" y="2867988"/>
              <a:ext cx="1447800" cy="303880"/>
              <a:chOff x="10094912" y="2934620"/>
              <a:chExt cx="1447800" cy="30388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30F38DF-91C1-20DF-1B10-642E6FE7E98C}"/>
                  </a:ext>
                </a:extLst>
              </p:cNvPr>
              <p:cNvSpPr/>
              <p:nvPr/>
            </p:nvSpPr>
            <p:spPr>
              <a:xfrm>
                <a:off x="10094912" y="2934620"/>
                <a:ext cx="1447800" cy="303880"/>
              </a:xfrm>
              <a:prstGeom prst="rect">
                <a:avLst/>
              </a:prstGeom>
              <a:solidFill>
                <a:srgbClr val="0067B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Microsoft Azure</a:t>
                </a:r>
                <a:r>
                  <a:rPr lang="en-US" sz="1000" b="1" baseline="30000" dirty="0">
                    <a:solidFill>
                      <a:schemeClr val="bg1"/>
                    </a:solidFill>
                  </a:rPr>
                  <a:t>®</a:t>
                </a:r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05335C1D-88F1-9B96-4107-259B7877C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74618" y="3003412"/>
                <a:ext cx="209537" cy="167629"/>
              </a:xfrm>
              <a:prstGeom prst="rect">
                <a:avLst/>
              </a:prstGeom>
            </p:spPr>
          </p:pic>
        </p:grp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E61ABFA-017C-BD39-BE35-B029EC7C20FE}"/>
                </a:ext>
              </a:extLst>
            </p:cNvPr>
            <p:cNvSpPr/>
            <p:nvPr/>
          </p:nvSpPr>
          <p:spPr>
            <a:xfrm>
              <a:off x="10837689" y="3170937"/>
              <a:ext cx="1447800" cy="25545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>
                <a:spcBef>
                  <a:spcPts val="100"/>
                </a:spcBef>
                <a:spcAft>
                  <a:spcPts val="200"/>
                </a:spcAft>
              </a:pPr>
              <a:r>
                <a:rPr lang="en-US" sz="1000">
                  <a:solidFill>
                    <a:schemeClr val="tx1"/>
                  </a:solidFill>
                </a:rPr>
                <a:t>ExpressRoute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C6399B-C06C-D2C1-380D-BFD4038A6433}"/>
              </a:ext>
            </a:extLst>
          </p:cNvPr>
          <p:cNvGrpSpPr/>
          <p:nvPr/>
        </p:nvGrpSpPr>
        <p:grpSpPr>
          <a:xfrm>
            <a:off x="3018392" y="2770741"/>
            <a:ext cx="1642917" cy="303880"/>
            <a:chOff x="2098233" y="2766593"/>
            <a:chExt cx="1642917" cy="30388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033F918-9070-FD08-9825-B646B6DEC67E}"/>
                </a:ext>
              </a:extLst>
            </p:cNvPr>
            <p:cNvSpPr/>
            <p:nvPr/>
          </p:nvSpPr>
          <p:spPr>
            <a:xfrm>
              <a:off x="2098233" y="2766593"/>
              <a:ext cx="1642917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Fabric Cloud Router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D8856F84-DBCE-5848-79AE-0FF310B93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177844" y="2810689"/>
              <a:ext cx="190275" cy="212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EF81AB-7C00-BFEC-77B0-8A8BD74946C9}"/>
              </a:ext>
            </a:extLst>
          </p:cNvPr>
          <p:cNvGrpSpPr/>
          <p:nvPr/>
        </p:nvGrpSpPr>
        <p:grpSpPr>
          <a:xfrm>
            <a:off x="3017720" y="4679442"/>
            <a:ext cx="1642917" cy="303880"/>
            <a:chOff x="2098233" y="2766593"/>
            <a:chExt cx="1642917" cy="30388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6ED6D6D-AF7E-5E60-D681-9AB13EF25421}"/>
                </a:ext>
              </a:extLst>
            </p:cNvPr>
            <p:cNvSpPr/>
            <p:nvPr/>
          </p:nvSpPr>
          <p:spPr>
            <a:xfrm>
              <a:off x="2098233" y="2766593"/>
              <a:ext cx="1642917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Fabric Cloud Router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EE988FAB-ACE1-009C-F515-F408C471D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177844" y="2810689"/>
              <a:ext cx="190275" cy="21240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C3737A2-45B2-A475-9CB1-CEABBA9F01A2}"/>
              </a:ext>
            </a:extLst>
          </p:cNvPr>
          <p:cNvSpPr/>
          <p:nvPr/>
        </p:nvSpPr>
        <p:spPr>
          <a:xfrm>
            <a:off x="6996767" y="2779274"/>
            <a:ext cx="1642917" cy="30388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Fabric Cloud Router</a:t>
            </a:r>
            <a:endParaRPr lang="en-US" sz="1000" b="1" baseline="30000" dirty="0">
              <a:solidFill>
                <a:schemeClr val="bg1"/>
              </a:solidFill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30115A0E-4EB6-7126-46E4-52FFAD535B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076378" y="2823370"/>
            <a:ext cx="190275" cy="212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FABC3CE-1FE6-7D5A-B0A3-B6E171245E67}"/>
              </a:ext>
            </a:extLst>
          </p:cNvPr>
          <p:cNvSpPr/>
          <p:nvPr/>
        </p:nvSpPr>
        <p:spPr>
          <a:xfrm>
            <a:off x="6982573" y="4382695"/>
            <a:ext cx="1642917" cy="30388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Fabric Cloud Router</a:t>
            </a:r>
            <a:endParaRPr lang="en-US" sz="1000" b="1" baseline="30000" dirty="0">
              <a:solidFill>
                <a:schemeClr val="bg1"/>
              </a:solidFill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DB4BBB07-3E92-EB15-5469-33CDD89F43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062184" y="4426791"/>
            <a:ext cx="190275" cy="21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71505-B0F5-33CB-F84D-A164983A6950}"/>
              </a:ext>
            </a:extLst>
          </p:cNvPr>
          <p:cNvSpPr txBox="1"/>
          <p:nvPr/>
        </p:nvSpPr>
        <p:spPr>
          <a:xfrm>
            <a:off x="3182296" y="6186556"/>
            <a:ext cx="90409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Equinix Fabric</a:t>
            </a:r>
            <a:r>
              <a:rPr lang="en-US" sz="1000" baseline="30000" dirty="0"/>
              <a:t>®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EE2629-2DD3-1428-53D0-63C813B31B55}"/>
              </a:ext>
            </a:extLst>
          </p:cNvPr>
          <p:cNvCxnSpPr>
            <a:cxnSpLocks/>
          </p:cNvCxnSpPr>
          <p:nvPr/>
        </p:nvCxnSpPr>
        <p:spPr>
          <a:xfrm>
            <a:off x="2710706" y="6263500"/>
            <a:ext cx="381887" cy="0"/>
          </a:xfrm>
          <a:prstGeom prst="line">
            <a:avLst/>
          </a:prstGeom>
          <a:ln w="19050" cap="flat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A584939C-D1D1-A584-CA08-011848959D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3215" y="2080463"/>
            <a:ext cx="125366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78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70A89-15A0-64BB-0B3C-34ABBC1F5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BF3EF5-2871-33F0-E4B1-053A7155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D0915B-6972-2B82-D947-04428F2C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examples: Multipoint-to-multipoint (MP2MP) networks: EP-LAN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6B0BDA-3303-1408-B624-39935560AAF4}"/>
              </a:ext>
            </a:extLst>
          </p:cNvPr>
          <p:cNvSpPr/>
          <p:nvPr/>
        </p:nvSpPr>
        <p:spPr>
          <a:xfrm>
            <a:off x="2858192" y="1999543"/>
            <a:ext cx="5749275" cy="31974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09A4F4B-24A3-8FF1-FA06-97D121E6F5A8}"/>
              </a:ext>
            </a:extLst>
          </p:cNvPr>
          <p:cNvSpPr/>
          <p:nvPr/>
        </p:nvSpPr>
        <p:spPr>
          <a:xfrm>
            <a:off x="3013081" y="2443620"/>
            <a:ext cx="1748726" cy="123624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</a:t>
            </a:r>
            <a:endParaRPr lang="it-IT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4FA52FF-0DD9-7AAB-6B1C-C3AC92B3BD69}"/>
              </a:ext>
            </a:extLst>
          </p:cNvPr>
          <p:cNvSpPr/>
          <p:nvPr/>
        </p:nvSpPr>
        <p:spPr>
          <a:xfrm>
            <a:off x="3013081" y="3820491"/>
            <a:ext cx="1748726" cy="123624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Madrid</a:t>
            </a:r>
            <a:endParaRPr lang="it-IT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679BC1A-06D6-D643-BCF3-81E54384A73E}"/>
              </a:ext>
            </a:extLst>
          </p:cNvPr>
          <p:cNvSpPr/>
          <p:nvPr/>
        </p:nvSpPr>
        <p:spPr>
          <a:xfrm>
            <a:off x="6689096" y="2447104"/>
            <a:ext cx="1748726" cy="12327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Warsaw</a:t>
            </a:r>
            <a:endParaRPr lang="it-IT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DE3548-27F1-93CD-AEE0-35F6FFBA6AC1}"/>
              </a:ext>
            </a:extLst>
          </p:cNvPr>
          <p:cNvGrpSpPr/>
          <p:nvPr/>
        </p:nvGrpSpPr>
        <p:grpSpPr>
          <a:xfrm>
            <a:off x="5097368" y="2826593"/>
            <a:ext cx="1447800" cy="564468"/>
            <a:chOff x="4828466" y="2944152"/>
            <a:chExt cx="1447800" cy="56446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3F350DF-60C1-1B4B-94AD-B7604A14E3C7}"/>
                </a:ext>
              </a:extLst>
            </p:cNvPr>
            <p:cNvGrpSpPr/>
            <p:nvPr/>
          </p:nvGrpSpPr>
          <p:grpSpPr>
            <a:xfrm>
              <a:off x="4828466" y="2944152"/>
              <a:ext cx="1447800" cy="303880"/>
              <a:chOff x="5903912" y="2268643"/>
              <a:chExt cx="1447800" cy="30388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1C21938-F765-568B-6711-CDCD6DEE8C27}"/>
                  </a:ext>
                </a:extLst>
              </p:cNvPr>
              <p:cNvSpPr/>
              <p:nvPr/>
            </p:nvSpPr>
            <p:spPr>
              <a:xfrm>
                <a:off x="5903912" y="2268643"/>
                <a:ext cx="1447800" cy="30388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Fabric</a:t>
                </a:r>
                <a:endParaRPr lang="en-US" sz="1000" b="1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Graphic 58">
                <a:extLst>
                  <a:ext uri="{FF2B5EF4-FFF2-40B4-BE49-F238E27FC236}">
                    <a16:creationId xmlns:a16="http://schemas.microsoft.com/office/drawing/2014/main" id="{DBBB2C27-5C38-DE68-0F17-094354EDECA8}"/>
                  </a:ext>
                </a:extLst>
              </p:cNvPr>
              <p:cNvSpPr/>
              <p:nvPr/>
            </p:nvSpPr>
            <p:spPr>
              <a:xfrm>
                <a:off x="5991443" y="2312977"/>
                <a:ext cx="188853" cy="214029"/>
              </a:xfrm>
              <a:custGeom>
                <a:avLst/>
                <a:gdLst>
                  <a:gd name="connsiteX0" fmla="*/ 382270 w 402347"/>
                  <a:gd name="connsiteY0" fmla="*/ 99443 h 455983"/>
                  <a:gd name="connsiteX1" fmla="*/ 221474 w 402347"/>
                  <a:gd name="connsiteY1" fmla="*/ 5503 h 455983"/>
                  <a:gd name="connsiteX2" fmla="*/ 180873 w 402347"/>
                  <a:gd name="connsiteY2" fmla="*/ 5414 h 455983"/>
                  <a:gd name="connsiteX3" fmla="*/ 19988 w 402347"/>
                  <a:gd name="connsiteY3" fmla="*/ 99354 h 455983"/>
                  <a:gd name="connsiteX4" fmla="*/ 0 w 402347"/>
                  <a:gd name="connsiteY4" fmla="*/ 134090 h 455983"/>
                  <a:gd name="connsiteX5" fmla="*/ 0 w 402347"/>
                  <a:gd name="connsiteY5" fmla="*/ 321882 h 455983"/>
                  <a:gd name="connsiteX6" fmla="*/ 19988 w 402347"/>
                  <a:gd name="connsiteY6" fmla="*/ 356618 h 455983"/>
                  <a:gd name="connsiteX7" fmla="*/ 180873 w 402347"/>
                  <a:gd name="connsiteY7" fmla="*/ 450559 h 455983"/>
                  <a:gd name="connsiteX8" fmla="*/ 221385 w 402347"/>
                  <a:gd name="connsiteY8" fmla="*/ 450559 h 455983"/>
                  <a:gd name="connsiteX9" fmla="*/ 382359 w 402347"/>
                  <a:gd name="connsiteY9" fmla="*/ 356708 h 455983"/>
                  <a:gd name="connsiteX10" fmla="*/ 402347 w 402347"/>
                  <a:gd name="connsiteY10" fmla="*/ 321971 h 455983"/>
                  <a:gd name="connsiteX11" fmla="*/ 402347 w 402347"/>
                  <a:gd name="connsiteY11" fmla="*/ 134180 h 455983"/>
                  <a:gd name="connsiteX12" fmla="*/ 382270 w 402347"/>
                  <a:gd name="connsiteY12" fmla="*/ 99443 h 455983"/>
                  <a:gd name="connsiteX13" fmla="*/ 106008 w 402347"/>
                  <a:gd name="connsiteY13" fmla="*/ 280002 h 455983"/>
                  <a:gd name="connsiteX14" fmla="*/ 116359 w 402347"/>
                  <a:gd name="connsiteY14" fmla="*/ 285627 h 455983"/>
                  <a:gd name="connsiteX15" fmla="*/ 157495 w 402347"/>
                  <a:gd name="connsiteY15" fmla="*/ 263660 h 455983"/>
                  <a:gd name="connsiteX16" fmla="*/ 157316 w 402347"/>
                  <a:gd name="connsiteY16" fmla="*/ 258660 h 455983"/>
                  <a:gd name="connsiteX17" fmla="*/ 159011 w 402347"/>
                  <a:gd name="connsiteY17" fmla="*/ 250891 h 455983"/>
                  <a:gd name="connsiteX18" fmla="*/ 101814 w 402347"/>
                  <a:gd name="connsiteY18" fmla="*/ 200527 h 455983"/>
                  <a:gd name="connsiteX19" fmla="*/ 99315 w 402347"/>
                  <a:gd name="connsiteY19" fmla="*/ 201956 h 455983"/>
                  <a:gd name="connsiteX20" fmla="*/ 106008 w 402347"/>
                  <a:gd name="connsiteY20" fmla="*/ 280002 h 455983"/>
                  <a:gd name="connsiteX21" fmla="*/ 226560 w 402347"/>
                  <a:gd name="connsiteY21" fmla="*/ 159987 h 455983"/>
                  <a:gd name="connsiteX22" fmla="*/ 227096 w 402347"/>
                  <a:gd name="connsiteY22" fmla="*/ 159987 h 455983"/>
                  <a:gd name="connsiteX23" fmla="*/ 227185 w 402347"/>
                  <a:gd name="connsiteY23" fmla="*/ 159987 h 455983"/>
                  <a:gd name="connsiteX24" fmla="*/ 248154 w 402347"/>
                  <a:gd name="connsiteY24" fmla="*/ 172042 h 455983"/>
                  <a:gd name="connsiteX25" fmla="*/ 287952 w 402347"/>
                  <a:gd name="connsiteY25" fmla="*/ 163112 h 455983"/>
                  <a:gd name="connsiteX26" fmla="*/ 287952 w 402347"/>
                  <a:gd name="connsiteY26" fmla="*/ 163112 h 455983"/>
                  <a:gd name="connsiteX27" fmla="*/ 217458 w 402347"/>
                  <a:gd name="connsiteY27" fmla="*/ 123375 h 455983"/>
                  <a:gd name="connsiteX28" fmla="*/ 214871 w 402347"/>
                  <a:gd name="connsiteY28" fmla="*/ 125429 h 455983"/>
                  <a:gd name="connsiteX29" fmla="*/ 226560 w 402347"/>
                  <a:gd name="connsiteY29" fmla="*/ 159987 h 455983"/>
                  <a:gd name="connsiteX30" fmla="*/ 118589 w 402347"/>
                  <a:gd name="connsiteY30" fmla="*/ 189276 h 455983"/>
                  <a:gd name="connsiteX31" fmla="*/ 171861 w 402347"/>
                  <a:gd name="connsiteY31" fmla="*/ 236157 h 455983"/>
                  <a:gd name="connsiteX32" fmla="*/ 186049 w 402347"/>
                  <a:gd name="connsiteY32" fmla="*/ 233210 h 455983"/>
                  <a:gd name="connsiteX33" fmla="*/ 186316 w 402347"/>
                  <a:gd name="connsiteY33" fmla="*/ 233210 h 455983"/>
                  <a:gd name="connsiteX34" fmla="*/ 188369 w 402347"/>
                  <a:gd name="connsiteY34" fmla="*/ 233389 h 455983"/>
                  <a:gd name="connsiteX35" fmla="*/ 204520 w 402347"/>
                  <a:gd name="connsiteY35" fmla="*/ 204546 h 455983"/>
                  <a:gd name="connsiteX36" fmla="*/ 199434 w 402347"/>
                  <a:gd name="connsiteY36" fmla="*/ 195080 h 455983"/>
                  <a:gd name="connsiteX37" fmla="*/ 118589 w 402347"/>
                  <a:gd name="connsiteY37" fmla="*/ 189276 h 455983"/>
                  <a:gd name="connsiteX38" fmla="*/ 120374 w 402347"/>
                  <a:gd name="connsiteY38" fmla="*/ 169988 h 455983"/>
                  <a:gd name="connsiteX39" fmla="*/ 200951 w 402347"/>
                  <a:gd name="connsiteY39" fmla="*/ 175703 h 455983"/>
                  <a:gd name="connsiteX40" fmla="*/ 208178 w 402347"/>
                  <a:gd name="connsiteY40" fmla="*/ 166327 h 455983"/>
                  <a:gd name="connsiteX41" fmla="*/ 195954 w 402347"/>
                  <a:gd name="connsiteY41" fmla="*/ 130161 h 455983"/>
                  <a:gd name="connsiteX42" fmla="*/ 183550 w 402347"/>
                  <a:gd name="connsiteY42" fmla="*/ 125250 h 455983"/>
                  <a:gd name="connsiteX43" fmla="*/ 120374 w 402347"/>
                  <a:gd name="connsiteY43" fmla="*/ 169988 h 455983"/>
                  <a:gd name="connsiteX44" fmla="*/ 125460 w 402347"/>
                  <a:gd name="connsiteY44" fmla="*/ 306880 h 455983"/>
                  <a:gd name="connsiteX45" fmla="*/ 197024 w 402347"/>
                  <a:gd name="connsiteY45" fmla="*/ 336348 h 455983"/>
                  <a:gd name="connsiteX46" fmla="*/ 199344 w 402347"/>
                  <a:gd name="connsiteY46" fmla="*/ 334115 h 455983"/>
                  <a:gd name="connsiteX47" fmla="*/ 183372 w 402347"/>
                  <a:gd name="connsiteY47" fmla="*/ 287413 h 455983"/>
                  <a:gd name="connsiteX48" fmla="*/ 182836 w 402347"/>
                  <a:gd name="connsiteY48" fmla="*/ 287413 h 455983"/>
                  <a:gd name="connsiteX49" fmla="*/ 182747 w 402347"/>
                  <a:gd name="connsiteY49" fmla="*/ 287413 h 455983"/>
                  <a:gd name="connsiteX50" fmla="*/ 166507 w 402347"/>
                  <a:gd name="connsiteY50" fmla="*/ 280895 h 455983"/>
                  <a:gd name="connsiteX51" fmla="*/ 125282 w 402347"/>
                  <a:gd name="connsiteY51" fmla="*/ 302772 h 455983"/>
                  <a:gd name="connsiteX52" fmla="*/ 125460 w 402347"/>
                  <a:gd name="connsiteY52" fmla="*/ 306880 h 455983"/>
                  <a:gd name="connsiteX53" fmla="*/ 218529 w 402347"/>
                  <a:gd name="connsiteY53" fmla="*/ 327954 h 455983"/>
                  <a:gd name="connsiteX54" fmla="*/ 231825 w 402347"/>
                  <a:gd name="connsiteY54" fmla="*/ 332419 h 455983"/>
                  <a:gd name="connsiteX55" fmla="*/ 285989 w 402347"/>
                  <a:gd name="connsiteY55" fmla="*/ 293664 h 455983"/>
                  <a:gd name="connsiteX56" fmla="*/ 207018 w 402347"/>
                  <a:gd name="connsiteY56" fmla="*/ 275537 h 455983"/>
                  <a:gd name="connsiteX57" fmla="*/ 201843 w 402347"/>
                  <a:gd name="connsiteY57" fmla="*/ 281252 h 455983"/>
                  <a:gd name="connsiteX58" fmla="*/ 217815 w 402347"/>
                  <a:gd name="connsiteY58" fmla="*/ 327865 h 455983"/>
                  <a:gd name="connsiteX59" fmla="*/ 218529 w 402347"/>
                  <a:gd name="connsiteY59" fmla="*/ 327954 h 455983"/>
                  <a:gd name="connsiteX60" fmla="*/ 249404 w 402347"/>
                  <a:gd name="connsiteY60" fmla="*/ 200170 h 455983"/>
                  <a:gd name="connsiteX61" fmla="*/ 302586 w 402347"/>
                  <a:gd name="connsiteY61" fmla="*/ 262142 h 455983"/>
                  <a:gd name="connsiteX62" fmla="*/ 304370 w 402347"/>
                  <a:gd name="connsiteY62" fmla="*/ 261339 h 455983"/>
                  <a:gd name="connsiteX63" fmla="*/ 304817 w 402347"/>
                  <a:gd name="connsiteY63" fmla="*/ 192401 h 455983"/>
                  <a:gd name="connsiteX64" fmla="*/ 292235 w 402347"/>
                  <a:gd name="connsiteY64" fmla="*/ 182132 h 455983"/>
                  <a:gd name="connsiteX65" fmla="*/ 252437 w 402347"/>
                  <a:gd name="connsiteY65" fmla="*/ 191062 h 455983"/>
                  <a:gd name="connsiteX66" fmla="*/ 249404 w 402347"/>
                  <a:gd name="connsiteY66" fmla="*/ 200170 h 455983"/>
                  <a:gd name="connsiteX67" fmla="*/ 217012 w 402347"/>
                  <a:gd name="connsiteY67" fmla="*/ 382247 h 455983"/>
                  <a:gd name="connsiteX68" fmla="*/ 215228 w 402347"/>
                  <a:gd name="connsiteY68" fmla="*/ 382157 h 455983"/>
                  <a:gd name="connsiteX69" fmla="*/ 189707 w 402347"/>
                  <a:gd name="connsiteY69" fmla="*/ 354207 h 455983"/>
                  <a:gd name="connsiteX70" fmla="*/ 118143 w 402347"/>
                  <a:gd name="connsiteY70" fmla="*/ 324739 h 455983"/>
                  <a:gd name="connsiteX71" fmla="*/ 96817 w 402347"/>
                  <a:gd name="connsiteY71" fmla="*/ 333223 h 455983"/>
                  <a:gd name="connsiteX72" fmla="*/ 78167 w 402347"/>
                  <a:gd name="connsiteY72" fmla="*/ 324114 h 455983"/>
                  <a:gd name="connsiteX73" fmla="*/ 71386 w 402347"/>
                  <a:gd name="connsiteY73" fmla="*/ 304290 h 455983"/>
                  <a:gd name="connsiteX74" fmla="*/ 86644 w 402347"/>
                  <a:gd name="connsiteY74" fmla="*/ 281430 h 455983"/>
                  <a:gd name="connsiteX75" fmla="*/ 79952 w 402347"/>
                  <a:gd name="connsiteY75" fmla="*/ 203385 h 455983"/>
                  <a:gd name="connsiteX76" fmla="*/ 60232 w 402347"/>
                  <a:gd name="connsiteY76" fmla="*/ 175524 h 455983"/>
                  <a:gd name="connsiteX77" fmla="*/ 69333 w 402347"/>
                  <a:gd name="connsiteY77" fmla="*/ 156861 h 455983"/>
                  <a:gd name="connsiteX78" fmla="*/ 89143 w 402347"/>
                  <a:gd name="connsiteY78" fmla="*/ 150075 h 455983"/>
                  <a:gd name="connsiteX79" fmla="*/ 103063 w 402347"/>
                  <a:gd name="connsiteY79" fmla="*/ 154986 h 455983"/>
                  <a:gd name="connsiteX80" fmla="*/ 172842 w 402347"/>
                  <a:gd name="connsiteY80" fmla="*/ 107926 h 455983"/>
                  <a:gd name="connsiteX81" fmla="*/ 172396 w 402347"/>
                  <a:gd name="connsiteY81" fmla="*/ 101229 h 455983"/>
                  <a:gd name="connsiteX82" fmla="*/ 181498 w 402347"/>
                  <a:gd name="connsiteY82" fmla="*/ 82566 h 455983"/>
                  <a:gd name="connsiteX83" fmla="*/ 201307 w 402347"/>
                  <a:gd name="connsiteY83" fmla="*/ 75780 h 455983"/>
                  <a:gd name="connsiteX84" fmla="*/ 219957 w 402347"/>
                  <a:gd name="connsiteY84" fmla="*/ 84888 h 455983"/>
                  <a:gd name="connsiteX85" fmla="*/ 226739 w 402347"/>
                  <a:gd name="connsiteY85" fmla="*/ 104712 h 455983"/>
                  <a:gd name="connsiteX86" fmla="*/ 226560 w 402347"/>
                  <a:gd name="connsiteY86" fmla="*/ 106141 h 455983"/>
                  <a:gd name="connsiteX87" fmla="*/ 297589 w 402347"/>
                  <a:gd name="connsiteY87" fmla="*/ 146146 h 455983"/>
                  <a:gd name="connsiteX88" fmla="*/ 316595 w 402347"/>
                  <a:gd name="connsiteY88" fmla="*/ 139984 h 455983"/>
                  <a:gd name="connsiteX89" fmla="*/ 341759 w 402347"/>
                  <a:gd name="connsiteY89" fmla="*/ 168648 h 455983"/>
                  <a:gd name="connsiteX90" fmla="*/ 341759 w 402347"/>
                  <a:gd name="connsiteY90" fmla="*/ 168648 h 455983"/>
                  <a:gd name="connsiteX91" fmla="*/ 324269 w 402347"/>
                  <a:gd name="connsiteY91" fmla="*/ 192491 h 455983"/>
                  <a:gd name="connsiteX92" fmla="*/ 323823 w 402347"/>
                  <a:gd name="connsiteY92" fmla="*/ 261428 h 455983"/>
                  <a:gd name="connsiteX93" fmla="*/ 339796 w 402347"/>
                  <a:gd name="connsiteY93" fmla="*/ 286967 h 455983"/>
                  <a:gd name="connsiteX94" fmla="*/ 312491 w 402347"/>
                  <a:gd name="connsiteY94" fmla="*/ 311255 h 455983"/>
                  <a:gd name="connsiteX95" fmla="*/ 300266 w 402347"/>
                  <a:gd name="connsiteY95" fmla="*/ 307326 h 455983"/>
                  <a:gd name="connsiteX96" fmla="*/ 243247 w 402347"/>
                  <a:gd name="connsiteY96" fmla="*/ 348135 h 455983"/>
                  <a:gd name="connsiteX97" fmla="*/ 244050 w 402347"/>
                  <a:gd name="connsiteY97" fmla="*/ 356708 h 455983"/>
                  <a:gd name="connsiteX98" fmla="*/ 234948 w 402347"/>
                  <a:gd name="connsiteY98" fmla="*/ 375371 h 455983"/>
                  <a:gd name="connsiteX99" fmla="*/ 217012 w 402347"/>
                  <a:gd name="connsiteY99" fmla="*/ 382247 h 455983"/>
                  <a:gd name="connsiteX100" fmla="*/ 211391 w 402347"/>
                  <a:gd name="connsiteY100" fmla="*/ 256516 h 455983"/>
                  <a:gd name="connsiteX101" fmla="*/ 286970 w 402347"/>
                  <a:gd name="connsiteY101" fmla="*/ 273751 h 455983"/>
                  <a:gd name="connsiteX102" fmla="*/ 234680 w 402347"/>
                  <a:gd name="connsiteY102" fmla="*/ 212850 h 455983"/>
                  <a:gd name="connsiteX103" fmla="*/ 223883 w 402347"/>
                  <a:gd name="connsiteY103" fmla="*/ 214458 h 455983"/>
                  <a:gd name="connsiteX104" fmla="*/ 223615 w 402347"/>
                  <a:gd name="connsiteY104" fmla="*/ 214458 h 455983"/>
                  <a:gd name="connsiteX105" fmla="*/ 221563 w 402347"/>
                  <a:gd name="connsiteY105" fmla="*/ 214279 h 455983"/>
                  <a:gd name="connsiteX106" fmla="*/ 205412 w 402347"/>
                  <a:gd name="connsiteY106" fmla="*/ 243122 h 455983"/>
                  <a:gd name="connsiteX107" fmla="*/ 211391 w 402347"/>
                  <a:gd name="connsiteY107" fmla="*/ 256516 h 455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402347" h="455983">
                    <a:moveTo>
                      <a:pt x="382270" y="99443"/>
                    </a:moveTo>
                    <a:lnTo>
                      <a:pt x="221474" y="5503"/>
                    </a:lnTo>
                    <a:cubicBezTo>
                      <a:pt x="208892" y="-1819"/>
                      <a:pt x="193455" y="-1819"/>
                      <a:pt x="180873" y="5414"/>
                    </a:cubicBezTo>
                    <a:lnTo>
                      <a:pt x="19988" y="99354"/>
                    </a:lnTo>
                    <a:cubicBezTo>
                      <a:pt x="7674" y="106498"/>
                      <a:pt x="0" y="119803"/>
                      <a:pt x="0" y="134090"/>
                    </a:cubicBezTo>
                    <a:lnTo>
                      <a:pt x="0" y="321882"/>
                    </a:lnTo>
                    <a:cubicBezTo>
                      <a:pt x="0" y="336259"/>
                      <a:pt x="7585" y="349475"/>
                      <a:pt x="19988" y="356618"/>
                    </a:cubicBezTo>
                    <a:lnTo>
                      <a:pt x="180873" y="450559"/>
                    </a:lnTo>
                    <a:cubicBezTo>
                      <a:pt x="193366" y="457792"/>
                      <a:pt x="208892" y="457792"/>
                      <a:pt x="221385" y="450559"/>
                    </a:cubicBezTo>
                    <a:lnTo>
                      <a:pt x="382359" y="356708"/>
                    </a:lnTo>
                    <a:cubicBezTo>
                      <a:pt x="394673" y="349564"/>
                      <a:pt x="402347" y="336259"/>
                      <a:pt x="402347" y="321971"/>
                    </a:cubicBezTo>
                    <a:lnTo>
                      <a:pt x="402347" y="134180"/>
                    </a:lnTo>
                    <a:cubicBezTo>
                      <a:pt x="402258" y="119892"/>
                      <a:pt x="394584" y="106587"/>
                      <a:pt x="382270" y="99443"/>
                    </a:cubicBezTo>
                    <a:close/>
                    <a:moveTo>
                      <a:pt x="106008" y="280002"/>
                    </a:moveTo>
                    <a:cubicBezTo>
                      <a:pt x="109845" y="281073"/>
                      <a:pt x="113325" y="282948"/>
                      <a:pt x="116359" y="285627"/>
                    </a:cubicBezTo>
                    <a:lnTo>
                      <a:pt x="157495" y="263660"/>
                    </a:lnTo>
                    <a:cubicBezTo>
                      <a:pt x="157227" y="262142"/>
                      <a:pt x="157138" y="260446"/>
                      <a:pt x="157316" y="258660"/>
                    </a:cubicBezTo>
                    <a:cubicBezTo>
                      <a:pt x="157495" y="255981"/>
                      <a:pt x="158030" y="253302"/>
                      <a:pt x="159011" y="250891"/>
                    </a:cubicBezTo>
                    <a:lnTo>
                      <a:pt x="101814" y="200527"/>
                    </a:lnTo>
                    <a:cubicBezTo>
                      <a:pt x="101100" y="200974"/>
                      <a:pt x="100208" y="201510"/>
                      <a:pt x="99315" y="201956"/>
                    </a:cubicBezTo>
                    <a:lnTo>
                      <a:pt x="106008" y="280002"/>
                    </a:lnTo>
                    <a:close/>
                    <a:moveTo>
                      <a:pt x="226560" y="159987"/>
                    </a:moveTo>
                    <a:cubicBezTo>
                      <a:pt x="226739" y="159987"/>
                      <a:pt x="226917" y="159987"/>
                      <a:pt x="227096" y="159987"/>
                    </a:cubicBezTo>
                    <a:lnTo>
                      <a:pt x="227185" y="159987"/>
                    </a:lnTo>
                    <a:cubicBezTo>
                      <a:pt x="235662" y="160433"/>
                      <a:pt x="243425" y="164987"/>
                      <a:pt x="248154" y="172042"/>
                    </a:cubicBezTo>
                    <a:lnTo>
                      <a:pt x="287952" y="163112"/>
                    </a:lnTo>
                    <a:cubicBezTo>
                      <a:pt x="287952" y="163112"/>
                      <a:pt x="287952" y="163112"/>
                      <a:pt x="287952" y="163112"/>
                    </a:cubicBezTo>
                    <a:lnTo>
                      <a:pt x="217458" y="123375"/>
                    </a:lnTo>
                    <a:cubicBezTo>
                      <a:pt x="216655" y="124089"/>
                      <a:pt x="215763" y="124804"/>
                      <a:pt x="214871" y="125429"/>
                    </a:cubicBezTo>
                    <a:lnTo>
                      <a:pt x="226560" y="159987"/>
                    </a:lnTo>
                    <a:close/>
                    <a:moveTo>
                      <a:pt x="118589" y="189276"/>
                    </a:moveTo>
                    <a:lnTo>
                      <a:pt x="171861" y="236157"/>
                    </a:lnTo>
                    <a:cubicBezTo>
                      <a:pt x="176233" y="233924"/>
                      <a:pt x="181141" y="232942"/>
                      <a:pt x="186049" y="233210"/>
                    </a:cubicBezTo>
                    <a:lnTo>
                      <a:pt x="186316" y="233210"/>
                    </a:lnTo>
                    <a:cubicBezTo>
                      <a:pt x="186941" y="233299"/>
                      <a:pt x="187655" y="233299"/>
                      <a:pt x="188369" y="233389"/>
                    </a:cubicBezTo>
                    <a:lnTo>
                      <a:pt x="204520" y="204546"/>
                    </a:lnTo>
                    <a:cubicBezTo>
                      <a:pt x="202111" y="201688"/>
                      <a:pt x="200415" y="198474"/>
                      <a:pt x="199434" y="195080"/>
                    </a:cubicBezTo>
                    <a:lnTo>
                      <a:pt x="118589" y="189276"/>
                    </a:lnTo>
                    <a:close/>
                    <a:moveTo>
                      <a:pt x="120374" y="169988"/>
                    </a:moveTo>
                    <a:lnTo>
                      <a:pt x="200951" y="175703"/>
                    </a:lnTo>
                    <a:cubicBezTo>
                      <a:pt x="202557" y="172042"/>
                      <a:pt x="205055" y="168827"/>
                      <a:pt x="208178" y="166327"/>
                    </a:cubicBezTo>
                    <a:lnTo>
                      <a:pt x="195954" y="130161"/>
                    </a:lnTo>
                    <a:cubicBezTo>
                      <a:pt x="191403" y="129536"/>
                      <a:pt x="187298" y="127929"/>
                      <a:pt x="183550" y="125250"/>
                    </a:cubicBezTo>
                    <a:lnTo>
                      <a:pt x="120374" y="169988"/>
                    </a:lnTo>
                    <a:close/>
                    <a:moveTo>
                      <a:pt x="125460" y="306880"/>
                    </a:moveTo>
                    <a:lnTo>
                      <a:pt x="197024" y="336348"/>
                    </a:lnTo>
                    <a:cubicBezTo>
                      <a:pt x="197827" y="335455"/>
                      <a:pt x="198541" y="334741"/>
                      <a:pt x="199344" y="334115"/>
                    </a:cubicBezTo>
                    <a:lnTo>
                      <a:pt x="183372" y="287413"/>
                    </a:lnTo>
                    <a:cubicBezTo>
                      <a:pt x="183193" y="287413"/>
                      <a:pt x="183015" y="287413"/>
                      <a:pt x="182836" y="287413"/>
                    </a:cubicBezTo>
                    <a:lnTo>
                      <a:pt x="182747" y="287413"/>
                    </a:lnTo>
                    <a:cubicBezTo>
                      <a:pt x="176769" y="287056"/>
                      <a:pt x="171058" y="284734"/>
                      <a:pt x="166507" y="280895"/>
                    </a:cubicBezTo>
                    <a:lnTo>
                      <a:pt x="125282" y="302772"/>
                    </a:lnTo>
                    <a:cubicBezTo>
                      <a:pt x="125460" y="304112"/>
                      <a:pt x="125549" y="305451"/>
                      <a:pt x="125460" y="306880"/>
                    </a:cubicBezTo>
                    <a:close/>
                    <a:moveTo>
                      <a:pt x="218529" y="327954"/>
                    </a:moveTo>
                    <a:cubicBezTo>
                      <a:pt x="223259" y="328311"/>
                      <a:pt x="227809" y="329829"/>
                      <a:pt x="231825" y="332419"/>
                    </a:cubicBezTo>
                    <a:lnTo>
                      <a:pt x="285989" y="293664"/>
                    </a:lnTo>
                    <a:lnTo>
                      <a:pt x="207018" y="275537"/>
                    </a:lnTo>
                    <a:cubicBezTo>
                      <a:pt x="205501" y="277769"/>
                      <a:pt x="203717" y="279644"/>
                      <a:pt x="201843" y="281252"/>
                    </a:cubicBezTo>
                    <a:lnTo>
                      <a:pt x="217815" y="327865"/>
                    </a:lnTo>
                    <a:cubicBezTo>
                      <a:pt x="218083" y="327865"/>
                      <a:pt x="218262" y="327865"/>
                      <a:pt x="218529" y="327954"/>
                    </a:cubicBezTo>
                    <a:close/>
                    <a:moveTo>
                      <a:pt x="249404" y="200170"/>
                    </a:moveTo>
                    <a:lnTo>
                      <a:pt x="302586" y="262142"/>
                    </a:lnTo>
                    <a:cubicBezTo>
                      <a:pt x="303121" y="261874"/>
                      <a:pt x="303746" y="261606"/>
                      <a:pt x="304370" y="261339"/>
                    </a:cubicBezTo>
                    <a:lnTo>
                      <a:pt x="304817" y="192401"/>
                    </a:lnTo>
                    <a:cubicBezTo>
                      <a:pt x="299820" y="190437"/>
                      <a:pt x="295358" y="186865"/>
                      <a:pt x="292235" y="182132"/>
                    </a:cubicBezTo>
                    <a:lnTo>
                      <a:pt x="252437" y="191062"/>
                    </a:lnTo>
                    <a:cubicBezTo>
                      <a:pt x="251902" y="194187"/>
                      <a:pt x="250920" y="197223"/>
                      <a:pt x="249404" y="200170"/>
                    </a:cubicBezTo>
                    <a:close/>
                    <a:moveTo>
                      <a:pt x="217012" y="382247"/>
                    </a:moveTo>
                    <a:cubicBezTo>
                      <a:pt x="216388" y="382247"/>
                      <a:pt x="215852" y="382247"/>
                      <a:pt x="215228" y="382157"/>
                    </a:cubicBezTo>
                    <a:cubicBezTo>
                      <a:pt x="200594" y="381175"/>
                      <a:pt x="189350" y="368763"/>
                      <a:pt x="189707" y="354207"/>
                    </a:cubicBezTo>
                    <a:lnTo>
                      <a:pt x="118143" y="324739"/>
                    </a:lnTo>
                    <a:cubicBezTo>
                      <a:pt x="112522" y="330633"/>
                      <a:pt x="104848" y="333758"/>
                      <a:pt x="96817" y="333223"/>
                    </a:cubicBezTo>
                    <a:cubicBezTo>
                      <a:pt x="89589" y="332776"/>
                      <a:pt x="82986" y="329561"/>
                      <a:pt x="78167" y="324114"/>
                    </a:cubicBezTo>
                    <a:cubicBezTo>
                      <a:pt x="73349" y="318667"/>
                      <a:pt x="70939" y="311613"/>
                      <a:pt x="71386" y="304290"/>
                    </a:cubicBezTo>
                    <a:cubicBezTo>
                      <a:pt x="71921" y="294468"/>
                      <a:pt x="77810" y="285806"/>
                      <a:pt x="86644" y="281430"/>
                    </a:cubicBezTo>
                    <a:lnTo>
                      <a:pt x="79952" y="203385"/>
                    </a:lnTo>
                    <a:cubicBezTo>
                      <a:pt x="67727" y="199902"/>
                      <a:pt x="59518" y="188383"/>
                      <a:pt x="60232" y="175524"/>
                    </a:cubicBezTo>
                    <a:cubicBezTo>
                      <a:pt x="60678" y="168291"/>
                      <a:pt x="63890" y="161683"/>
                      <a:pt x="69333" y="156861"/>
                    </a:cubicBezTo>
                    <a:cubicBezTo>
                      <a:pt x="74776" y="152039"/>
                      <a:pt x="81826" y="149628"/>
                      <a:pt x="89143" y="150075"/>
                    </a:cubicBezTo>
                    <a:cubicBezTo>
                      <a:pt x="94229" y="150432"/>
                      <a:pt x="99048" y="152039"/>
                      <a:pt x="103063" y="154986"/>
                    </a:cubicBezTo>
                    <a:lnTo>
                      <a:pt x="172842" y="107926"/>
                    </a:lnTo>
                    <a:cubicBezTo>
                      <a:pt x="172396" y="105605"/>
                      <a:pt x="172307" y="103372"/>
                      <a:pt x="172396" y="101229"/>
                    </a:cubicBezTo>
                    <a:cubicBezTo>
                      <a:pt x="172842" y="93996"/>
                      <a:pt x="176055" y="87388"/>
                      <a:pt x="181498" y="82566"/>
                    </a:cubicBezTo>
                    <a:cubicBezTo>
                      <a:pt x="186941" y="77744"/>
                      <a:pt x="193990" y="75333"/>
                      <a:pt x="201307" y="75780"/>
                    </a:cubicBezTo>
                    <a:cubicBezTo>
                      <a:pt x="208535" y="76226"/>
                      <a:pt x="215138" y="79441"/>
                      <a:pt x="219957" y="84888"/>
                    </a:cubicBezTo>
                    <a:cubicBezTo>
                      <a:pt x="224775" y="90335"/>
                      <a:pt x="227185" y="97389"/>
                      <a:pt x="226739" y="104712"/>
                    </a:cubicBezTo>
                    <a:lnTo>
                      <a:pt x="226560" y="106141"/>
                    </a:lnTo>
                    <a:lnTo>
                      <a:pt x="297589" y="146146"/>
                    </a:lnTo>
                    <a:cubicBezTo>
                      <a:pt x="302943" y="141681"/>
                      <a:pt x="309724" y="139538"/>
                      <a:pt x="316595" y="139984"/>
                    </a:cubicBezTo>
                    <a:cubicBezTo>
                      <a:pt x="331319" y="140877"/>
                      <a:pt x="342651" y="153736"/>
                      <a:pt x="341759" y="168648"/>
                    </a:cubicBezTo>
                    <a:lnTo>
                      <a:pt x="341759" y="168648"/>
                    </a:lnTo>
                    <a:cubicBezTo>
                      <a:pt x="341134" y="179453"/>
                      <a:pt x="334263" y="188651"/>
                      <a:pt x="324269" y="192491"/>
                    </a:cubicBezTo>
                    <a:lnTo>
                      <a:pt x="323823" y="261428"/>
                    </a:lnTo>
                    <a:cubicBezTo>
                      <a:pt x="333995" y="265625"/>
                      <a:pt x="340420" y="275805"/>
                      <a:pt x="339796" y="286967"/>
                    </a:cubicBezTo>
                    <a:cubicBezTo>
                      <a:pt x="338903" y="301165"/>
                      <a:pt x="326678" y="312059"/>
                      <a:pt x="312491" y="311255"/>
                    </a:cubicBezTo>
                    <a:cubicBezTo>
                      <a:pt x="308207" y="310988"/>
                      <a:pt x="304014" y="309648"/>
                      <a:pt x="300266" y="307326"/>
                    </a:cubicBezTo>
                    <a:lnTo>
                      <a:pt x="243247" y="348135"/>
                    </a:lnTo>
                    <a:cubicBezTo>
                      <a:pt x="243960" y="350814"/>
                      <a:pt x="244228" y="353672"/>
                      <a:pt x="244050" y="356708"/>
                    </a:cubicBezTo>
                    <a:cubicBezTo>
                      <a:pt x="243603" y="363941"/>
                      <a:pt x="240391" y="370549"/>
                      <a:pt x="234948" y="375371"/>
                    </a:cubicBezTo>
                    <a:cubicBezTo>
                      <a:pt x="230040" y="379835"/>
                      <a:pt x="223705" y="382247"/>
                      <a:pt x="217012" y="382247"/>
                    </a:cubicBezTo>
                    <a:close/>
                    <a:moveTo>
                      <a:pt x="211391" y="256516"/>
                    </a:moveTo>
                    <a:lnTo>
                      <a:pt x="286970" y="273751"/>
                    </a:lnTo>
                    <a:lnTo>
                      <a:pt x="234680" y="212850"/>
                    </a:lnTo>
                    <a:cubicBezTo>
                      <a:pt x="231379" y="214011"/>
                      <a:pt x="227720" y="214636"/>
                      <a:pt x="223883" y="214458"/>
                    </a:cubicBezTo>
                    <a:lnTo>
                      <a:pt x="223615" y="214458"/>
                    </a:lnTo>
                    <a:cubicBezTo>
                      <a:pt x="222902" y="214368"/>
                      <a:pt x="222277" y="214368"/>
                      <a:pt x="221563" y="214279"/>
                    </a:cubicBezTo>
                    <a:lnTo>
                      <a:pt x="205412" y="243122"/>
                    </a:lnTo>
                    <a:cubicBezTo>
                      <a:pt x="208624" y="246962"/>
                      <a:pt x="210677" y="251516"/>
                      <a:pt x="211391" y="256516"/>
                    </a:cubicBezTo>
                    <a:close/>
                  </a:path>
                </a:pathLst>
              </a:custGeom>
              <a:solidFill>
                <a:schemeClr val="bg1"/>
              </a:solidFill>
              <a:ln w="8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AD480E-E0D3-F8F3-1099-FB120761B2EE}"/>
                </a:ext>
              </a:extLst>
            </p:cNvPr>
            <p:cNvSpPr/>
            <p:nvPr/>
          </p:nvSpPr>
          <p:spPr>
            <a:xfrm>
              <a:off x="4828466" y="3253165"/>
              <a:ext cx="1447800" cy="255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EP-LAN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B2EAA3-1BB4-1B8D-91FB-31F2C786A21F}"/>
              </a:ext>
            </a:extLst>
          </p:cNvPr>
          <p:cNvGrpSpPr/>
          <p:nvPr/>
        </p:nvGrpSpPr>
        <p:grpSpPr>
          <a:xfrm>
            <a:off x="3162642" y="2827142"/>
            <a:ext cx="1447800" cy="713223"/>
            <a:chOff x="6513185" y="3113754"/>
            <a:chExt cx="1447800" cy="71322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DCC5F5-B731-49BE-4E5D-A80DA9646220}"/>
                </a:ext>
              </a:extLst>
            </p:cNvPr>
            <p:cNvSpPr/>
            <p:nvPr/>
          </p:nvSpPr>
          <p:spPr>
            <a:xfrm>
              <a:off x="6513185" y="3417634"/>
              <a:ext cx="1442167" cy="409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Equinix Fabric</a:t>
              </a:r>
              <a:r>
                <a:rPr lang="en-US" sz="1000" baseline="30000" dirty="0">
                  <a:solidFill>
                    <a:schemeClr val="tx1"/>
                  </a:solidFill>
                </a:rPr>
                <a:t>®</a:t>
              </a:r>
              <a:r>
                <a:rPr lang="en-US" sz="1000" dirty="0">
                  <a:solidFill>
                    <a:schemeClr val="tx1"/>
                  </a:solidFill>
                </a:rPr>
                <a:t> Port EPL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686457A-47DA-B610-C50B-1DAF1D459BE8}"/>
                </a:ext>
              </a:extLst>
            </p:cNvPr>
            <p:cNvSpPr/>
            <p:nvPr/>
          </p:nvSpPr>
          <p:spPr>
            <a:xfrm>
              <a:off x="6513185" y="3113754"/>
              <a:ext cx="1447800" cy="30240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Private Cage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67BCBDCC-DAE5-1C36-5247-8484809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571" y="3159424"/>
              <a:ext cx="191070" cy="213286"/>
            </a:xfrm>
            <a:prstGeom prst="rect">
              <a:avLst/>
            </a:prstGeom>
          </p:spPr>
        </p:pic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944FF21-3A0B-F410-B655-BD438B3ED4FF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>
            <a:off x="4610442" y="2978342"/>
            <a:ext cx="486926" cy="1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Connector: Elbow 1033">
            <a:extLst>
              <a:ext uri="{FF2B5EF4-FFF2-40B4-BE49-F238E27FC236}">
                <a16:creationId xmlns:a16="http://schemas.microsoft.com/office/drawing/2014/main" id="{1A0B6E1C-2370-286F-AF8F-0902BF3C73F9}"/>
              </a:ext>
            </a:extLst>
          </p:cNvPr>
          <p:cNvCxnSpPr>
            <a:cxnSpLocks/>
            <a:stCxn id="113" idx="3"/>
            <a:endCxn id="10" idx="1"/>
          </p:cNvCxnSpPr>
          <p:nvPr/>
        </p:nvCxnSpPr>
        <p:spPr>
          <a:xfrm flipV="1">
            <a:off x="4604809" y="2978533"/>
            <a:ext cx="492559" cy="137226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195B8DA-4D0B-06DB-65F8-A152F67847B9}"/>
              </a:ext>
            </a:extLst>
          </p:cNvPr>
          <p:cNvCxnSpPr>
            <a:cxnSpLocks/>
            <a:stCxn id="131" idx="1"/>
            <a:endCxn id="10" idx="3"/>
          </p:cNvCxnSpPr>
          <p:nvPr/>
        </p:nvCxnSpPr>
        <p:spPr>
          <a:xfrm flipH="1">
            <a:off x="6545168" y="2977793"/>
            <a:ext cx="295757" cy="7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0C93781-7EC8-2085-9ED5-CE33CF9E8BB7}"/>
              </a:ext>
            </a:extLst>
          </p:cNvPr>
          <p:cNvGrpSpPr/>
          <p:nvPr/>
        </p:nvGrpSpPr>
        <p:grpSpPr>
          <a:xfrm>
            <a:off x="3157009" y="4199593"/>
            <a:ext cx="1447800" cy="713223"/>
            <a:chOff x="847457" y="4453279"/>
            <a:chExt cx="1447800" cy="713223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4F89819-C4DC-7F19-1EB2-8BD4F4F993F9}"/>
                </a:ext>
              </a:extLst>
            </p:cNvPr>
            <p:cNvGrpSpPr/>
            <p:nvPr/>
          </p:nvGrpSpPr>
          <p:grpSpPr>
            <a:xfrm>
              <a:off x="847457" y="4453279"/>
              <a:ext cx="1447800" cy="713223"/>
              <a:chOff x="6513185" y="3113754"/>
              <a:chExt cx="1447800" cy="713223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1C73EC67-851F-D9D1-CB65-FC05E8449633}"/>
                  </a:ext>
                </a:extLst>
              </p:cNvPr>
              <p:cNvSpPr/>
              <p:nvPr/>
            </p:nvSpPr>
            <p:spPr>
              <a:xfrm>
                <a:off x="6513185" y="3417634"/>
                <a:ext cx="1442167" cy="409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118872" tIns="54864" rtlCol="0" anchor="t" anchorCtr="0">
                <a:spAutoFit/>
              </a:bodyPr>
              <a:lstStyle/>
              <a:p>
                <a:pPr marL="100584" indent="-100584">
                  <a:spcBef>
                    <a:spcPts val="1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solidFill>
                      <a:schemeClr val="tx1"/>
                    </a:solidFill>
                  </a:rPr>
                  <a:t>Equinix Fabric</a:t>
                </a:r>
                <a:r>
                  <a:rPr lang="en-US" sz="1000" baseline="30000" dirty="0">
                    <a:solidFill>
                      <a:schemeClr val="tx1"/>
                    </a:solidFill>
                  </a:rPr>
                  <a:t>®</a:t>
                </a:r>
                <a:r>
                  <a:rPr lang="en-US" sz="1000" dirty="0">
                    <a:solidFill>
                      <a:schemeClr val="tx1"/>
                    </a:solidFill>
                  </a:rPr>
                  <a:t> Port EPL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6027F91-C0A0-D4ED-9344-CFF0AADB0FDB}"/>
                  </a:ext>
                </a:extLst>
              </p:cNvPr>
              <p:cNvSpPr/>
              <p:nvPr/>
            </p:nvSpPr>
            <p:spPr>
              <a:xfrm>
                <a:off x="6513185" y="3113754"/>
                <a:ext cx="1447800" cy="30240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Secure Cabinet</a:t>
                </a:r>
                <a:endParaRPr lang="en-US" sz="1000" b="1" baseline="3000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id="{0456C5AA-3DD6-8EF5-60D9-AADD22565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4476" y="4500828"/>
              <a:ext cx="188405" cy="210312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5A6C933-10A3-BC40-6DAA-7A80AAE192BF}"/>
              </a:ext>
            </a:extLst>
          </p:cNvPr>
          <p:cNvGrpSpPr/>
          <p:nvPr/>
        </p:nvGrpSpPr>
        <p:grpSpPr>
          <a:xfrm>
            <a:off x="6840925" y="2826593"/>
            <a:ext cx="1447800" cy="713223"/>
            <a:chOff x="847457" y="4453279"/>
            <a:chExt cx="1447800" cy="713223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30D1BE0-ADB1-6F5A-63E6-3D074DB3C8DA}"/>
                </a:ext>
              </a:extLst>
            </p:cNvPr>
            <p:cNvGrpSpPr/>
            <p:nvPr/>
          </p:nvGrpSpPr>
          <p:grpSpPr>
            <a:xfrm>
              <a:off x="847457" y="4453279"/>
              <a:ext cx="1447800" cy="713223"/>
              <a:chOff x="6513185" y="3113754"/>
              <a:chExt cx="1447800" cy="713223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0833F21-BB83-8341-B961-373FD546B90F}"/>
                  </a:ext>
                </a:extLst>
              </p:cNvPr>
              <p:cNvSpPr/>
              <p:nvPr/>
            </p:nvSpPr>
            <p:spPr>
              <a:xfrm>
                <a:off x="6513185" y="3417634"/>
                <a:ext cx="1442167" cy="409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118872" tIns="54864" rtlCol="0" anchor="t" anchorCtr="0">
                <a:spAutoFit/>
              </a:bodyPr>
              <a:lstStyle/>
              <a:p>
                <a:pPr marL="100584" indent="-100584">
                  <a:spcBef>
                    <a:spcPts val="1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§"/>
                </a:pPr>
                <a:r>
                  <a:rPr lang="en-US" sz="1000" dirty="0">
                    <a:solidFill>
                      <a:schemeClr val="tx1"/>
                    </a:solidFill>
                  </a:rPr>
                  <a:t>Equinix Fabric</a:t>
                </a:r>
                <a:r>
                  <a:rPr lang="en-US" sz="1000" baseline="30000" dirty="0">
                    <a:solidFill>
                      <a:schemeClr val="tx1"/>
                    </a:solidFill>
                  </a:rPr>
                  <a:t>®</a:t>
                </a:r>
                <a:r>
                  <a:rPr lang="en-US" sz="1000" dirty="0">
                    <a:solidFill>
                      <a:schemeClr val="tx1"/>
                    </a:solidFill>
                  </a:rPr>
                  <a:t> Port EPL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8691FD65-431D-C0B2-AD8B-6210197478F2}"/>
                  </a:ext>
                </a:extLst>
              </p:cNvPr>
              <p:cNvSpPr/>
              <p:nvPr/>
            </p:nvSpPr>
            <p:spPr>
              <a:xfrm>
                <a:off x="6513185" y="3113754"/>
                <a:ext cx="1447800" cy="30240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Secure Cabinet</a:t>
                </a:r>
                <a:endParaRPr lang="en-US" sz="1000" b="1" baseline="3000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29" name="Graphic 128">
              <a:extLst>
                <a:ext uri="{FF2B5EF4-FFF2-40B4-BE49-F238E27FC236}">
                  <a16:creationId xmlns:a16="http://schemas.microsoft.com/office/drawing/2014/main" id="{78B8895F-2EDA-C8F7-190D-1DCF4C749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4476" y="4500828"/>
              <a:ext cx="188405" cy="210312"/>
            </a:xfrm>
            <a:prstGeom prst="rect">
              <a:avLst/>
            </a:prstGeom>
          </p:spPr>
        </p:pic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BEAD7D4A-BD35-ACCF-01A2-D70A624EFFD0}"/>
              </a:ext>
            </a:extLst>
          </p:cNvPr>
          <p:cNvSpPr txBox="1"/>
          <p:nvPr/>
        </p:nvSpPr>
        <p:spPr>
          <a:xfrm>
            <a:off x="3348230" y="5316235"/>
            <a:ext cx="90409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Equinix Fabric</a:t>
            </a:r>
            <a:r>
              <a:rPr lang="en-US" sz="1000" baseline="30000" dirty="0"/>
              <a:t>®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590576E1-D39C-492B-BA1C-0C8AFB26D535}"/>
              </a:ext>
            </a:extLst>
          </p:cNvPr>
          <p:cNvCxnSpPr>
            <a:cxnSpLocks/>
          </p:cNvCxnSpPr>
          <p:nvPr/>
        </p:nvCxnSpPr>
        <p:spPr>
          <a:xfrm>
            <a:off x="2876640" y="5393179"/>
            <a:ext cx="381887" cy="0"/>
          </a:xfrm>
          <a:prstGeom prst="line">
            <a:avLst/>
          </a:prstGeom>
          <a:ln w="19050" cap="flat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BC5D3E57-3595-2EB2-4347-71074D2360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4449" y="2130868"/>
            <a:ext cx="125366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56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282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0227F4-C3DD-C5F9-DE98-2A05A5B2C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F6E25-E86D-A5E5-CBF2-B83064A2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B2B10-8784-C3B2-CFE1-1AC24A63A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22F9FF-875A-A776-6A86-08AB35C744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1007725"/>
            <a:ext cx="3448685" cy="547809"/>
          </a:xfrm>
        </p:spPr>
        <p:txBody>
          <a:bodyPr/>
          <a:lstStyle/>
          <a:p>
            <a:r>
              <a:rPr lang="en-US"/>
              <a:t>Equinix products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30BAB0-CF23-DE8B-A823-EE6D71DFD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5737" y="1001938"/>
            <a:ext cx="3447288" cy="1047959"/>
          </a:xfrm>
        </p:spPr>
        <p:txBody>
          <a:bodyPr/>
          <a:lstStyle/>
          <a:p>
            <a:r>
              <a:rPr lang="en-US" dirty="0"/>
              <a:t>Non-specific deployment elements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E9C5EB-98FB-145B-A85D-2CC3DF7A4C6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97850" y="1008906"/>
            <a:ext cx="3443288" cy="773106"/>
          </a:xfrm>
        </p:spPr>
        <p:txBody>
          <a:bodyPr/>
          <a:lstStyle/>
          <a:p>
            <a:r>
              <a:rPr lang="en-US" dirty="0"/>
              <a:t>Partners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0859904-CCFE-02E9-A9C5-4975AA8067F5}"/>
              </a:ext>
            </a:extLst>
          </p:cNvPr>
          <p:cNvGrpSpPr/>
          <p:nvPr/>
        </p:nvGrpSpPr>
        <p:grpSpPr>
          <a:xfrm>
            <a:off x="551643" y="2801329"/>
            <a:ext cx="1447800" cy="303880"/>
            <a:chOff x="548355" y="1747497"/>
            <a:chExt cx="1447800" cy="30388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57FE38-A914-02E0-919A-3C07FBA0C511}"/>
                </a:ext>
              </a:extLst>
            </p:cNvPr>
            <p:cNvSpPr/>
            <p:nvPr/>
          </p:nvSpPr>
          <p:spPr>
            <a:xfrm>
              <a:off x="548355" y="1747497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Equinix Fabric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®</a:t>
              </a:r>
            </a:p>
          </p:txBody>
        </p:sp>
        <p:sp>
          <p:nvSpPr>
            <p:cNvPr id="14" name="Graphic 58">
              <a:extLst>
                <a:ext uri="{FF2B5EF4-FFF2-40B4-BE49-F238E27FC236}">
                  <a16:creationId xmlns:a16="http://schemas.microsoft.com/office/drawing/2014/main" id="{0507227D-DB88-B781-4624-F40016027409}"/>
                </a:ext>
              </a:extLst>
            </p:cNvPr>
            <p:cNvSpPr/>
            <p:nvPr/>
          </p:nvSpPr>
          <p:spPr>
            <a:xfrm>
              <a:off x="623833" y="1788489"/>
              <a:ext cx="188853" cy="214029"/>
            </a:xfrm>
            <a:custGeom>
              <a:avLst/>
              <a:gdLst>
                <a:gd name="connsiteX0" fmla="*/ 382270 w 402347"/>
                <a:gd name="connsiteY0" fmla="*/ 99443 h 455983"/>
                <a:gd name="connsiteX1" fmla="*/ 221474 w 402347"/>
                <a:gd name="connsiteY1" fmla="*/ 5503 h 455983"/>
                <a:gd name="connsiteX2" fmla="*/ 180873 w 402347"/>
                <a:gd name="connsiteY2" fmla="*/ 5414 h 455983"/>
                <a:gd name="connsiteX3" fmla="*/ 19988 w 402347"/>
                <a:gd name="connsiteY3" fmla="*/ 99354 h 455983"/>
                <a:gd name="connsiteX4" fmla="*/ 0 w 402347"/>
                <a:gd name="connsiteY4" fmla="*/ 134090 h 455983"/>
                <a:gd name="connsiteX5" fmla="*/ 0 w 402347"/>
                <a:gd name="connsiteY5" fmla="*/ 321882 h 455983"/>
                <a:gd name="connsiteX6" fmla="*/ 19988 w 402347"/>
                <a:gd name="connsiteY6" fmla="*/ 356618 h 455983"/>
                <a:gd name="connsiteX7" fmla="*/ 180873 w 402347"/>
                <a:gd name="connsiteY7" fmla="*/ 450559 h 455983"/>
                <a:gd name="connsiteX8" fmla="*/ 221385 w 402347"/>
                <a:gd name="connsiteY8" fmla="*/ 450559 h 455983"/>
                <a:gd name="connsiteX9" fmla="*/ 382359 w 402347"/>
                <a:gd name="connsiteY9" fmla="*/ 356708 h 455983"/>
                <a:gd name="connsiteX10" fmla="*/ 402347 w 402347"/>
                <a:gd name="connsiteY10" fmla="*/ 321971 h 455983"/>
                <a:gd name="connsiteX11" fmla="*/ 402347 w 402347"/>
                <a:gd name="connsiteY11" fmla="*/ 134180 h 455983"/>
                <a:gd name="connsiteX12" fmla="*/ 382270 w 402347"/>
                <a:gd name="connsiteY12" fmla="*/ 99443 h 455983"/>
                <a:gd name="connsiteX13" fmla="*/ 106008 w 402347"/>
                <a:gd name="connsiteY13" fmla="*/ 280002 h 455983"/>
                <a:gd name="connsiteX14" fmla="*/ 116359 w 402347"/>
                <a:gd name="connsiteY14" fmla="*/ 285627 h 455983"/>
                <a:gd name="connsiteX15" fmla="*/ 157495 w 402347"/>
                <a:gd name="connsiteY15" fmla="*/ 263660 h 455983"/>
                <a:gd name="connsiteX16" fmla="*/ 157316 w 402347"/>
                <a:gd name="connsiteY16" fmla="*/ 258660 h 455983"/>
                <a:gd name="connsiteX17" fmla="*/ 159011 w 402347"/>
                <a:gd name="connsiteY17" fmla="*/ 250891 h 455983"/>
                <a:gd name="connsiteX18" fmla="*/ 101814 w 402347"/>
                <a:gd name="connsiteY18" fmla="*/ 200527 h 455983"/>
                <a:gd name="connsiteX19" fmla="*/ 99315 w 402347"/>
                <a:gd name="connsiteY19" fmla="*/ 201956 h 455983"/>
                <a:gd name="connsiteX20" fmla="*/ 106008 w 402347"/>
                <a:gd name="connsiteY20" fmla="*/ 280002 h 455983"/>
                <a:gd name="connsiteX21" fmla="*/ 226560 w 402347"/>
                <a:gd name="connsiteY21" fmla="*/ 159987 h 455983"/>
                <a:gd name="connsiteX22" fmla="*/ 227096 w 402347"/>
                <a:gd name="connsiteY22" fmla="*/ 159987 h 455983"/>
                <a:gd name="connsiteX23" fmla="*/ 227185 w 402347"/>
                <a:gd name="connsiteY23" fmla="*/ 159987 h 455983"/>
                <a:gd name="connsiteX24" fmla="*/ 248154 w 402347"/>
                <a:gd name="connsiteY24" fmla="*/ 172042 h 455983"/>
                <a:gd name="connsiteX25" fmla="*/ 287952 w 402347"/>
                <a:gd name="connsiteY25" fmla="*/ 163112 h 455983"/>
                <a:gd name="connsiteX26" fmla="*/ 287952 w 402347"/>
                <a:gd name="connsiteY26" fmla="*/ 163112 h 455983"/>
                <a:gd name="connsiteX27" fmla="*/ 217458 w 402347"/>
                <a:gd name="connsiteY27" fmla="*/ 123375 h 455983"/>
                <a:gd name="connsiteX28" fmla="*/ 214871 w 402347"/>
                <a:gd name="connsiteY28" fmla="*/ 125429 h 455983"/>
                <a:gd name="connsiteX29" fmla="*/ 226560 w 402347"/>
                <a:gd name="connsiteY29" fmla="*/ 159987 h 455983"/>
                <a:gd name="connsiteX30" fmla="*/ 118589 w 402347"/>
                <a:gd name="connsiteY30" fmla="*/ 189276 h 455983"/>
                <a:gd name="connsiteX31" fmla="*/ 171861 w 402347"/>
                <a:gd name="connsiteY31" fmla="*/ 236157 h 455983"/>
                <a:gd name="connsiteX32" fmla="*/ 186049 w 402347"/>
                <a:gd name="connsiteY32" fmla="*/ 233210 h 455983"/>
                <a:gd name="connsiteX33" fmla="*/ 186316 w 402347"/>
                <a:gd name="connsiteY33" fmla="*/ 233210 h 455983"/>
                <a:gd name="connsiteX34" fmla="*/ 188369 w 402347"/>
                <a:gd name="connsiteY34" fmla="*/ 233389 h 455983"/>
                <a:gd name="connsiteX35" fmla="*/ 204520 w 402347"/>
                <a:gd name="connsiteY35" fmla="*/ 204546 h 455983"/>
                <a:gd name="connsiteX36" fmla="*/ 199434 w 402347"/>
                <a:gd name="connsiteY36" fmla="*/ 195080 h 455983"/>
                <a:gd name="connsiteX37" fmla="*/ 118589 w 402347"/>
                <a:gd name="connsiteY37" fmla="*/ 189276 h 455983"/>
                <a:gd name="connsiteX38" fmla="*/ 120374 w 402347"/>
                <a:gd name="connsiteY38" fmla="*/ 169988 h 455983"/>
                <a:gd name="connsiteX39" fmla="*/ 200951 w 402347"/>
                <a:gd name="connsiteY39" fmla="*/ 175703 h 455983"/>
                <a:gd name="connsiteX40" fmla="*/ 208178 w 402347"/>
                <a:gd name="connsiteY40" fmla="*/ 166327 h 455983"/>
                <a:gd name="connsiteX41" fmla="*/ 195954 w 402347"/>
                <a:gd name="connsiteY41" fmla="*/ 130161 h 455983"/>
                <a:gd name="connsiteX42" fmla="*/ 183550 w 402347"/>
                <a:gd name="connsiteY42" fmla="*/ 125250 h 455983"/>
                <a:gd name="connsiteX43" fmla="*/ 120374 w 402347"/>
                <a:gd name="connsiteY43" fmla="*/ 169988 h 455983"/>
                <a:gd name="connsiteX44" fmla="*/ 125460 w 402347"/>
                <a:gd name="connsiteY44" fmla="*/ 306880 h 455983"/>
                <a:gd name="connsiteX45" fmla="*/ 197024 w 402347"/>
                <a:gd name="connsiteY45" fmla="*/ 336348 h 455983"/>
                <a:gd name="connsiteX46" fmla="*/ 199344 w 402347"/>
                <a:gd name="connsiteY46" fmla="*/ 334115 h 455983"/>
                <a:gd name="connsiteX47" fmla="*/ 183372 w 402347"/>
                <a:gd name="connsiteY47" fmla="*/ 287413 h 455983"/>
                <a:gd name="connsiteX48" fmla="*/ 182836 w 402347"/>
                <a:gd name="connsiteY48" fmla="*/ 287413 h 455983"/>
                <a:gd name="connsiteX49" fmla="*/ 182747 w 402347"/>
                <a:gd name="connsiteY49" fmla="*/ 287413 h 455983"/>
                <a:gd name="connsiteX50" fmla="*/ 166507 w 402347"/>
                <a:gd name="connsiteY50" fmla="*/ 280895 h 455983"/>
                <a:gd name="connsiteX51" fmla="*/ 125282 w 402347"/>
                <a:gd name="connsiteY51" fmla="*/ 302772 h 455983"/>
                <a:gd name="connsiteX52" fmla="*/ 125460 w 402347"/>
                <a:gd name="connsiteY52" fmla="*/ 306880 h 455983"/>
                <a:gd name="connsiteX53" fmla="*/ 218529 w 402347"/>
                <a:gd name="connsiteY53" fmla="*/ 327954 h 455983"/>
                <a:gd name="connsiteX54" fmla="*/ 231825 w 402347"/>
                <a:gd name="connsiteY54" fmla="*/ 332419 h 455983"/>
                <a:gd name="connsiteX55" fmla="*/ 285989 w 402347"/>
                <a:gd name="connsiteY55" fmla="*/ 293664 h 455983"/>
                <a:gd name="connsiteX56" fmla="*/ 207018 w 402347"/>
                <a:gd name="connsiteY56" fmla="*/ 275537 h 455983"/>
                <a:gd name="connsiteX57" fmla="*/ 201843 w 402347"/>
                <a:gd name="connsiteY57" fmla="*/ 281252 h 455983"/>
                <a:gd name="connsiteX58" fmla="*/ 217815 w 402347"/>
                <a:gd name="connsiteY58" fmla="*/ 327865 h 455983"/>
                <a:gd name="connsiteX59" fmla="*/ 218529 w 402347"/>
                <a:gd name="connsiteY59" fmla="*/ 327954 h 455983"/>
                <a:gd name="connsiteX60" fmla="*/ 249404 w 402347"/>
                <a:gd name="connsiteY60" fmla="*/ 200170 h 455983"/>
                <a:gd name="connsiteX61" fmla="*/ 302586 w 402347"/>
                <a:gd name="connsiteY61" fmla="*/ 262142 h 455983"/>
                <a:gd name="connsiteX62" fmla="*/ 304370 w 402347"/>
                <a:gd name="connsiteY62" fmla="*/ 261339 h 455983"/>
                <a:gd name="connsiteX63" fmla="*/ 304817 w 402347"/>
                <a:gd name="connsiteY63" fmla="*/ 192401 h 455983"/>
                <a:gd name="connsiteX64" fmla="*/ 292235 w 402347"/>
                <a:gd name="connsiteY64" fmla="*/ 182132 h 455983"/>
                <a:gd name="connsiteX65" fmla="*/ 252437 w 402347"/>
                <a:gd name="connsiteY65" fmla="*/ 191062 h 455983"/>
                <a:gd name="connsiteX66" fmla="*/ 249404 w 402347"/>
                <a:gd name="connsiteY66" fmla="*/ 200170 h 455983"/>
                <a:gd name="connsiteX67" fmla="*/ 217012 w 402347"/>
                <a:gd name="connsiteY67" fmla="*/ 382247 h 455983"/>
                <a:gd name="connsiteX68" fmla="*/ 215228 w 402347"/>
                <a:gd name="connsiteY68" fmla="*/ 382157 h 455983"/>
                <a:gd name="connsiteX69" fmla="*/ 189707 w 402347"/>
                <a:gd name="connsiteY69" fmla="*/ 354207 h 455983"/>
                <a:gd name="connsiteX70" fmla="*/ 118143 w 402347"/>
                <a:gd name="connsiteY70" fmla="*/ 324739 h 455983"/>
                <a:gd name="connsiteX71" fmla="*/ 96817 w 402347"/>
                <a:gd name="connsiteY71" fmla="*/ 333223 h 455983"/>
                <a:gd name="connsiteX72" fmla="*/ 78167 w 402347"/>
                <a:gd name="connsiteY72" fmla="*/ 324114 h 455983"/>
                <a:gd name="connsiteX73" fmla="*/ 71386 w 402347"/>
                <a:gd name="connsiteY73" fmla="*/ 304290 h 455983"/>
                <a:gd name="connsiteX74" fmla="*/ 86644 w 402347"/>
                <a:gd name="connsiteY74" fmla="*/ 281430 h 455983"/>
                <a:gd name="connsiteX75" fmla="*/ 79952 w 402347"/>
                <a:gd name="connsiteY75" fmla="*/ 203385 h 455983"/>
                <a:gd name="connsiteX76" fmla="*/ 60232 w 402347"/>
                <a:gd name="connsiteY76" fmla="*/ 175524 h 455983"/>
                <a:gd name="connsiteX77" fmla="*/ 69333 w 402347"/>
                <a:gd name="connsiteY77" fmla="*/ 156861 h 455983"/>
                <a:gd name="connsiteX78" fmla="*/ 89143 w 402347"/>
                <a:gd name="connsiteY78" fmla="*/ 150075 h 455983"/>
                <a:gd name="connsiteX79" fmla="*/ 103063 w 402347"/>
                <a:gd name="connsiteY79" fmla="*/ 154986 h 455983"/>
                <a:gd name="connsiteX80" fmla="*/ 172842 w 402347"/>
                <a:gd name="connsiteY80" fmla="*/ 107926 h 455983"/>
                <a:gd name="connsiteX81" fmla="*/ 172396 w 402347"/>
                <a:gd name="connsiteY81" fmla="*/ 101229 h 455983"/>
                <a:gd name="connsiteX82" fmla="*/ 181498 w 402347"/>
                <a:gd name="connsiteY82" fmla="*/ 82566 h 455983"/>
                <a:gd name="connsiteX83" fmla="*/ 201307 w 402347"/>
                <a:gd name="connsiteY83" fmla="*/ 75780 h 455983"/>
                <a:gd name="connsiteX84" fmla="*/ 219957 w 402347"/>
                <a:gd name="connsiteY84" fmla="*/ 84888 h 455983"/>
                <a:gd name="connsiteX85" fmla="*/ 226739 w 402347"/>
                <a:gd name="connsiteY85" fmla="*/ 104712 h 455983"/>
                <a:gd name="connsiteX86" fmla="*/ 226560 w 402347"/>
                <a:gd name="connsiteY86" fmla="*/ 106141 h 455983"/>
                <a:gd name="connsiteX87" fmla="*/ 297589 w 402347"/>
                <a:gd name="connsiteY87" fmla="*/ 146146 h 455983"/>
                <a:gd name="connsiteX88" fmla="*/ 316595 w 402347"/>
                <a:gd name="connsiteY88" fmla="*/ 139984 h 455983"/>
                <a:gd name="connsiteX89" fmla="*/ 341759 w 402347"/>
                <a:gd name="connsiteY89" fmla="*/ 168648 h 455983"/>
                <a:gd name="connsiteX90" fmla="*/ 341759 w 402347"/>
                <a:gd name="connsiteY90" fmla="*/ 168648 h 455983"/>
                <a:gd name="connsiteX91" fmla="*/ 324269 w 402347"/>
                <a:gd name="connsiteY91" fmla="*/ 192491 h 455983"/>
                <a:gd name="connsiteX92" fmla="*/ 323823 w 402347"/>
                <a:gd name="connsiteY92" fmla="*/ 261428 h 455983"/>
                <a:gd name="connsiteX93" fmla="*/ 339796 w 402347"/>
                <a:gd name="connsiteY93" fmla="*/ 286967 h 455983"/>
                <a:gd name="connsiteX94" fmla="*/ 312491 w 402347"/>
                <a:gd name="connsiteY94" fmla="*/ 311255 h 455983"/>
                <a:gd name="connsiteX95" fmla="*/ 300266 w 402347"/>
                <a:gd name="connsiteY95" fmla="*/ 307326 h 455983"/>
                <a:gd name="connsiteX96" fmla="*/ 243247 w 402347"/>
                <a:gd name="connsiteY96" fmla="*/ 348135 h 455983"/>
                <a:gd name="connsiteX97" fmla="*/ 244050 w 402347"/>
                <a:gd name="connsiteY97" fmla="*/ 356708 h 455983"/>
                <a:gd name="connsiteX98" fmla="*/ 234948 w 402347"/>
                <a:gd name="connsiteY98" fmla="*/ 375371 h 455983"/>
                <a:gd name="connsiteX99" fmla="*/ 217012 w 402347"/>
                <a:gd name="connsiteY99" fmla="*/ 382247 h 455983"/>
                <a:gd name="connsiteX100" fmla="*/ 211391 w 402347"/>
                <a:gd name="connsiteY100" fmla="*/ 256516 h 455983"/>
                <a:gd name="connsiteX101" fmla="*/ 286970 w 402347"/>
                <a:gd name="connsiteY101" fmla="*/ 273751 h 455983"/>
                <a:gd name="connsiteX102" fmla="*/ 234680 w 402347"/>
                <a:gd name="connsiteY102" fmla="*/ 212850 h 455983"/>
                <a:gd name="connsiteX103" fmla="*/ 223883 w 402347"/>
                <a:gd name="connsiteY103" fmla="*/ 214458 h 455983"/>
                <a:gd name="connsiteX104" fmla="*/ 223615 w 402347"/>
                <a:gd name="connsiteY104" fmla="*/ 214458 h 455983"/>
                <a:gd name="connsiteX105" fmla="*/ 221563 w 402347"/>
                <a:gd name="connsiteY105" fmla="*/ 214279 h 455983"/>
                <a:gd name="connsiteX106" fmla="*/ 205412 w 402347"/>
                <a:gd name="connsiteY106" fmla="*/ 243122 h 455983"/>
                <a:gd name="connsiteX107" fmla="*/ 211391 w 402347"/>
                <a:gd name="connsiteY107" fmla="*/ 256516 h 45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2347" h="455983">
                  <a:moveTo>
                    <a:pt x="382270" y="99443"/>
                  </a:moveTo>
                  <a:lnTo>
                    <a:pt x="221474" y="5503"/>
                  </a:lnTo>
                  <a:cubicBezTo>
                    <a:pt x="208892" y="-1819"/>
                    <a:pt x="193455" y="-1819"/>
                    <a:pt x="180873" y="5414"/>
                  </a:cubicBezTo>
                  <a:lnTo>
                    <a:pt x="19988" y="99354"/>
                  </a:lnTo>
                  <a:cubicBezTo>
                    <a:pt x="7674" y="106498"/>
                    <a:pt x="0" y="119803"/>
                    <a:pt x="0" y="134090"/>
                  </a:cubicBezTo>
                  <a:lnTo>
                    <a:pt x="0" y="321882"/>
                  </a:lnTo>
                  <a:cubicBezTo>
                    <a:pt x="0" y="336259"/>
                    <a:pt x="7585" y="349475"/>
                    <a:pt x="19988" y="356618"/>
                  </a:cubicBezTo>
                  <a:lnTo>
                    <a:pt x="180873" y="450559"/>
                  </a:lnTo>
                  <a:cubicBezTo>
                    <a:pt x="193366" y="457792"/>
                    <a:pt x="208892" y="457792"/>
                    <a:pt x="221385" y="450559"/>
                  </a:cubicBezTo>
                  <a:lnTo>
                    <a:pt x="382359" y="356708"/>
                  </a:lnTo>
                  <a:cubicBezTo>
                    <a:pt x="394673" y="349564"/>
                    <a:pt x="402347" y="336259"/>
                    <a:pt x="402347" y="321971"/>
                  </a:cubicBezTo>
                  <a:lnTo>
                    <a:pt x="402347" y="134180"/>
                  </a:lnTo>
                  <a:cubicBezTo>
                    <a:pt x="402258" y="119892"/>
                    <a:pt x="394584" y="106587"/>
                    <a:pt x="382270" y="99443"/>
                  </a:cubicBezTo>
                  <a:close/>
                  <a:moveTo>
                    <a:pt x="106008" y="280002"/>
                  </a:moveTo>
                  <a:cubicBezTo>
                    <a:pt x="109845" y="281073"/>
                    <a:pt x="113325" y="282948"/>
                    <a:pt x="116359" y="285627"/>
                  </a:cubicBezTo>
                  <a:lnTo>
                    <a:pt x="157495" y="263660"/>
                  </a:lnTo>
                  <a:cubicBezTo>
                    <a:pt x="157227" y="262142"/>
                    <a:pt x="157138" y="260446"/>
                    <a:pt x="157316" y="258660"/>
                  </a:cubicBezTo>
                  <a:cubicBezTo>
                    <a:pt x="157495" y="255981"/>
                    <a:pt x="158030" y="253302"/>
                    <a:pt x="159011" y="250891"/>
                  </a:cubicBezTo>
                  <a:lnTo>
                    <a:pt x="101814" y="200527"/>
                  </a:lnTo>
                  <a:cubicBezTo>
                    <a:pt x="101100" y="200974"/>
                    <a:pt x="100208" y="201510"/>
                    <a:pt x="99315" y="201956"/>
                  </a:cubicBezTo>
                  <a:lnTo>
                    <a:pt x="106008" y="280002"/>
                  </a:lnTo>
                  <a:close/>
                  <a:moveTo>
                    <a:pt x="226560" y="159987"/>
                  </a:moveTo>
                  <a:cubicBezTo>
                    <a:pt x="226739" y="159987"/>
                    <a:pt x="226917" y="159987"/>
                    <a:pt x="227096" y="159987"/>
                  </a:cubicBezTo>
                  <a:lnTo>
                    <a:pt x="227185" y="159987"/>
                  </a:lnTo>
                  <a:cubicBezTo>
                    <a:pt x="235662" y="160433"/>
                    <a:pt x="243425" y="164987"/>
                    <a:pt x="248154" y="172042"/>
                  </a:cubicBezTo>
                  <a:lnTo>
                    <a:pt x="287952" y="163112"/>
                  </a:lnTo>
                  <a:cubicBezTo>
                    <a:pt x="287952" y="163112"/>
                    <a:pt x="287952" y="163112"/>
                    <a:pt x="287952" y="163112"/>
                  </a:cubicBezTo>
                  <a:lnTo>
                    <a:pt x="217458" y="123375"/>
                  </a:lnTo>
                  <a:cubicBezTo>
                    <a:pt x="216655" y="124089"/>
                    <a:pt x="215763" y="124804"/>
                    <a:pt x="214871" y="125429"/>
                  </a:cubicBezTo>
                  <a:lnTo>
                    <a:pt x="226560" y="159987"/>
                  </a:lnTo>
                  <a:close/>
                  <a:moveTo>
                    <a:pt x="118589" y="189276"/>
                  </a:moveTo>
                  <a:lnTo>
                    <a:pt x="171861" y="236157"/>
                  </a:lnTo>
                  <a:cubicBezTo>
                    <a:pt x="176233" y="233924"/>
                    <a:pt x="181141" y="232942"/>
                    <a:pt x="186049" y="233210"/>
                  </a:cubicBezTo>
                  <a:lnTo>
                    <a:pt x="186316" y="233210"/>
                  </a:lnTo>
                  <a:cubicBezTo>
                    <a:pt x="186941" y="233299"/>
                    <a:pt x="187655" y="233299"/>
                    <a:pt x="188369" y="233389"/>
                  </a:cubicBezTo>
                  <a:lnTo>
                    <a:pt x="204520" y="204546"/>
                  </a:lnTo>
                  <a:cubicBezTo>
                    <a:pt x="202111" y="201688"/>
                    <a:pt x="200415" y="198474"/>
                    <a:pt x="199434" y="195080"/>
                  </a:cubicBezTo>
                  <a:lnTo>
                    <a:pt x="118589" y="189276"/>
                  </a:lnTo>
                  <a:close/>
                  <a:moveTo>
                    <a:pt x="120374" y="169988"/>
                  </a:moveTo>
                  <a:lnTo>
                    <a:pt x="200951" y="175703"/>
                  </a:lnTo>
                  <a:cubicBezTo>
                    <a:pt x="202557" y="172042"/>
                    <a:pt x="205055" y="168827"/>
                    <a:pt x="208178" y="166327"/>
                  </a:cubicBezTo>
                  <a:lnTo>
                    <a:pt x="195954" y="130161"/>
                  </a:lnTo>
                  <a:cubicBezTo>
                    <a:pt x="191403" y="129536"/>
                    <a:pt x="187298" y="127929"/>
                    <a:pt x="183550" y="125250"/>
                  </a:cubicBezTo>
                  <a:lnTo>
                    <a:pt x="120374" y="169988"/>
                  </a:lnTo>
                  <a:close/>
                  <a:moveTo>
                    <a:pt x="125460" y="306880"/>
                  </a:moveTo>
                  <a:lnTo>
                    <a:pt x="197024" y="336348"/>
                  </a:lnTo>
                  <a:cubicBezTo>
                    <a:pt x="197827" y="335455"/>
                    <a:pt x="198541" y="334741"/>
                    <a:pt x="199344" y="334115"/>
                  </a:cubicBezTo>
                  <a:lnTo>
                    <a:pt x="183372" y="287413"/>
                  </a:lnTo>
                  <a:cubicBezTo>
                    <a:pt x="183193" y="287413"/>
                    <a:pt x="183015" y="287413"/>
                    <a:pt x="182836" y="287413"/>
                  </a:cubicBezTo>
                  <a:lnTo>
                    <a:pt x="182747" y="287413"/>
                  </a:lnTo>
                  <a:cubicBezTo>
                    <a:pt x="176769" y="287056"/>
                    <a:pt x="171058" y="284734"/>
                    <a:pt x="166507" y="280895"/>
                  </a:cubicBezTo>
                  <a:lnTo>
                    <a:pt x="125282" y="302772"/>
                  </a:lnTo>
                  <a:cubicBezTo>
                    <a:pt x="125460" y="304112"/>
                    <a:pt x="125549" y="305451"/>
                    <a:pt x="125460" y="306880"/>
                  </a:cubicBezTo>
                  <a:close/>
                  <a:moveTo>
                    <a:pt x="218529" y="327954"/>
                  </a:moveTo>
                  <a:cubicBezTo>
                    <a:pt x="223259" y="328311"/>
                    <a:pt x="227809" y="329829"/>
                    <a:pt x="231825" y="332419"/>
                  </a:cubicBezTo>
                  <a:lnTo>
                    <a:pt x="285989" y="293664"/>
                  </a:lnTo>
                  <a:lnTo>
                    <a:pt x="207018" y="275537"/>
                  </a:lnTo>
                  <a:cubicBezTo>
                    <a:pt x="205501" y="277769"/>
                    <a:pt x="203717" y="279644"/>
                    <a:pt x="201843" y="281252"/>
                  </a:cubicBezTo>
                  <a:lnTo>
                    <a:pt x="217815" y="327865"/>
                  </a:lnTo>
                  <a:cubicBezTo>
                    <a:pt x="218083" y="327865"/>
                    <a:pt x="218262" y="327865"/>
                    <a:pt x="218529" y="327954"/>
                  </a:cubicBezTo>
                  <a:close/>
                  <a:moveTo>
                    <a:pt x="249404" y="200170"/>
                  </a:moveTo>
                  <a:lnTo>
                    <a:pt x="302586" y="262142"/>
                  </a:lnTo>
                  <a:cubicBezTo>
                    <a:pt x="303121" y="261874"/>
                    <a:pt x="303746" y="261606"/>
                    <a:pt x="304370" y="261339"/>
                  </a:cubicBezTo>
                  <a:lnTo>
                    <a:pt x="304817" y="192401"/>
                  </a:lnTo>
                  <a:cubicBezTo>
                    <a:pt x="299820" y="190437"/>
                    <a:pt x="295358" y="186865"/>
                    <a:pt x="292235" y="182132"/>
                  </a:cubicBezTo>
                  <a:lnTo>
                    <a:pt x="252437" y="191062"/>
                  </a:lnTo>
                  <a:cubicBezTo>
                    <a:pt x="251902" y="194187"/>
                    <a:pt x="250920" y="197223"/>
                    <a:pt x="249404" y="200170"/>
                  </a:cubicBezTo>
                  <a:close/>
                  <a:moveTo>
                    <a:pt x="217012" y="382247"/>
                  </a:moveTo>
                  <a:cubicBezTo>
                    <a:pt x="216388" y="382247"/>
                    <a:pt x="215852" y="382247"/>
                    <a:pt x="215228" y="382157"/>
                  </a:cubicBezTo>
                  <a:cubicBezTo>
                    <a:pt x="200594" y="381175"/>
                    <a:pt x="189350" y="368763"/>
                    <a:pt x="189707" y="354207"/>
                  </a:cubicBezTo>
                  <a:lnTo>
                    <a:pt x="118143" y="324739"/>
                  </a:lnTo>
                  <a:cubicBezTo>
                    <a:pt x="112522" y="330633"/>
                    <a:pt x="104848" y="333758"/>
                    <a:pt x="96817" y="333223"/>
                  </a:cubicBezTo>
                  <a:cubicBezTo>
                    <a:pt x="89589" y="332776"/>
                    <a:pt x="82986" y="329561"/>
                    <a:pt x="78167" y="324114"/>
                  </a:cubicBezTo>
                  <a:cubicBezTo>
                    <a:pt x="73349" y="318667"/>
                    <a:pt x="70939" y="311613"/>
                    <a:pt x="71386" y="304290"/>
                  </a:cubicBezTo>
                  <a:cubicBezTo>
                    <a:pt x="71921" y="294468"/>
                    <a:pt x="77810" y="285806"/>
                    <a:pt x="86644" y="281430"/>
                  </a:cubicBezTo>
                  <a:lnTo>
                    <a:pt x="79952" y="203385"/>
                  </a:lnTo>
                  <a:cubicBezTo>
                    <a:pt x="67727" y="199902"/>
                    <a:pt x="59518" y="188383"/>
                    <a:pt x="60232" y="175524"/>
                  </a:cubicBezTo>
                  <a:cubicBezTo>
                    <a:pt x="60678" y="168291"/>
                    <a:pt x="63890" y="161683"/>
                    <a:pt x="69333" y="156861"/>
                  </a:cubicBezTo>
                  <a:cubicBezTo>
                    <a:pt x="74776" y="152039"/>
                    <a:pt x="81826" y="149628"/>
                    <a:pt x="89143" y="150075"/>
                  </a:cubicBezTo>
                  <a:cubicBezTo>
                    <a:pt x="94229" y="150432"/>
                    <a:pt x="99048" y="152039"/>
                    <a:pt x="103063" y="154986"/>
                  </a:cubicBezTo>
                  <a:lnTo>
                    <a:pt x="172842" y="107926"/>
                  </a:lnTo>
                  <a:cubicBezTo>
                    <a:pt x="172396" y="105605"/>
                    <a:pt x="172307" y="103372"/>
                    <a:pt x="172396" y="101229"/>
                  </a:cubicBezTo>
                  <a:cubicBezTo>
                    <a:pt x="172842" y="93996"/>
                    <a:pt x="176055" y="87388"/>
                    <a:pt x="181498" y="82566"/>
                  </a:cubicBezTo>
                  <a:cubicBezTo>
                    <a:pt x="186941" y="77744"/>
                    <a:pt x="193990" y="75333"/>
                    <a:pt x="201307" y="75780"/>
                  </a:cubicBezTo>
                  <a:cubicBezTo>
                    <a:pt x="208535" y="76226"/>
                    <a:pt x="215138" y="79441"/>
                    <a:pt x="219957" y="84888"/>
                  </a:cubicBezTo>
                  <a:cubicBezTo>
                    <a:pt x="224775" y="90335"/>
                    <a:pt x="227185" y="97389"/>
                    <a:pt x="226739" y="104712"/>
                  </a:cubicBezTo>
                  <a:lnTo>
                    <a:pt x="226560" y="106141"/>
                  </a:lnTo>
                  <a:lnTo>
                    <a:pt x="297589" y="146146"/>
                  </a:lnTo>
                  <a:cubicBezTo>
                    <a:pt x="302943" y="141681"/>
                    <a:pt x="309724" y="139538"/>
                    <a:pt x="316595" y="139984"/>
                  </a:cubicBezTo>
                  <a:cubicBezTo>
                    <a:pt x="331319" y="140877"/>
                    <a:pt x="342651" y="153736"/>
                    <a:pt x="341759" y="168648"/>
                  </a:cubicBezTo>
                  <a:lnTo>
                    <a:pt x="341759" y="168648"/>
                  </a:lnTo>
                  <a:cubicBezTo>
                    <a:pt x="341134" y="179453"/>
                    <a:pt x="334263" y="188651"/>
                    <a:pt x="324269" y="192491"/>
                  </a:cubicBezTo>
                  <a:lnTo>
                    <a:pt x="323823" y="261428"/>
                  </a:lnTo>
                  <a:cubicBezTo>
                    <a:pt x="333995" y="265625"/>
                    <a:pt x="340420" y="275805"/>
                    <a:pt x="339796" y="286967"/>
                  </a:cubicBezTo>
                  <a:cubicBezTo>
                    <a:pt x="338903" y="301165"/>
                    <a:pt x="326678" y="312059"/>
                    <a:pt x="312491" y="311255"/>
                  </a:cubicBezTo>
                  <a:cubicBezTo>
                    <a:pt x="308207" y="310988"/>
                    <a:pt x="304014" y="309648"/>
                    <a:pt x="300266" y="307326"/>
                  </a:cubicBezTo>
                  <a:lnTo>
                    <a:pt x="243247" y="348135"/>
                  </a:lnTo>
                  <a:cubicBezTo>
                    <a:pt x="243960" y="350814"/>
                    <a:pt x="244228" y="353672"/>
                    <a:pt x="244050" y="356708"/>
                  </a:cubicBezTo>
                  <a:cubicBezTo>
                    <a:pt x="243603" y="363941"/>
                    <a:pt x="240391" y="370549"/>
                    <a:pt x="234948" y="375371"/>
                  </a:cubicBezTo>
                  <a:cubicBezTo>
                    <a:pt x="230040" y="379835"/>
                    <a:pt x="223705" y="382247"/>
                    <a:pt x="217012" y="382247"/>
                  </a:cubicBezTo>
                  <a:close/>
                  <a:moveTo>
                    <a:pt x="211391" y="256516"/>
                  </a:moveTo>
                  <a:lnTo>
                    <a:pt x="286970" y="273751"/>
                  </a:lnTo>
                  <a:lnTo>
                    <a:pt x="234680" y="212850"/>
                  </a:lnTo>
                  <a:cubicBezTo>
                    <a:pt x="231379" y="214011"/>
                    <a:pt x="227720" y="214636"/>
                    <a:pt x="223883" y="214458"/>
                  </a:cubicBezTo>
                  <a:lnTo>
                    <a:pt x="223615" y="214458"/>
                  </a:lnTo>
                  <a:cubicBezTo>
                    <a:pt x="222902" y="214368"/>
                    <a:pt x="222277" y="214368"/>
                    <a:pt x="221563" y="214279"/>
                  </a:cubicBezTo>
                  <a:lnTo>
                    <a:pt x="205412" y="243122"/>
                  </a:lnTo>
                  <a:cubicBezTo>
                    <a:pt x="208624" y="246962"/>
                    <a:pt x="210677" y="251516"/>
                    <a:pt x="211391" y="256516"/>
                  </a:cubicBezTo>
                  <a:close/>
                </a:path>
              </a:pathLst>
            </a:custGeom>
            <a:solidFill>
              <a:schemeClr val="bg1"/>
            </a:solidFill>
            <a:ln w="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0952BF-B225-58B0-C429-680C7BCA18EF}"/>
              </a:ext>
            </a:extLst>
          </p:cNvPr>
          <p:cNvGrpSpPr/>
          <p:nvPr/>
        </p:nvGrpSpPr>
        <p:grpSpPr>
          <a:xfrm>
            <a:off x="551643" y="1749625"/>
            <a:ext cx="1447800" cy="301752"/>
            <a:chOff x="548355" y="2501704"/>
            <a:chExt cx="1447800" cy="30175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6C63A5-C28F-7660-2D1F-98C4F2C6107B}"/>
                </a:ext>
              </a:extLst>
            </p:cNvPr>
            <p:cNvSpPr/>
            <p:nvPr/>
          </p:nvSpPr>
          <p:spPr>
            <a:xfrm>
              <a:off x="548355" y="2501704"/>
              <a:ext cx="1447800" cy="30175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Metal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34" name="Graphic 27">
              <a:extLst>
                <a:ext uri="{FF2B5EF4-FFF2-40B4-BE49-F238E27FC236}">
                  <a16:creationId xmlns:a16="http://schemas.microsoft.com/office/drawing/2014/main" id="{8D5628E6-73AD-6B9C-635C-5C091701DAAF}"/>
                </a:ext>
              </a:extLst>
            </p:cNvPr>
            <p:cNvSpPr/>
            <p:nvPr/>
          </p:nvSpPr>
          <p:spPr>
            <a:xfrm>
              <a:off x="636171" y="2549942"/>
              <a:ext cx="188776" cy="214029"/>
            </a:xfrm>
            <a:custGeom>
              <a:avLst/>
              <a:gdLst>
                <a:gd name="connsiteX0" fmla="*/ 229263 w 293529"/>
                <a:gd name="connsiteY0" fmla="*/ 110748 h 332796"/>
                <a:gd name="connsiteX1" fmla="*/ 185247 w 293529"/>
                <a:gd name="connsiteY1" fmla="*/ 90548 h 332796"/>
                <a:gd name="connsiteX2" fmla="*/ 179191 w 293529"/>
                <a:gd name="connsiteY2" fmla="*/ 94849 h 332796"/>
                <a:gd name="connsiteX3" fmla="*/ 185247 w 293529"/>
                <a:gd name="connsiteY3" fmla="*/ 104166 h 332796"/>
                <a:gd name="connsiteX4" fmla="*/ 229263 w 293529"/>
                <a:gd name="connsiteY4" fmla="*/ 120587 h 332796"/>
                <a:gd name="connsiteX5" fmla="*/ 232258 w 293529"/>
                <a:gd name="connsiteY5" fmla="*/ 116873 h 332796"/>
                <a:gd name="connsiteX6" fmla="*/ 229263 w 293529"/>
                <a:gd name="connsiteY6" fmla="*/ 110748 h 332796"/>
                <a:gd name="connsiteX7" fmla="*/ 229263 w 293529"/>
                <a:gd name="connsiteY7" fmla="*/ 161442 h 332796"/>
                <a:gd name="connsiteX8" fmla="*/ 146700 w 293529"/>
                <a:gd name="connsiteY8" fmla="*/ 158184 h 332796"/>
                <a:gd name="connsiteX9" fmla="*/ 137779 w 293529"/>
                <a:gd name="connsiteY9" fmla="*/ 166459 h 332796"/>
                <a:gd name="connsiteX10" fmla="*/ 146700 w 293529"/>
                <a:gd name="connsiteY10" fmla="*/ 174735 h 332796"/>
                <a:gd name="connsiteX11" fmla="*/ 229263 w 293529"/>
                <a:gd name="connsiteY11" fmla="*/ 171411 h 332796"/>
                <a:gd name="connsiteX12" fmla="*/ 232258 w 293529"/>
                <a:gd name="connsiteY12" fmla="*/ 166459 h 332796"/>
                <a:gd name="connsiteX13" fmla="*/ 229263 w 293529"/>
                <a:gd name="connsiteY13" fmla="*/ 161442 h 332796"/>
                <a:gd name="connsiteX14" fmla="*/ 229263 w 293529"/>
                <a:gd name="connsiteY14" fmla="*/ 212202 h 332796"/>
                <a:gd name="connsiteX15" fmla="*/ 199376 w 293529"/>
                <a:gd name="connsiteY15" fmla="*/ 223344 h 332796"/>
                <a:gd name="connsiteX16" fmla="*/ 194297 w 293529"/>
                <a:gd name="connsiteY16" fmla="*/ 231684 h 332796"/>
                <a:gd name="connsiteX17" fmla="*/ 199376 w 293529"/>
                <a:gd name="connsiteY17" fmla="*/ 235855 h 332796"/>
                <a:gd name="connsiteX18" fmla="*/ 229263 w 293529"/>
                <a:gd name="connsiteY18" fmla="*/ 222171 h 332796"/>
                <a:gd name="connsiteX19" fmla="*/ 232258 w 293529"/>
                <a:gd name="connsiteY19" fmla="*/ 215981 h 332796"/>
                <a:gd name="connsiteX20" fmla="*/ 229263 w 293529"/>
                <a:gd name="connsiteY20" fmla="*/ 212202 h 332796"/>
                <a:gd name="connsiteX21" fmla="*/ 278814 w 293529"/>
                <a:gd name="connsiteY21" fmla="*/ 72564 h 332796"/>
                <a:gd name="connsiteX22" fmla="*/ 161546 w 293529"/>
                <a:gd name="connsiteY22" fmla="*/ 4016 h 332796"/>
                <a:gd name="connsiteX23" fmla="*/ 131919 w 293529"/>
                <a:gd name="connsiteY23" fmla="*/ 3950 h 332796"/>
                <a:gd name="connsiteX24" fmla="*/ 14585 w 293529"/>
                <a:gd name="connsiteY24" fmla="*/ 72499 h 332796"/>
                <a:gd name="connsiteX25" fmla="*/ 0 w 293529"/>
                <a:gd name="connsiteY25" fmla="*/ 97846 h 332796"/>
                <a:gd name="connsiteX26" fmla="*/ 0 w 293529"/>
                <a:gd name="connsiteY26" fmla="*/ 234942 h 332796"/>
                <a:gd name="connsiteX27" fmla="*/ 14585 w 293529"/>
                <a:gd name="connsiteY27" fmla="*/ 260290 h 332796"/>
                <a:gd name="connsiteX28" fmla="*/ 131984 w 293529"/>
                <a:gd name="connsiteY28" fmla="*/ 328838 h 332796"/>
                <a:gd name="connsiteX29" fmla="*/ 161546 w 293529"/>
                <a:gd name="connsiteY29" fmla="*/ 328838 h 332796"/>
                <a:gd name="connsiteX30" fmla="*/ 278944 w 293529"/>
                <a:gd name="connsiteY30" fmla="*/ 260290 h 332796"/>
                <a:gd name="connsiteX31" fmla="*/ 293530 w 293529"/>
                <a:gd name="connsiteY31" fmla="*/ 234942 h 332796"/>
                <a:gd name="connsiteX32" fmla="*/ 293530 w 293529"/>
                <a:gd name="connsiteY32" fmla="*/ 97911 h 332796"/>
                <a:gd name="connsiteX33" fmla="*/ 278814 w 293529"/>
                <a:gd name="connsiteY33" fmla="*/ 72564 h 332796"/>
                <a:gd name="connsiteX34" fmla="*/ 247625 w 293529"/>
                <a:gd name="connsiteY34" fmla="*/ 217349 h 332796"/>
                <a:gd name="connsiteX35" fmla="*/ 243328 w 293529"/>
                <a:gd name="connsiteY35" fmla="*/ 227710 h 332796"/>
                <a:gd name="connsiteX36" fmla="*/ 146114 w 293529"/>
                <a:gd name="connsiteY36" fmla="*/ 282965 h 332796"/>
                <a:gd name="connsiteX37" fmla="*/ 71429 w 293529"/>
                <a:gd name="connsiteY37" fmla="*/ 240025 h 332796"/>
                <a:gd name="connsiteX38" fmla="*/ 243262 w 293529"/>
                <a:gd name="connsiteY38" fmla="*/ 196759 h 332796"/>
                <a:gd name="connsiteX39" fmla="*/ 247560 w 293529"/>
                <a:gd name="connsiteY39" fmla="*/ 203535 h 332796"/>
                <a:gd name="connsiteX40" fmla="*/ 247625 w 293529"/>
                <a:gd name="connsiteY40" fmla="*/ 217349 h 332796"/>
                <a:gd name="connsiteX41" fmla="*/ 247625 w 293529"/>
                <a:gd name="connsiteY41" fmla="*/ 217349 h 332796"/>
                <a:gd name="connsiteX42" fmla="*/ 247625 w 293529"/>
                <a:gd name="connsiteY42" fmla="*/ 173692 h 332796"/>
                <a:gd name="connsiteX43" fmla="*/ 243328 w 293529"/>
                <a:gd name="connsiteY43" fmla="*/ 182293 h 332796"/>
                <a:gd name="connsiteX44" fmla="*/ 45384 w 293529"/>
                <a:gd name="connsiteY44" fmla="*/ 213179 h 332796"/>
                <a:gd name="connsiteX45" fmla="*/ 45384 w 293529"/>
                <a:gd name="connsiteY45" fmla="*/ 119740 h 332796"/>
                <a:gd name="connsiteX46" fmla="*/ 243262 w 293529"/>
                <a:gd name="connsiteY46" fmla="*/ 150625 h 332796"/>
                <a:gd name="connsiteX47" fmla="*/ 247560 w 293529"/>
                <a:gd name="connsiteY47" fmla="*/ 159227 h 332796"/>
                <a:gd name="connsiteX48" fmla="*/ 247625 w 293529"/>
                <a:gd name="connsiteY48" fmla="*/ 173692 h 332796"/>
                <a:gd name="connsiteX49" fmla="*/ 247625 w 293529"/>
                <a:gd name="connsiteY49" fmla="*/ 173692 h 332796"/>
                <a:gd name="connsiteX50" fmla="*/ 247625 w 293529"/>
                <a:gd name="connsiteY50" fmla="*/ 129318 h 332796"/>
                <a:gd name="connsiteX51" fmla="*/ 243328 w 293529"/>
                <a:gd name="connsiteY51" fmla="*/ 136095 h 332796"/>
                <a:gd name="connsiteX52" fmla="*/ 71755 w 293529"/>
                <a:gd name="connsiteY52" fmla="*/ 92894 h 332796"/>
                <a:gd name="connsiteX53" fmla="*/ 146700 w 293529"/>
                <a:gd name="connsiteY53" fmla="*/ 50149 h 332796"/>
                <a:gd name="connsiteX54" fmla="*/ 243393 w 293529"/>
                <a:gd name="connsiteY54" fmla="*/ 105079 h 332796"/>
                <a:gd name="connsiteX55" fmla="*/ 247690 w 293529"/>
                <a:gd name="connsiteY55" fmla="*/ 115439 h 332796"/>
                <a:gd name="connsiteX56" fmla="*/ 247690 w 293529"/>
                <a:gd name="connsiteY56" fmla="*/ 129318 h 33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93529" h="332796">
                  <a:moveTo>
                    <a:pt x="229263" y="110748"/>
                  </a:moveTo>
                  <a:lnTo>
                    <a:pt x="185247" y="90548"/>
                  </a:lnTo>
                  <a:cubicBezTo>
                    <a:pt x="181991" y="88984"/>
                    <a:pt x="179191" y="90939"/>
                    <a:pt x="179191" y="94849"/>
                  </a:cubicBezTo>
                  <a:cubicBezTo>
                    <a:pt x="179191" y="98758"/>
                    <a:pt x="181991" y="102994"/>
                    <a:pt x="185247" y="104166"/>
                  </a:cubicBezTo>
                  <a:lnTo>
                    <a:pt x="229263" y="120587"/>
                  </a:lnTo>
                  <a:cubicBezTo>
                    <a:pt x="230956" y="121238"/>
                    <a:pt x="232258" y="119479"/>
                    <a:pt x="232258" y="116873"/>
                  </a:cubicBezTo>
                  <a:cubicBezTo>
                    <a:pt x="232323" y="114266"/>
                    <a:pt x="230956" y="111529"/>
                    <a:pt x="229263" y="110748"/>
                  </a:cubicBezTo>
                  <a:close/>
                  <a:moveTo>
                    <a:pt x="229263" y="161442"/>
                  </a:moveTo>
                  <a:lnTo>
                    <a:pt x="146700" y="158184"/>
                  </a:lnTo>
                  <a:cubicBezTo>
                    <a:pt x="141881" y="157989"/>
                    <a:pt x="137779" y="161703"/>
                    <a:pt x="137779" y="166459"/>
                  </a:cubicBezTo>
                  <a:cubicBezTo>
                    <a:pt x="137779" y="171216"/>
                    <a:pt x="141881" y="174930"/>
                    <a:pt x="146700" y="174735"/>
                  </a:cubicBezTo>
                  <a:lnTo>
                    <a:pt x="229263" y="171411"/>
                  </a:lnTo>
                  <a:cubicBezTo>
                    <a:pt x="230956" y="171346"/>
                    <a:pt x="232258" y="169131"/>
                    <a:pt x="232258" y="166459"/>
                  </a:cubicBezTo>
                  <a:cubicBezTo>
                    <a:pt x="232323" y="163853"/>
                    <a:pt x="230956" y="161507"/>
                    <a:pt x="229263" y="161442"/>
                  </a:cubicBezTo>
                  <a:close/>
                  <a:moveTo>
                    <a:pt x="229263" y="212202"/>
                  </a:moveTo>
                  <a:lnTo>
                    <a:pt x="199376" y="223344"/>
                  </a:lnTo>
                  <a:cubicBezTo>
                    <a:pt x="196641" y="224387"/>
                    <a:pt x="194297" y="228166"/>
                    <a:pt x="194297" y="231684"/>
                  </a:cubicBezTo>
                  <a:cubicBezTo>
                    <a:pt x="194297" y="235203"/>
                    <a:pt x="196576" y="237093"/>
                    <a:pt x="199376" y="235855"/>
                  </a:cubicBezTo>
                  <a:lnTo>
                    <a:pt x="229263" y="222171"/>
                  </a:lnTo>
                  <a:cubicBezTo>
                    <a:pt x="230956" y="221389"/>
                    <a:pt x="232258" y="218652"/>
                    <a:pt x="232258" y="215981"/>
                  </a:cubicBezTo>
                  <a:cubicBezTo>
                    <a:pt x="232258" y="213309"/>
                    <a:pt x="230956" y="211615"/>
                    <a:pt x="229263" y="212202"/>
                  </a:cubicBezTo>
                  <a:close/>
                  <a:moveTo>
                    <a:pt x="278814" y="72564"/>
                  </a:moveTo>
                  <a:lnTo>
                    <a:pt x="161546" y="4016"/>
                  </a:lnTo>
                  <a:cubicBezTo>
                    <a:pt x="152365" y="-1328"/>
                    <a:pt x="141100" y="-1328"/>
                    <a:pt x="131919" y="3950"/>
                  </a:cubicBezTo>
                  <a:lnTo>
                    <a:pt x="14585" y="72499"/>
                  </a:lnTo>
                  <a:cubicBezTo>
                    <a:pt x="5535" y="77711"/>
                    <a:pt x="0" y="87355"/>
                    <a:pt x="0" y="97846"/>
                  </a:cubicBezTo>
                  <a:lnTo>
                    <a:pt x="0" y="234942"/>
                  </a:lnTo>
                  <a:cubicBezTo>
                    <a:pt x="0" y="245368"/>
                    <a:pt x="5600" y="255077"/>
                    <a:pt x="14585" y="260290"/>
                  </a:cubicBezTo>
                  <a:lnTo>
                    <a:pt x="131984" y="328838"/>
                  </a:lnTo>
                  <a:cubicBezTo>
                    <a:pt x="141100" y="334116"/>
                    <a:pt x="152430" y="334116"/>
                    <a:pt x="161546" y="328838"/>
                  </a:cubicBezTo>
                  <a:lnTo>
                    <a:pt x="278944" y="260290"/>
                  </a:lnTo>
                  <a:cubicBezTo>
                    <a:pt x="287995" y="255077"/>
                    <a:pt x="293530" y="245433"/>
                    <a:pt x="293530" y="234942"/>
                  </a:cubicBezTo>
                  <a:lnTo>
                    <a:pt x="293530" y="97911"/>
                  </a:lnTo>
                  <a:cubicBezTo>
                    <a:pt x="293530" y="87485"/>
                    <a:pt x="287930" y="77777"/>
                    <a:pt x="278814" y="72564"/>
                  </a:cubicBezTo>
                  <a:close/>
                  <a:moveTo>
                    <a:pt x="247625" y="217349"/>
                  </a:moveTo>
                  <a:cubicBezTo>
                    <a:pt x="247625" y="221715"/>
                    <a:pt x="245802" y="226341"/>
                    <a:pt x="243328" y="227710"/>
                  </a:cubicBezTo>
                  <a:lnTo>
                    <a:pt x="146114" y="282965"/>
                  </a:lnTo>
                  <a:lnTo>
                    <a:pt x="71429" y="240025"/>
                  </a:lnTo>
                  <a:lnTo>
                    <a:pt x="243262" y="196759"/>
                  </a:lnTo>
                  <a:cubicBezTo>
                    <a:pt x="245672" y="196107"/>
                    <a:pt x="247560" y="199170"/>
                    <a:pt x="247560" y="203535"/>
                  </a:cubicBezTo>
                  <a:lnTo>
                    <a:pt x="247625" y="217349"/>
                  </a:lnTo>
                  <a:lnTo>
                    <a:pt x="247625" y="217349"/>
                  </a:lnTo>
                  <a:close/>
                  <a:moveTo>
                    <a:pt x="247625" y="173692"/>
                  </a:moveTo>
                  <a:cubicBezTo>
                    <a:pt x="247625" y="178058"/>
                    <a:pt x="245802" y="181902"/>
                    <a:pt x="243328" y="182293"/>
                  </a:cubicBezTo>
                  <a:lnTo>
                    <a:pt x="45384" y="213179"/>
                  </a:lnTo>
                  <a:lnTo>
                    <a:pt x="45384" y="119740"/>
                  </a:lnTo>
                  <a:lnTo>
                    <a:pt x="243262" y="150625"/>
                  </a:lnTo>
                  <a:cubicBezTo>
                    <a:pt x="245672" y="151016"/>
                    <a:pt x="247560" y="154861"/>
                    <a:pt x="247560" y="159227"/>
                  </a:cubicBezTo>
                  <a:lnTo>
                    <a:pt x="247625" y="173692"/>
                  </a:lnTo>
                  <a:lnTo>
                    <a:pt x="247625" y="173692"/>
                  </a:lnTo>
                  <a:close/>
                  <a:moveTo>
                    <a:pt x="247625" y="129318"/>
                  </a:moveTo>
                  <a:cubicBezTo>
                    <a:pt x="247625" y="133684"/>
                    <a:pt x="245802" y="136746"/>
                    <a:pt x="243328" y="136095"/>
                  </a:cubicBezTo>
                  <a:lnTo>
                    <a:pt x="71755" y="92894"/>
                  </a:lnTo>
                  <a:lnTo>
                    <a:pt x="146700" y="50149"/>
                  </a:lnTo>
                  <a:lnTo>
                    <a:pt x="243393" y="105079"/>
                  </a:lnTo>
                  <a:cubicBezTo>
                    <a:pt x="245802" y="106447"/>
                    <a:pt x="247690" y="111008"/>
                    <a:pt x="247690" y="115439"/>
                  </a:cubicBezTo>
                  <a:lnTo>
                    <a:pt x="247690" y="129318"/>
                  </a:lnTo>
                  <a:close/>
                </a:path>
              </a:pathLst>
            </a:custGeom>
            <a:solidFill>
              <a:schemeClr val="bg1"/>
            </a:solidFill>
            <a:ln w="6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BE60DB8-64C1-FEBF-BA11-278607A3C1A8}"/>
              </a:ext>
            </a:extLst>
          </p:cNvPr>
          <p:cNvGrpSpPr/>
          <p:nvPr/>
        </p:nvGrpSpPr>
        <p:grpSpPr>
          <a:xfrm>
            <a:off x="551643" y="2098760"/>
            <a:ext cx="1447800" cy="303880"/>
            <a:chOff x="542019" y="3010304"/>
            <a:chExt cx="1447800" cy="30388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18577D2-FD49-DD72-9515-7DB1E37DDC10}"/>
                </a:ext>
              </a:extLst>
            </p:cNvPr>
            <p:cNvSpPr/>
            <p:nvPr/>
          </p:nvSpPr>
          <p:spPr>
            <a:xfrm>
              <a:off x="542019" y="3010304"/>
              <a:ext cx="1447800" cy="3038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Network Edge</a:t>
              </a:r>
            </a:p>
          </p:txBody>
        </p:sp>
        <p:sp>
          <p:nvSpPr>
            <p:cNvPr id="44" name="Graphic 147">
              <a:extLst>
                <a:ext uri="{FF2B5EF4-FFF2-40B4-BE49-F238E27FC236}">
                  <a16:creationId xmlns:a16="http://schemas.microsoft.com/office/drawing/2014/main" id="{A60872BB-8DFF-5E51-D483-7B7FE5519F75}"/>
                </a:ext>
              </a:extLst>
            </p:cNvPr>
            <p:cNvSpPr/>
            <p:nvPr/>
          </p:nvSpPr>
          <p:spPr>
            <a:xfrm>
              <a:off x="629834" y="3055956"/>
              <a:ext cx="188776" cy="214029"/>
            </a:xfrm>
            <a:custGeom>
              <a:avLst/>
              <a:gdLst>
                <a:gd name="connsiteX0" fmla="*/ 269421 w 269421"/>
                <a:gd name="connsiteY0" fmla="*/ 89869 h 305462"/>
                <a:gd name="connsiteX1" fmla="*/ 269421 w 269421"/>
                <a:gd name="connsiteY1" fmla="*/ 215646 h 305462"/>
                <a:gd name="connsiteX2" fmla="*/ 256034 w 269421"/>
                <a:gd name="connsiteY2" fmla="*/ 238911 h 305462"/>
                <a:gd name="connsiteX3" fmla="*/ 148277 w 269421"/>
                <a:gd name="connsiteY3" fmla="*/ 301830 h 305462"/>
                <a:gd name="connsiteX4" fmla="*/ 121144 w 269421"/>
                <a:gd name="connsiteY4" fmla="*/ 301830 h 305462"/>
                <a:gd name="connsiteX5" fmla="*/ 13387 w 269421"/>
                <a:gd name="connsiteY5" fmla="*/ 238911 h 305462"/>
                <a:gd name="connsiteX6" fmla="*/ 0 w 269421"/>
                <a:gd name="connsiteY6" fmla="*/ 215646 h 305462"/>
                <a:gd name="connsiteX7" fmla="*/ 0 w 269421"/>
                <a:gd name="connsiteY7" fmla="*/ 89810 h 305462"/>
                <a:gd name="connsiteX8" fmla="*/ 13387 w 269421"/>
                <a:gd name="connsiteY8" fmla="*/ 66544 h 305462"/>
                <a:gd name="connsiteX9" fmla="*/ 121084 w 269421"/>
                <a:gd name="connsiteY9" fmla="*/ 3626 h 305462"/>
                <a:gd name="connsiteX10" fmla="*/ 148277 w 269421"/>
                <a:gd name="connsiteY10" fmla="*/ 3686 h 305462"/>
                <a:gd name="connsiteX11" fmla="*/ 255974 w 269421"/>
                <a:gd name="connsiteY11" fmla="*/ 66604 h 305462"/>
                <a:gd name="connsiteX12" fmla="*/ 269421 w 269421"/>
                <a:gd name="connsiteY12" fmla="*/ 89869 h 305462"/>
                <a:gd name="connsiteX13" fmla="*/ 199317 w 269421"/>
                <a:gd name="connsiteY13" fmla="*/ 130659 h 305462"/>
                <a:gd name="connsiteX14" fmla="*/ 179415 w 269421"/>
                <a:gd name="connsiteY14" fmla="*/ 134546 h 305462"/>
                <a:gd name="connsiteX15" fmla="*/ 138117 w 269421"/>
                <a:gd name="connsiteY15" fmla="*/ 94176 h 305462"/>
                <a:gd name="connsiteX16" fmla="*/ 139671 w 269421"/>
                <a:gd name="connsiteY16" fmla="*/ 88135 h 305462"/>
                <a:gd name="connsiteX17" fmla="*/ 117737 w 269421"/>
                <a:gd name="connsiteY17" fmla="*/ 59606 h 305462"/>
                <a:gd name="connsiteX18" fmla="*/ 89229 w 269421"/>
                <a:gd name="connsiteY18" fmla="*/ 81556 h 305462"/>
                <a:gd name="connsiteX19" fmla="*/ 99808 w 269421"/>
                <a:gd name="connsiteY19" fmla="*/ 105659 h 305462"/>
                <a:gd name="connsiteX20" fmla="*/ 89588 w 269421"/>
                <a:gd name="connsiteY20" fmla="*/ 149977 h 305462"/>
                <a:gd name="connsiteX21" fmla="*/ 63949 w 269421"/>
                <a:gd name="connsiteY21" fmla="*/ 158529 h 305462"/>
                <a:gd name="connsiteX22" fmla="*/ 48171 w 269421"/>
                <a:gd name="connsiteY22" fmla="*/ 185981 h 305462"/>
                <a:gd name="connsiteX23" fmla="*/ 56418 w 269421"/>
                <a:gd name="connsiteY23" fmla="*/ 216543 h 305462"/>
                <a:gd name="connsiteX24" fmla="*/ 83850 w 269421"/>
                <a:gd name="connsiteY24" fmla="*/ 232332 h 305462"/>
                <a:gd name="connsiteX25" fmla="*/ 89289 w 269421"/>
                <a:gd name="connsiteY25" fmla="*/ 232691 h 305462"/>
                <a:gd name="connsiteX26" fmla="*/ 114390 w 269421"/>
                <a:gd name="connsiteY26" fmla="*/ 224079 h 305462"/>
                <a:gd name="connsiteX27" fmla="*/ 130168 w 269421"/>
                <a:gd name="connsiteY27" fmla="*/ 196627 h 305462"/>
                <a:gd name="connsiteX28" fmla="*/ 130527 w 269421"/>
                <a:gd name="connsiteY28" fmla="*/ 190168 h 305462"/>
                <a:gd name="connsiteX29" fmla="*/ 168119 w 269421"/>
                <a:gd name="connsiteY29" fmla="*/ 179940 h 305462"/>
                <a:gd name="connsiteX30" fmla="*/ 191069 w 269421"/>
                <a:gd name="connsiteY30" fmla="*/ 194534 h 305462"/>
                <a:gd name="connsiteX31" fmla="*/ 227167 w 269421"/>
                <a:gd name="connsiteY31" fmla="*/ 166723 h 305462"/>
                <a:gd name="connsiteX32" fmla="*/ 199317 w 269421"/>
                <a:gd name="connsiteY32" fmla="*/ 130659 h 305462"/>
                <a:gd name="connsiteX33" fmla="*/ 121861 w 269421"/>
                <a:gd name="connsiteY33" fmla="*/ 166065 h 305462"/>
                <a:gd name="connsiteX34" fmla="*/ 108115 w 269421"/>
                <a:gd name="connsiteY34" fmla="*/ 154522 h 305462"/>
                <a:gd name="connsiteX35" fmla="*/ 118395 w 269421"/>
                <a:gd name="connsiteY35" fmla="*/ 109965 h 305462"/>
                <a:gd name="connsiteX36" fmla="*/ 124909 w 269421"/>
                <a:gd name="connsiteY36" fmla="*/ 107991 h 305462"/>
                <a:gd name="connsiteX37" fmla="*/ 166207 w 269421"/>
                <a:gd name="connsiteY37" fmla="*/ 148422 h 305462"/>
                <a:gd name="connsiteX38" fmla="*/ 163159 w 269421"/>
                <a:gd name="connsiteY38" fmla="*/ 158469 h 305462"/>
                <a:gd name="connsiteX39" fmla="*/ 162920 w 269421"/>
                <a:gd name="connsiteY39" fmla="*/ 161520 h 305462"/>
                <a:gd name="connsiteX40" fmla="*/ 125447 w 269421"/>
                <a:gd name="connsiteY40" fmla="*/ 171687 h 305462"/>
                <a:gd name="connsiteX41" fmla="*/ 121861 w 269421"/>
                <a:gd name="connsiteY41" fmla="*/ 166065 h 305462"/>
                <a:gd name="connsiteX42" fmla="*/ 89050 w 269421"/>
                <a:gd name="connsiteY42" fmla="*/ 169055 h 305462"/>
                <a:gd name="connsiteX43" fmla="*/ 75543 w 269421"/>
                <a:gd name="connsiteY43" fmla="*/ 173661 h 305462"/>
                <a:gd name="connsiteX44" fmla="*/ 67056 w 269421"/>
                <a:gd name="connsiteY44" fmla="*/ 188433 h 305462"/>
                <a:gd name="connsiteX45" fmla="*/ 71479 w 269421"/>
                <a:gd name="connsiteY45" fmla="*/ 204881 h 305462"/>
                <a:gd name="connsiteX46" fmla="*/ 86241 w 269421"/>
                <a:gd name="connsiteY46" fmla="*/ 213373 h 305462"/>
                <a:gd name="connsiteX47" fmla="*/ 102677 w 269421"/>
                <a:gd name="connsiteY47" fmla="*/ 208947 h 305462"/>
                <a:gd name="connsiteX48" fmla="*/ 111163 w 269421"/>
                <a:gd name="connsiteY48" fmla="*/ 194175 h 305462"/>
                <a:gd name="connsiteX49" fmla="*/ 106741 w 269421"/>
                <a:gd name="connsiteY49" fmla="*/ 177728 h 305462"/>
                <a:gd name="connsiteX50" fmla="*/ 91979 w 269421"/>
                <a:gd name="connsiteY50" fmla="*/ 169235 h 305462"/>
                <a:gd name="connsiteX51" fmla="*/ 89050 w 269421"/>
                <a:gd name="connsiteY51" fmla="*/ 169055 h 305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69421" h="305462">
                  <a:moveTo>
                    <a:pt x="269421" y="89869"/>
                  </a:moveTo>
                  <a:lnTo>
                    <a:pt x="269421" y="215646"/>
                  </a:lnTo>
                  <a:cubicBezTo>
                    <a:pt x="269421" y="225275"/>
                    <a:pt x="264341" y="234127"/>
                    <a:pt x="256034" y="238911"/>
                  </a:cubicBezTo>
                  <a:lnTo>
                    <a:pt x="148277" y="301830"/>
                  </a:lnTo>
                  <a:cubicBezTo>
                    <a:pt x="139910" y="306674"/>
                    <a:pt x="129511" y="306674"/>
                    <a:pt x="121144" y="301830"/>
                  </a:cubicBezTo>
                  <a:lnTo>
                    <a:pt x="13387" y="238911"/>
                  </a:lnTo>
                  <a:cubicBezTo>
                    <a:pt x="5140" y="234127"/>
                    <a:pt x="0" y="225215"/>
                    <a:pt x="0" y="215646"/>
                  </a:cubicBezTo>
                  <a:lnTo>
                    <a:pt x="0" y="89810"/>
                  </a:lnTo>
                  <a:cubicBezTo>
                    <a:pt x="0" y="80180"/>
                    <a:pt x="5080" y="71329"/>
                    <a:pt x="13387" y="66544"/>
                  </a:cubicBezTo>
                  <a:lnTo>
                    <a:pt x="121084" y="3626"/>
                  </a:lnTo>
                  <a:cubicBezTo>
                    <a:pt x="129511" y="-1219"/>
                    <a:pt x="139850" y="-1219"/>
                    <a:pt x="148277" y="3686"/>
                  </a:cubicBezTo>
                  <a:lnTo>
                    <a:pt x="255974" y="66604"/>
                  </a:lnTo>
                  <a:cubicBezTo>
                    <a:pt x="264281" y="71389"/>
                    <a:pt x="269421" y="80300"/>
                    <a:pt x="269421" y="89869"/>
                  </a:cubicBezTo>
                  <a:close/>
                  <a:moveTo>
                    <a:pt x="199317" y="130659"/>
                  </a:moveTo>
                  <a:cubicBezTo>
                    <a:pt x="192145" y="129702"/>
                    <a:pt x="185212" y="131257"/>
                    <a:pt x="179415" y="134546"/>
                  </a:cubicBezTo>
                  <a:lnTo>
                    <a:pt x="138117" y="94176"/>
                  </a:lnTo>
                  <a:cubicBezTo>
                    <a:pt x="138834" y="92262"/>
                    <a:pt x="139372" y="90288"/>
                    <a:pt x="139671" y="88135"/>
                  </a:cubicBezTo>
                  <a:cubicBezTo>
                    <a:pt x="141464" y="74200"/>
                    <a:pt x="131663" y="61401"/>
                    <a:pt x="117737" y="59606"/>
                  </a:cubicBezTo>
                  <a:cubicBezTo>
                    <a:pt x="103812" y="57812"/>
                    <a:pt x="91022" y="67621"/>
                    <a:pt x="89229" y="81556"/>
                  </a:cubicBezTo>
                  <a:cubicBezTo>
                    <a:pt x="87974" y="91245"/>
                    <a:pt x="92337" y="100396"/>
                    <a:pt x="99808" y="105659"/>
                  </a:cubicBezTo>
                  <a:lnTo>
                    <a:pt x="89588" y="149977"/>
                  </a:lnTo>
                  <a:cubicBezTo>
                    <a:pt x="80324" y="149857"/>
                    <a:pt x="71360" y="152847"/>
                    <a:pt x="63949" y="158529"/>
                  </a:cubicBezTo>
                  <a:cubicBezTo>
                    <a:pt x="55223" y="165287"/>
                    <a:pt x="49605" y="175036"/>
                    <a:pt x="48171" y="185981"/>
                  </a:cubicBezTo>
                  <a:cubicBezTo>
                    <a:pt x="46736" y="196926"/>
                    <a:pt x="49665" y="207811"/>
                    <a:pt x="56418" y="216543"/>
                  </a:cubicBezTo>
                  <a:cubicBezTo>
                    <a:pt x="63172" y="225275"/>
                    <a:pt x="72913" y="230897"/>
                    <a:pt x="83850" y="232332"/>
                  </a:cubicBezTo>
                  <a:cubicBezTo>
                    <a:pt x="85643" y="232572"/>
                    <a:pt x="87496" y="232691"/>
                    <a:pt x="89289" y="232691"/>
                  </a:cubicBezTo>
                  <a:cubicBezTo>
                    <a:pt x="98373" y="232691"/>
                    <a:pt x="107099" y="229701"/>
                    <a:pt x="114390" y="224079"/>
                  </a:cubicBezTo>
                  <a:cubicBezTo>
                    <a:pt x="123116" y="217321"/>
                    <a:pt x="128734" y="207572"/>
                    <a:pt x="130168" y="196627"/>
                  </a:cubicBezTo>
                  <a:cubicBezTo>
                    <a:pt x="130467" y="194474"/>
                    <a:pt x="130527" y="192321"/>
                    <a:pt x="130527" y="190168"/>
                  </a:cubicBezTo>
                  <a:lnTo>
                    <a:pt x="168119" y="179940"/>
                  </a:lnTo>
                  <a:cubicBezTo>
                    <a:pt x="173080" y="187716"/>
                    <a:pt x="181268" y="193278"/>
                    <a:pt x="191069" y="194534"/>
                  </a:cubicBezTo>
                  <a:cubicBezTo>
                    <a:pt x="208700" y="196806"/>
                    <a:pt x="224896" y="184366"/>
                    <a:pt x="227167" y="166723"/>
                  </a:cubicBezTo>
                  <a:cubicBezTo>
                    <a:pt x="229438" y="149079"/>
                    <a:pt x="216947" y="132931"/>
                    <a:pt x="199317" y="130659"/>
                  </a:cubicBezTo>
                  <a:close/>
                  <a:moveTo>
                    <a:pt x="121861" y="166065"/>
                  </a:moveTo>
                  <a:cubicBezTo>
                    <a:pt x="118096" y="161161"/>
                    <a:pt x="113434" y="157273"/>
                    <a:pt x="108115" y="154522"/>
                  </a:cubicBezTo>
                  <a:lnTo>
                    <a:pt x="118395" y="109965"/>
                  </a:lnTo>
                  <a:cubicBezTo>
                    <a:pt x="120666" y="109606"/>
                    <a:pt x="122877" y="108948"/>
                    <a:pt x="124909" y="107991"/>
                  </a:cubicBezTo>
                  <a:lnTo>
                    <a:pt x="166207" y="148422"/>
                  </a:lnTo>
                  <a:cubicBezTo>
                    <a:pt x="164713" y="151532"/>
                    <a:pt x="163637" y="154881"/>
                    <a:pt x="163159" y="158469"/>
                  </a:cubicBezTo>
                  <a:cubicBezTo>
                    <a:pt x="163039" y="159486"/>
                    <a:pt x="162920" y="160503"/>
                    <a:pt x="162920" y="161520"/>
                  </a:cubicBezTo>
                  <a:lnTo>
                    <a:pt x="125447" y="171687"/>
                  </a:lnTo>
                  <a:cubicBezTo>
                    <a:pt x="124431" y="169713"/>
                    <a:pt x="123236" y="167859"/>
                    <a:pt x="121861" y="166065"/>
                  </a:cubicBezTo>
                  <a:close/>
                  <a:moveTo>
                    <a:pt x="89050" y="169055"/>
                  </a:moveTo>
                  <a:cubicBezTo>
                    <a:pt x="84209" y="169055"/>
                    <a:pt x="79488" y="170670"/>
                    <a:pt x="75543" y="173661"/>
                  </a:cubicBezTo>
                  <a:cubicBezTo>
                    <a:pt x="70822" y="177309"/>
                    <a:pt x="67833" y="182512"/>
                    <a:pt x="67056" y="188433"/>
                  </a:cubicBezTo>
                  <a:cubicBezTo>
                    <a:pt x="66280" y="194294"/>
                    <a:pt x="67833" y="200156"/>
                    <a:pt x="71479" y="204881"/>
                  </a:cubicBezTo>
                  <a:cubicBezTo>
                    <a:pt x="75125" y="209605"/>
                    <a:pt x="80324" y="212596"/>
                    <a:pt x="86241" y="213373"/>
                  </a:cubicBezTo>
                  <a:cubicBezTo>
                    <a:pt x="92098" y="214151"/>
                    <a:pt x="97955" y="212596"/>
                    <a:pt x="102677" y="208947"/>
                  </a:cubicBezTo>
                  <a:cubicBezTo>
                    <a:pt x="107398" y="205299"/>
                    <a:pt x="110386" y="200096"/>
                    <a:pt x="111163" y="194175"/>
                  </a:cubicBezTo>
                  <a:cubicBezTo>
                    <a:pt x="111940" y="188314"/>
                    <a:pt x="110386" y="182452"/>
                    <a:pt x="106741" y="177728"/>
                  </a:cubicBezTo>
                  <a:cubicBezTo>
                    <a:pt x="103095" y="173003"/>
                    <a:pt x="97895" y="170012"/>
                    <a:pt x="91979" y="169235"/>
                  </a:cubicBezTo>
                  <a:cubicBezTo>
                    <a:pt x="91022" y="169115"/>
                    <a:pt x="90006" y="169055"/>
                    <a:pt x="89050" y="169055"/>
                  </a:cubicBezTo>
                  <a:close/>
                </a:path>
              </a:pathLst>
            </a:custGeom>
            <a:solidFill>
              <a:schemeClr val="bg1"/>
            </a:solidFill>
            <a:ln w="5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DDCE45D-92E3-F831-8E12-F315A99E466D}"/>
              </a:ext>
            </a:extLst>
          </p:cNvPr>
          <p:cNvGrpSpPr/>
          <p:nvPr/>
        </p:nvGrpSpPr>
        <p:grpSpPr>
          <a:xfrm>
            <a:off x="2386543" y="1753576"/>
            <a:ext cx="1447800" cy="303880"/>
            <a:chOff x="5900314" y="2383393"/>
            <a:chExt cx="1447800" cy="30388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C15E3FD-1E1C-E241-9390-34730C671C4A}"/>
                </a:ext>
              </a:extLst>
            </p:cNvPr>
            <p:cNvSpPr/>
            <p:nvPr/>
          </p:nvSpPr>
          <p:spPr>
            <a:xfrm>
              <a:off x="5900314" y="2383393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Cross Connect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0C55C495-AE48-0846-AE9E-82797663A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79705" y="2428004"/>
              <a:ext cx="191734" cy="214029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75ED48E-E118-5672-1AC1-54E47224E1B9}"/>
              </a:ext>
            </a:extLst>
          </p:cNvPr>
          <p:cNvGrpSpPr/>
          <p:nvPr/>
        </p:nvGrpSpPr>
        <p:grpSpPr>
          <a:xfrm>
            <a:off x="548640" y="4534159"/>
            <a:ext cx="1447800" cy="302400"/>
            <a:chOff x="9247088" y="1245805"/>
            <a:chExt cx="1447800" cy="3024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BC76364-2EB6-D931-2076-C782AFF88A61}"/>
                </a:ext>
              </a:extLst>
            </p:cNvPr>
            <p:cNvSpPr/>
            <p:nvPr/>
          </p:nvSpPr>
          <p:spPr>
            <a:xfrm>
              <a:off x="9247088" y="1245805"/>
              <a:ext cx="1447800" cy="30240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Private Cage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70C599F9-0C57-0B12-738E-D3AB81BDC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15117" y="1298895"/>
              <a:ext cx="191070" cy="213286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017AB2-5DAB-AED8-C0AA-57DA5E9764AE}"/>
              </a:ext>
            </a:extLst>
          </p:cNvPr>
          <p:cNvGrpSpPr/>
          <p:nvPr/>
        </p:nvGrpSpPr>
        <p:grpSpPr>
          <a:xfrm>
            <a:off x="551643" y="2450023"/>
            <a:ext cx="1447800" cy="302400"/>
            <a:chOff x="548355" y="3271894"/>
            <a:chExt cx="1447800" cy="302400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B3A2A92B-B3F3-15C9-7A84-E381D8AB71AF}"/>
                </a:ext>
              </a:extLst>
            </p:cNvPr>
            <p:cNvSpPr/>
            <p:nvPr/>
          </p:nvSpPr>
          <p:spPr>
            <a:xfrm>
              <a:off x="548355" y="3271894"/>
              <a:ext cx="1447800" cy="30240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Precision Time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id="{5696C465-106C-775B-5C1A-2890A13C3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3756" y="3314404"/>
              <a:ext cx="191071" cy="213289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E9FDDA-9F02-B86F-FA7B-6241B6B39559}"/>
              </a:ext>
            </a:extLst>
          </p:cNvPr>
          <p:cNvGrpSpPr/>
          <p:nvPr/>
        </p:nvGrpSpPr>
        <p:grpSpPr>
          <a:xfrm>
            <a:off x="549523" y="4179539"/>
            <a:ext cx="1607886" cy="301752"/>
            <a:chOff x="2372143" y="1350505"/>
            <a:chExt cx="1607886" cy="301752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01D7335-DEA6-9760-25CD-685B0F992A5D}"/>
                </a:ext>
              </a:extLst>
            </p:cNvPr>
            <p:cNvSpPr/>
            <p:nvPr/>
          </p:nvSpPr>
          <p:spPr>
            <a:xfrm>
              <a:off x="2372143" y="1350505"/>
              <a:ext cx="1607886" cy="30175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Internet Exchange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91C1513F-3097-2290-B963-8B202057A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54448" y="1397916"/>
              <a:ext cx="182948" cy="20775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D85104-A7FB-9D5B-EC81-14502B1D22CA}"/>
              </a:ext>
            </a:extLst>
          </p:cNvPr>
          <p:cNvGrpSpPr/>
          <p:nvPr/>
        </p:nvGrpSpPr>
        <p:grpSpPr>
          <a:xfrm>
            <a:off x="551643" y="3161539"/>
            <a:ext cx="1642917" cy="303880"/>
            <a:chOff x="548355" y="2097709"/>
            <a:chExt cx="1642917" cy="30388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DE76FFA-8C6C-5948-480F-EEF723723C92}"/>
                </a:ext>
              </a:extLst>
            </p:cNvPr>
            <p:cNvSpPr/>
            <p:nvPr/>
          </p:nvSpPr>
          <p:spPr>
            <a:xfrm>
              <a:off x="548355" y="2097709"/>
              <a:ext cx="1642917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Fabric Cloud Router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150" name="Graphic 149">
              <a:extLst>
                <a:ext uri="{FF2B5EF4-FFF2-40B4-BE49-F238E27FC236}">
                  <a16:creationId xmlns:a16="http://schemas.microsoft.com/office/drawing/2014/main" id="{7145026C-17C5-49F2-4CFB-073783590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630446" y="2149385"/>
              <a:ext cx="172977" cy="193091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A9FC2F-0731-03B4-03DF-FBC9831830E1}"/>
              </a:ext>
            </a:extLst>
          </p:cNvPr>
          <p:cNvGrpSpPr/>
          <p:nvPr/>
        </p:nvGrpSpPr>
        <p:grpSpPr>
          <a:xfrm>
            <a:off x="2386543" y="3173757"/>
            <a:ext cx="1899092" cy="301752"/>
            <a:chOff x="2377884" y="2068152"/>
            <a:chExt cx="1899092" cy="3017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E8B9CE9-82D7-34BC-22EA-570F783BC203}"/>
                </a:ext>
              </a:extLst>
            </p:cNvPr>
            <p:cNvSpPr/>
            <p:nvPr/>
          </p:nvSpPr>
          <p:spPr>
            <a:xfrm>
              <a:off x="2377884" y="2068152"/>
              <a:ext cx="1899092" cy="30175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Secure Cabinet Express</a:t>
              </a:r>
              <a:endParaRPr lang="en-US" sz="1000" b="1" baseline="30000">
                <a:solidFill>
                  <a:schemeClr val="bg1"/>
                </a:solidFill>
              </a:endParaRP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A1097BDD-3B13-7228-A95A-2F292CFE6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61178" y="2106312"/>
              <a:ext cx="188405" cy="210312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7B29F9F-87EF-A776-259B-123B6CC55626}"/>
              </a:ext>
            </a:extLst>
          </p:cNvPr>
          <p:cNvGrpSpPr/>
          <p:nvPr/>
        </p:nvGrpSpPr>
        <p:grpSpPr>
          <a:xfrm>
            <a:off x="4545735" y="3489459"/>
            <a:ext cx="1447797" cy="303880"/>
            <a:chOff x="1938534" y="4188449"/>
            <a:chExt cx="1447797" cy="303880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6BD4024C-A34C-2F31-F5AA-2D8E2789624C}"/>
                </a:ext>
              </a:extLst>
            </p:cNvPr>
            <p:cNvSpPr/>
            <p:nvPr/>
          </p:nvSpPr>
          <p:spPr>
            <a:xfrm>
              <a:off x="1938534" y="4188449"/>
              <a:ext cx="1447797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WAN</a:t>
              </a:r>
            </a:p>
          </p:txBody>
        </p:sp>
        <p:sp>
          <p:nvSpPr>
            <p:cNvPr id="203" name="Graphic 89">
              <a:extLst>
                <a:ext uri="{FF2B5EF4-FFF2-40B4-BE49-F238E27FC236}">
                  <a16:creationId xmlns:a16="http://schemas.microsoft.com/office/drawing/2014/main" id="{792C4319-0997-1948-419F-8CE1577292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1453" y="4237514"/>
              <a:ext cx="181948" cy="203450"/>
            </a:xfrm>
            <a:custGeom>
              <a:avLst/>
              <a:gdLst>
                <a:gd name="connsiteX0" fmla="*/ 223709 w 273401"/>
                <a:gd name="connsiteY0" fmla="*/ 183929 h 305712"/>
                <a:gd name="connsiteX1" fmla="*/ 221501 w 273401"/>
                <a:gd name="connsiteY1" fmla="*/ 185302 h 305712"/>
                <a:gd name="connsiteX2" fmla="*/ 181473 w 273401"/>
                <a:gd name="connsiteY2" fmla="*/ 162199 h 305712"/>
                <a:gd name="connsiteX3" fmla="*/ 182367 w 273401"/>
                <a:gd name="connsiteY3" fmla="*/ 153184 h 305712"/>
                <a:gd name="connsiteX4" fmla="*/ 181353 w 273401"/>
                <a:gd name="connsiteY4" fmla="*/ 143573 h 305712"/>
                <a:gd name="connsiteX5" fmla="*/ 221501 w 273401"/>
                <a:gd name="connsiteY5" fmla="*/ 120410 h 305712"/>
                <a:gd name="connsiteX6" fmla="*/ 240173 w 273401"/>
                <a:gd name="connsiteY6" fmla="*/ 126201 h 305712"/>
                <a:gd name="connsiteX7" fmla="*/ 273402 w 273401"/>
                <a:gd name="connsiteY7" fmla="*/ 93068 h 305712"/>
                <a:gd name="connsiteX8" fmla="*/ 240293 w 273401"/>
                <a:gd name="connsiteY8" fmla="*/ 59816 h 305712"/>
                <a:gd name="connsiteX9" fmla="*/ 207065 w 273401"/>
                <a:gd name="connsiteY9" fmla="*/ 92949 h 305712"/>
                <a:gd name="connsiteX10" fmla="*/ 207184 w 273401"/>
                <a:gd name="connsiteY10" fmla="*/ 95575 h 305712"/>
                <a:gd name="connsiteX11" fmla="*/ 166857 w 273401"/>
                <a:gd name="connsiteY11" fmla="*/ 118858 h 305712"/>
                <a:gd name="connsiteX12" fmla="*/ 150989 w 273401"/>
                <a:gd name="connsiteY12" fmla="*/ 109724 h 305712"/>
                <a:gd name="connsiteX13" fmla="*/ 150989 w 273401"/>
                <a:gd name="connsiteY13" fmla="*/ 63099 h 305712"/>
                <a:gd name="connsiteX14" fmla="*/ 165366 w 273401"/>
                <a:gd name="connsiteY14" fmla="*/ 49846 h 305712"/>
                <a:gd name="connsiteX15" fmla="*/ 153315 w 273401"/>
                <a:gd name="connsiteY15" fmla="*/ 4476 h 305712"/>
                <a:gd name="connsiteX16" fmla="*/ 107977 w 273401"/>
                <a:gd name="connsiteY16" fmla="*/ 16535 h 305712"/>
                <a:gd name="connsiteX17" fmla="*/ 120028 w 273401"/>
                <a:gd name="connsiteY17" fmla="*/ 61905 h 305712"/>
                <a:gd name="connsiteX18" fmla="*/ 122354 w 273401"/>
                <a:gd name="connsiteY18" fmla="*/ 63099 h 305712"/>
                <a:gd name="connsiteX19" fmla="*/ 122354 w 273401"/>
                <a:gd name="connsiteY19" fmla="*/ 109724 h 305712"/>
                <a:gd name="connsiteX20" fmla="*/ 106486 w 273401"/>
                <a:gd name="connsiteY20" fmla="*/ 118858 h 305712"/>
                <a:gd name="connsiteX21" fmla="*/ 66159 w 273401"/>
                <a:gd name="connsiteY21" fmla="*/ 95575 h 305712"/>
                <a:gd name="connsiteX22" fmla="*/ 61864 w 273401"/>
                <a:gd name="connsiteY22" fmla="*/ 76472 h 305712"/>
                <a:gd name="connsiteX23" fmla="*/ 16585 w 273401"/>
                <a:gd name="connsiteY23" fmla="*/ 64234 h 305712"/>
                <a:gd name="connsiteX24" fmla="*/ 4416 w 273401"/>
                <a:gd name="connsiteY24" fmla="*/ 109605 h 305712"/>
                <a:gd name="connsiteX25" fmla="*/ 49694 w 273401"/>
                <a:gd name="connsiteY25" fmla="*/ 121843 h 305712"/>
                <a:gd name="connsiteX26" fmla="*/ 51901 w 273401"/>
                <a:gd name="connsiteY26" fmla="*/ 120470 h 305712"/>
                <a:gd name="connsiteX27" fmla="*/ 92049 w 273401"/>
                <a:gd name="connsiteY27" fmla="*/ 143633 h 305712"/>
                <a:gd name="connsiteX28" fmla="*/ 91035 w 273401"/>
                <a:gd name="connsiteY28" fmla="*/ 153244 h 305712"/>
                <a:gd name="connsiteX29" fmla="*/ 91930 w 273401"/>
                <a:gd name="connsiteY29" fmla="*/ 162259 h 305712"/>
                <a:gd name="connsiteX30" fmla="*/ 51901 w 273401"/>
                <a:gd name="connsiteY30" fmla="*/ 185362 h 305712"/>
                <a:gd name="connsiteX31" fmla="*/ 33229 w 273401"/>
                <a:gd name="connsiteY31" fmla="*/ 179571 h 305712"/>
                <a:gd name="connsiteX32" fmla="*/ 1 w 273401"/>
                <a:gd name="connsiteY32" fmla="*/ 212704 h 305712"/>
                <a:gd name="connsiteX33" fmla="*/ 33110 w 273401"/>
                <a:gd name="connsiteY33" fmla="*/ 245956 h 305712"/>
                <a:gd name="connsiteX34" fmla="*/ 66338 w 273401"/>
                <a:gd name="connsiteY34" fmla="*/ 212823 h 305712"/>
                <a:gd name="connsiteX35" fmla="*/ 66219 w 273401"/>
                <a:gd name="connsiteY35" fmla="*/ 210196 h 305712"/>
                <a:gd name="connsiteX36" fmla="*/ 106068 w 273401"/>
                <a:gd name="connsiteY36" fmla="*/ 187153 h 305712"/>
                <a:gd name="connsiteX37" fmla="*/ 122354 w 273401"/>
                <a:gd name="connsiteY37" fmla="*/ 196645 h 305712"/>
                <a:gd name="connsiteX38" fmla="*/ 122354 w 273401"/>
                <a:gd name="connsiteY38" fmla="*/ 242613 h 305712"/>
                <a:gd name="connsiteX39" fmla="*/ 107977 w 273401"/>
                <a:gd name="connsiteY39" fmla="*/ 255866 h 305712"/>
                <a:gd name="connsiteX40" fmla="*/ 120028 w 273401"/>
                <a:gd name="connsiteY40" fmla="*/ 301237 h 305712"/>
                <a:gd name="connsiteX41" fmla="*/ 165366 w 273401"/>
                <a:gd name="connsiteY41" fmla="*/ 289177 h 305712"/>
                <a:gd name="connsiteX42" fmla="*/ 153315 w 273401"/>
                <a:gd name="connsiteY42" fmla="*/ 243807 h 305712"/>
                <a:gd name="connsiteX43" fmla="*/ 150989 w 273401"/>
                <a:gd name="connsiteY43" fmla="*/ 242613 h 305712"/>
                <a:gd name="connsiteX44" fmla="*/ 150989 w 273401"/>
                <a:gd name="connsiteY44" fmla="*/ 196645 h 305712"/>
                <a:gd name="connsiteX45" fmla="*/ 167275 w 273401"/>
                <a:gd name="connsiteY45" fmla="*/ 187153 h 305712"/>
                <a:gd name="connsiteX46" fmla="*/ 207124 w 273401"/>
                <a:gd name="connsiteY46" fmla="*/ 210196 h 305712"/>
                <a:gd name="connsiteX47" fmla="*/ 211420 w 273401"/>
                <a:gd name="connsiteY47" fmla="*/ 229300 h 305712"/>
                <a:gd name="connsiteX48" fmla="*/ 256698 w 273401"/>
                <a:gd name="connsiteY48" fmla="*/ 241538 h 305712"/>
                <a:gd name="connsiteX49" fmla="*/ 268927 w 273401"/>
                <a:gd name="connsiteY49" fmla="*/ 196227 h 305712"/>
                <a:gd name="connsiteX50" fmla="*/ 223709 w 273401"/>
                <a:gd name="connsiteY50" fmla="*/ 183929 h 305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73401" h="305712">
                  <a:moveTo>
                    <a:pt x="223709" y="183929"/>
                  </a:moveTo>
                  <a:cubicBezTo>
                    <a:pt x="222933" y="184347"/>
                    <a:pt x="222217" y="184825"/>
                    <a:pt x="221501" y="185302"/>
                  </a:cubicBezTo>
                  <a:lnTo>
                    <a:pt x="181473" y="162199"/>
                  </a:lnTo>
                  <a:cubicBezTo>
                    <a:pt x="182069" y="159274"/>
                    <a:pt x="182367" y="156289"/>
                    <a:pt x="182367" y="153184"/>
                  </a:cubicBezTo>
                  <a:cubicBezTo>
                    <a:pt x="182367" y="149901"/>
                    <a:pt x="182010" y="146677"/>
                    <a:pt x="181353" y="143573"/>
                  </a:cubicBezTo>
                  <a:lnTo>
                    <a:pt x="221501" y="120410"/>
                  </a:lnTo>
                  <a:cubicBezTo>
                    <a:pt x="226811" y="124052"/>
                    <a:pt x="233253" y="126201"/>
                    <a:pt x="240173" y="126201"/>
                  </a:cubicBezTo>
                  <a:cubicBezTo>
                    <a:pt x="258488" y="126260"/>
                    <a:pt x="273342" y="111395"/>
                    <a:pt x="273402" y="93068"/>
                  </a:cubicBezTo>
                  <a:cubicBezTo>
                    <a:pt x="273461" y="74741"/>
                    <a:pt x="258607" y="59876"/>
                    <a:pt x="240293" y="59816"/>
                  </a:cubicBezTo>
                  <a:cubicBezTo>
                    <a:pt x="221979" y="59756"/>
                    <a:pt x="207124" y="74621"/>
                    <a:pt x="207065" y="92949"/>
                  </a:cubicBezTo>
                  <a:cubicBezTo>
                    <a:pt x="207065" y="93844"/>
                    <a:pt x="207124" y="94680"/>
                    <a:pt x="207184" y="95575"/>
                  </a:cubicBezTo>
                  <a:lnTo>
                    <a:pt x="166857" y="118858"/>
                  </a:lnTo>
                  <a:cubicBezTo>
                    <a:pt x="162264" y="114798"/>
                    <a:pt x="156895" y="111694"/>
                    <a:pt x="150989" y="109724"/>
                  </a:cubicBezTo>
                  <a:lnTo>
                    <a:pt x="150989" y="63099"/>
                  </a:lnTo>
                  <a:cubicBezTo>
                    <a:pt x="156835" y="60294"/>
                    <a:pt x="161906" y="55816"/>
                    <a:pt x="165366" y="49846"/>
                  </a:cubicBezTo>
                  <a:cubicBezTo>
                    <a:pt x="174553" y="34026"/>
                    <a:pt x="169124" y="13669"/>
                    <a:pt x="153315" y="4476"/>
                  </a:cubicBezTo>
                  <a:cubicBezTo>
                    <a:pt x="137507" y="-4718"/>
                    <a:pt x="117164" y="715"/>
                    <a:pt x="107977" y="16535"/>
                  </a:cubicBezTo>
                  <a:cubicBezTo>
                    <a:pt x="98790" y="32355"/>
                    <a:pt x="104219" y="52712"/>
                    <a:pt x="120028" y="61905"/>
                  </a:cubicBezTo>
                  <a:cubicBezTo>
                    <a:pt x="120803" y="62323"/>
                    <a:pt x="121579" y="62741"/>
                    <a:pt x="122354" y="63099"/>
                  </a:cubicBezTo>
                  <a:lnTo>
                    <a:pt x="122354" y="109724"/>
                  </a:lnTo>
                  <a:cubicBezTo>
                    <a:pt x="116448" y="111694"/>
                    <a:pt x="111079" y="114798"/>
                    <a:pt x="106486" y="118858"/>
                  </a:cubicBezTo>
                  <a:lnTo>
                    <a:pt x="66159" y="95575"/>
                  </a:lnTo>
                  <a:cubicBezTo>
                    <a:pt x="66636" y="89128"/>
                    <a:pt x="65324" y="82501"/>
                    <a:pt x="61864" y="76472"/>
                  </a:cubicBezTo>
                  <a:cubicBezTo>
                    <a:pt x="52736" y="60592"/>
                    <a:pt x="32454" y="55100"/>
                    <a:pt x="16585" y="64234"/>
                  </a:cubicBezTo>
                  <a:cubicBezTo>
                    <a:pt x="777" y="73427"/>
                    <a:pt x="-4712" y="93725"/>
                    <a:pt x="4416" y="109605"/>
                  </a:cubicBezTo>
                  <a:cubicBezTo>
                    <a:pt x="13543" y="125484"/>
                    <a:pt x="33826" y="130977"/>
                    <a:pt x="49694" y="121843"/>
                  </a:cubicBezTo>
                  <a:cubicBezTo>
                    <a:pt x="50470" y="121425"/>
                    <a:pt x="51185" y="120947"/>
                    <a:pt x="51901" y="120470"/>
                  </a:cubicBezTo>
                  <a:lnTo>
                    <a:pt x="92049" y="143633"/>
                  </a:lnTo>
                  <a:cubicBezTo>
                    <a:pt x="91393" y="146737"/>
                    <a:pt x="91035" y="149901"/>
                    <a:pt x="91035" y="153244"/>
                  </a:cubicBezTo>
                  <a:cubicBezTo>
                    <a:pt x="91035" y="156348"/>
                    <a:pt x="91333" y="159333"/>
                    <a:pt x="91930" y="162259"/>
                  </a:cubicBezTo>
                  <a:lnTo>
                    <a:pt x="51901" y="185362"/>
                  </a:lnTo>
                  <a:cubicBezTo>
                    <a:pt x="46592" y="181720"/>
                    <a:pt x="40149" y="179571"/>
                    <a:pt x="33229" y="179571"/>
                  </a:cubicBezTo>
                  <a:cubicBezTo>
                    <a:pt x="14915" y="179511"/>
                    <a:pt x="61" y="194376"/>
                    <a:pt x="1" y="212704"/>
                  </a:cubicBezTo>
                  <a:cubicBezTo>
                    <a:pt x="-59" y="231031"/>
                    <a:pt x="14796" y="245896"/>
                    <a:pt x="33110" y="245956"/>
                  </a:cubicBezTo>
                  <a:cubicBezTo>
                    <a:pt x="51424" y="246015"/>
                    <a:pt x="66278" y="231151"/>
                    <a:pt x="66338" y="212823"/>
                  </a:cubicBezTo>
                  <a:cubicBezTo>
                    <a:pt x="66338" y="211928"/>
                    <a:pt x="66278" y="211092"/>
                    <a:pt x="66219" y="210196"/>
                  </a:cubicBezTo>
                  <a:lnTo>
                    <a:pt x="106068" y="187153"/>
                  </a:lnTo>
                  <a:cubicBezTo>
                    <a:pt x="110721" y="191391"/>
                    <a:pt x="116269" y="194615"/>
                    <a:pt x="122354" y="196645"/>
                  </a:cubicBezTo>
                  <a:lnTo>
                    <a:pt x="122354" y="242613"/>
                  </a:lnTo>
                  <a:cubicBezTo>
                    <a:pt x="116508" y="245418"/>
                    <a:pt x="111437" y="249896"/>
                    <a:pt x="107977" y="255866"/>
                  </a:cubicBezTo>
                  <a:cubicBezTo>
                    <a:pt x="98790" y="271686"/>
                    <a:pt x="104219" y="292043"/>
                    <a:pt x="120028" y="301237"/>
                  </a:cubicBezTo>
                  <a:cubicBezTo>
                    <a:pt x="135836" y="310430"/>
                    <a:pt x="156179" y="304998"/>
                    <a:pt x="165366" y="289177"/>
                  </a:cubicBezTo>
                  <a:cubicBezTo>
                    <a:pt x="174553" y="273357"/>
                    <a:pt x="169124" y="253000"/>
                    <a:pt x="153315" y="243807"/>
                  </a:cubicBezTo>
                  <a:cubicBezTo>
                    <a:pt x="152540" y="243389"/>
                    <a:pt x="151764" y="242971"/>
                    <a:pt x="150989" y="242613"/>
                  </a:cubicBezTo>
                  <a:lnTo>
                    <a:pt x="150989" y="196645"/>
                  </a:lnTo>
                  <a:cubicBezTo>
                    <a:pt x="157074" y="194615"/>
                    <a:pt x="162622" y="191391"/>
                    <a:pt x="167275" y="187153"/>
                  </a:cubicBezTo>
                  <a:lnTo>
                    <a:pt x="207124" y="210196"/>
                  </a:lnTo>
                  <a:cubicBezTo>
                    <a:pt x="206647" y="216644"/>
                    <a:pt x="207960" y="223270"/>
                    <a:pt x="211420" y="229300"/>
                  </a:cubicBezTo>
                  <a:cubicBezTo>
                    <a:pt x="220547" y="245180"/>
                    <a:pt x="240830" y="250672"/>
                    <a:pt x="256698" y="241538"/>
                  </a:cubicBezTo>
                  <a:cubicBezTo>
                    <a:pt x="272566" y="232404"/>
                    <a:pt x="278055" y="212107"/>
                    <a:pt x="268927" y="196227"/>
                  </a:cubicBezTo>
                  <a:cubicBezTo>
                    <a:pt x="259860" y="180287"/>
                    <a:pt x="239577" y="174795"/>
                    <a:pt x="223709" y="1839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18872" tIns="0" rIns="0" bIns="0" rtlCol="0" anchor="ctr" anchorCtr="0"/>
            <a:lstStyle/>
            <a:p>
              <a:endParaRPr lang="en-US" sz="1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B1A13D5-E282-7070-8CD5-B969548A2AA6}"/>
              </a:ext>
            </a:extLst>
          </p:cNvPr>
          <p:cNvGrpSpPr/>
          <p:nvPr/>
        </p:nvGrpSpPr>
        <p:grpSpPr>
          <a:xfrm>
            <a:off x="4545735" y="3836330"/>
            <a:ext cx="1447796" cy="303880"/>
            <a:chOff x="1951948" y="4992020"/>
            <a:chExt cx="1447796" cy="303880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D5B14FF2-9F71-9043-A8F2-D2FDDB46B24E}"/>
                </a:ext>
              </a:extLst>
            </p:cNvPr>
            <p:cNvSpPr/>
            <p:nvPr/>
          </p:nvSpPr>
          <p:spPr>
            <a:xfrm>
              <a:off x="1951948" y="4992020"/>
              <a:ext cx="1447796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Data Center</a:t>
              </a:r>
            </a:p>
          </p:txBody>
        </p:sp>
        <p:pic>
          <p:nvPicPr>
            <p:cNvPr id="212" name="Graphic 211">
              <a:extLst>
                <a:ext uri="{FF2B5EF4-FFF2-40B4-BE49-F238E27FC236}">
                  <a16:creationId xmlns:a16="http://schemas.microsoft.com/office/drawing/2014/main" id="{CCDDB788-CD6D-114F-ACA9-A43E83F0C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36881" y="5038885"/>
              <a:ext cx="196055" cy="196055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133E693-D1DD-F794-86E4-72D7F122340E}"/>
              </a:ext>
            </a:extLst>
          </p:cNvPr>
          <p:cNvGrpSpPr/>
          <p:nvPr/>
        </p:nvGrpSpPr>
        <p:grpSpPr>
          <a:xfrm>
            <a:off x="4545735" y="2786892"/>
            <a:ext cx="1447798" cy="303880"/>
            <a:chOff x="722312" y="4458620"/>
            <a:chExt cx="1447798" cy="303880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2E937EA-75A7-5463-1105-D10B6CE6FFEC}"/>
                </a:ext>
              </a:extLst>
            </p:cNvPr>
            <p:cNvSpPr/>
            <p:nvPr/>
          </p:nvSpPr>
          <p:spPr>
            <a:xfrm>
              <a:off x="722312" y="4458620"/>
              <a:ext cx="1447798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HQ</a:t>
              </a:r>
            </a:p>
          </p:txBody>
        </p:sp>
        <p:pic>
          <p:nvPicPr>
            <p:cNvPr id="218" name="Graphic 217">
              <a:extLst>
                <a:ext uri="{FF2B5EF4-FFF2-40B4-BE49-F238E27FC236}">
                  <a16:creationId xmlns:a16="http://schemas.microsoft.com/office/drawing/2014/main" id="{CB21F7B4-D83A-8FA6-27E7-1A50A88C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9999" y="4502409"/>
              <a:ext cx="205841" cy="205841"/>
            </a:xfrm>
            <a:prstGeom prst="rect">
              <a:avLst/>
            </a:prstGeom>
          </p:spPr>
        </p:pic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200CE86-5195-8027-9DD0-5D8734963151}"/>
              </a:ext>
            </a:extLst>
          </p:cNvPr>
          <p:cNvGrpSpPr/>
          <p:nvPr/>
        </p:nvGrpSpPr>
        <p:grpSpPr>
          <a:xfrm>
            <a:off x="4545734" y="4183393"/>
            <a:ext cx="1447795" cy="303880"/>
            <a:chOff x="1951947" y="3452320"/>
            <a:chExt cx="1447795" cy="303880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72208ED-4AE1-A4C2-00B0-D68B2CE34D9C}"/>
                </a:ext>
              </a:extLst>
            </p:cNvPr>
            <p:cNvSpPr/>
            <p:nvPr/>
          </p:nvSpPr>
          <p:spPr>
            <a:xfrm>
              <a:off x="1951947" y="3452320"/>
              <a:ext cx="1447795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Remote Sites</a:t>
              </a:r>
            </a:p>
          </p:txBody>
        </p:sp>
        <p:pic>
          <p:nvPicPr>
            <p:cNvPr id="227" name="Graphic 226">
              <a:extLst>
                <a:ext uri="{FF2B5EF4-FFF2-40B4-BE49-F238E27FC236}">
                  <a16:creationId xmlns:a16="http://schemas.microsoft.com/office/drawing/2014/main" id="{601DD144-DE84-E098-6F74-EB97704E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29635" y="3497489"/>
              <a:ext cx="205841" cy="205841"/>
            </a:xfrm>
            <a:prstGeom prst="rect">
              <a:avLst/>
            </a:prstGeom>
          </p:spPr>
        </p:pic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B25531B1-8F05-2CC2-CBB2-48D6DBC469D1}"/>
              </a:ext>
            </a:extLst>
          </p:cNvPr>
          <p:cNvGrpSpPr/>
          <p:nvPr/>
        </p:nvGrpSpPr>
        <p:grpSpPr>
          <a:xfrm>
            <a:off x="4545736" y="2088640"/>
            <a:ext cx="1447799" cy="304800"/>
            <a:chOff x="3922711" y="2660043"/>
            <a:chExt cx="1447799" cy="304800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730981D9-EFCE-F3E8-21B7-1182C6CFEE8E}"/>
                </a:ext>
              </a:extLst>
            </p:cNvPr>
            <p:cNvSpPr/>
            <p:nvPr/>
          </p:nvSpPr>
          <p:spPr>
            <a:xfrm>
              <a:off x="3922711" y="2660043"/>
              <a:ext cx="1447799" cy="304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ISP</a:t>
              </a:r>
            </a:p>
          </p:txBody>
        </p:sp>
        <p:pic>
          <p:nvPicPr>
            <p:cNvPr id="233" name="Graphic 232">
              <a:extLst>
                <a:ext uri="{FF2B5EF4-FFF2-40B4-BE49-F238E27FC236}">
                  <a16:creationId xmlns:a16="http://schemas.microsoft.com/office/drawing/2014/main" id="{8395A3E0-25F7-8B00-E917-29FF4A99F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08121" y="2715923"/>
              <a:ext cx="193040" cy="193040"/>
            </a:xfrm>
            <a:prstGeom prst="rect">
              <a:avLst/>
            </a:prstGeom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B63A07D-34A1-D67B-08CA-3F27C80331F9}"/>
              </a:ext>
            </a:extLst>
          </p:cNvPr>
          <p:cNvGrpSpPr/>
          <p:nvPr/>
        </p:nvGrpSpPr>
        <p:grpSpPr>
          <a:xfrm>
            <a:off x="4545737" y="2443402"/>
            <a:ext cx="1447798" cy="304800"/>
            <a:chOff x="3922712" y="3726843"/>
            <a:chExt cx="1447798" cy="304800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5CB8EB2-7D83-5E00-EA17-A34146C31956}"/>
                </a:ext>
              </a:extLst>
            </p:cNvPr>
            <p:cNvSpPr/>
            <p:nvPr/>
          </p:nvSpPr>
          <p:spPr>
            <a:xfrm>
              <a:off x="3922712" y="3726843"/>
              <a:ext cx="1447798" cy="3048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NSP</a:t>
              </a:r>
            </a:p>
          </p:txBody>
        </p:sp>
        <p:pic>
          <p:nvPicPr>
            <p:cNvPr id="239" name="Graphic 238">
              <a:extLst>
                <a:ext uri="{FF2B5EF4-FFF2-40B4-BE49-F238E27FC236}">
                  <a16:creationId xmlns:a16="http://schemas.microsoft.com/office/drawing/2014/main" id="{423C3497-C94A-633D-843F-A4FF64BBE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008121" y="3782723"/>
              <a:ext cx="193040" cy="193040"/>
            </a:xfrm>
            <a:prstGeom prst="rect">
              <a:avLst/>
            </a:prstGeom>
          </p:spPr>
        </p:pic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E246C1B4-7668-15CB-5357-339B2487BD8E}"/>
              </a:ext>
            </a:extLst>
          </p:cNvPr>
          <p:cNvGrpSpPr/>
          <p:nvPr/>
        </p:nvGrpSpPr>
        <p:grpSpPr>
          <a:xfrm>
            <a:off x="4545735" y="3140088"/>
            <a:ext cx="1447800" cy="303880"/>
            <a:chOff x="10094912" y="2325940"/>
            <a:chExt cx="1447800" cy="303880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2DBC87A2-9AC7-AFC4-BB6C-1C6EFC2E680C}"/>
                </a:ext>
              </a:extLst>
            </p:cNvPr>
            <p:cNvSpPr/>
            <p:nvPr/>
          </p:nvSpPr>
          <p:spPr>
            <a:xfrm>
              <a:off x="10094912" y="2325940"/>
              <a:ext cx="1447800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SD-WAN</a:t>
              </a:r>
            </a:p>
          </p:txBody>
        </p:sp>
        <p:sp>
          <p:nvSpPr>
            <p:cNvPr id="242" name="Graphic 89">
              <a:extLst>
                <a:ext uri="{FF2B5EF4-FFF2-40B4-BE49-F238E27FC236}">
                  <a16:creationId xmlns:a16="http://schemas.microsoft.com/office/drawing/2014/main" id="{BB7A2B43-DB17-3233-188F-7589D768E8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87830" y="2376155"/>
              <a:ext cx="181948" cy="203450"/>
            </a:xfrm>
            <a:custGeom>
              <a:avLst/>
              <a:gdLst>
                <a:gd name="connsiteX0" fmla="*/ 223709 w 273401"/>
                <a:gd name="connsiteY0" fmla="*/ 183929 h 305712"/>
                <a:gd name="connsiteX1" fmla="*/ 221501 w 273401"/>
                <a:gd name="connsiteY1" fmla="*/ 185302 h 305712"/>
                <a:gd name="connsiteX2" fmla="*/ 181473 w 273401"/>
                <a:gd name="connsiteY2" fmla="*/ 162199 h 305712"/>
                <a:gd name="connsiteX3" fmla="*/ 182367 w 273401"/>
                <a:gd name="connsiteY3" fmla="*/ 153184 h 305712"/>
                <a:gd name="connsiteX4" fmla="*/ 181353 w 273401"/>
                <a:gd name="connsiteY4" fmla="*/ 143573 h 305712"/>
                <a:gd name="connsiteX5" fmla="*/ 221501 w 273401"/>
                <a:gd name="connsiteY5" fmla="*/ 120410 h 305712"/>
                <a:gd name="connsiteX6" fmla="*/ 240173 w 273401"/>
                <a:gd name="connsiteY6" fmla="*/ 126201 h 305712"/>
                <a:gd name="connsiteX7" fmla="*/ 273402 w 273401"/>
                <a:gd name="connsiteY7" fmla="*/ 93068 h 305712"/>
                <a:gd name="connsiteX8" fmla="*/ 240293 w 273401"/>
                <a:gd name="connsiteY8" fmla="*/ 59816 h 305712"/>
                <a:gd name="connsiteX9" fmla="*/ 207065 w 273401"/>
                <a:gd name="connsiteY9" fmla="*/ 92949 h 305712"/>
                <a:gd name="connsiteX10" fmla="*/ 207184 w 273401"/>
                <a:gd name="connsiteY10" fmla="*/ 95575 h 305712"/>
                <a:gd name="connsiteX11" fmla="*/ 166857 w 273401"/>
                <a:gd name="connsiteY11" fmla="*/ 118858 h 305712"/>
                <a:gd name="connsiteX12" fmla="*/ 150989 w 273401"/>
                <a:gd name="connsiteY12" fmla="*/ 109724 h 305712"/>
                <a:gd name="connsiteX13" fmla="*/ 150989 w 273401"/>
                <a:gd name="connsiteY13" fmla="*/ 63099 h 305712"/>
                <a:gd name="connsiteX14" fmla="*/ 165366 w 273401"/>
                <a:gd name="connsiteY14" fmla="*/ 49846 h 305712"/>
                <a:gd name="connsiteX15" fmla="*/ 153315 w 273401"/>
                <a:gd name="connsiteY15" fmla="*/ 4476 h 305712"/>
                <a:gd name="connsiteX16" fmla="*/ 107977 w 273401"/>
                <a:gd name="connsiteY16" fmla="*/ 16535 h 305712"/>
                <a:gd name="connsiteX17" fmla="*/ 120028 w 273401"/>
                <a:gd name="connsiteY17" fmla="*/ 61905 h 305712"/>
                <a:gd name="connsiteX18" fmla="*/ 122354 w 273401"/>
                <a:gd name="connsiteY18" fmla="*/ 63099 h 305712"/>
                <a:gd name="connsiteX19" fmla="*/ 122354 w 273401"/>
                <a:gd name="connsiteY19" fmla="*/ 109724 h 305712"/>
                <a:gd name="connsiteX20" fmla="*/ 106486 w 273401"/>
                <a:gd name="connsiteY20" fmla="*/ 118858 h 305712"/>
                <a:gd name="connsiteX21" fmla="*/ 66159 w 273401"/>
                <a:gd name="connsiteY21" fmla="*/ 95575 h 305712"/>
                <a:gd name="connsiteX22" fmla="*/ 61864 w 273401"/>
                <a:gd name="connsiteY22" fmla="*/ 76472 h 305712"/>
                <a:gd name="connsiteX23" fmla="*/ 16585 w 273401"/>
                <a:gd name="connsiteY23" fmla="*/ 64234 h 305712"/>
                <a:gd name="connsiteX24" fmla="*/ 4416 w 273401"/>
                <a:gd name="connsiteY24" fmla="*/ 109605 h 305712"/>
                <a:gd name="connsiteX25" fmla="*/ 49694 w 273401"/>
                <a:gd name="connsiteY25" fmla="*/ 121843 h 305712"/>
                <a:gd name="connsiteX26" fmla="*/ 51901 w 273401"/>
                <a:gd name="connsiteY26" fmla="*/ 120470 h 305712"/>
                <a:gd name="connsiteX27" fmla="*/ 92049 w 273401"/>
                <a:gd name="connsiteY27" fmla="*/ 143633 h 305712"/>
                <a:gd name="connsiteX28" fmla="*/ 91035 w 273401"/>
                <a:gd name="connsiteY28" fmla="*/ 153244 h 305712"/>
                <a:gd name="connsiteX29" fmla="*/ 91930 w 273401"/>
                <a:gd name="connsiteY29" fmla="*/ 162259 h 305712"/>
                <a:gd name="connsiteX30" fmla="*/ 51901 w 273401"/>
                <a:gd name="connsiteY30" fmla="*/ 185362 h 305712"/>
                <a:gd name="connsiteX31" fmla="*/ 33229 w 273401"/>
                <a:gd name="connsiteY31" fmla="*/ 179571 h 305712"/>
                <a:gd name="connsiteX32" fmla="*/ 1 w 273401"/>
                <a:gd name="connsiteY32" fmla="*/ 212704 h 305712"/>
                <a:gd name="connsiteX33" fmla="*/ 33110 w 273401"/>
                <a:gd name="connsiteY33" fmla="*/ 245956 h 305712"/>
                <a:gd name="connsiteX34" fmla="*/ 66338 w 273401"/>
                <a:gd name="connsiteY34" fmla="*/ 212823 h 305712"/>
                <a:gd name="connsiteX35" fmla="*/ 66219 w 273401"/>
                <a:gd name="connsiteY35" fmla="*/ 210196 h 305712"/>
                <a:gd name="connsiteX36" fmla="*/ 106068 w 273401"/>
                <a:gd name="connsiteY36" fmla="*/ 187153 h 305712"/>
                <a:gd name="connsiteX37" fmla="*/ 122354 w 273401"/>
                <a:gd name="connsiteY37" fmla="*/ 196645 h 305712"/>
                <a:gd name="connsiteX38" fmla="*/ 122354 w 273401"/>
                <a:gd name="connsiteY38" fmla="*/ 242613 h 305712"/>
                <a:gd name="connsiteX39" fmla="*/ 107977 w 273401"/>
                <a:gd name="connsiteY39" fmla="*/ 255866 h 305712"/>
                <a:gd name="connsiteX40" fmla="*/ 120028 w 273401"/>
                <a:gd name="connsiteY40" fmla="*/ 301237 h 305712"/>
                <a:gd name="connsiteX41" fmla="*/ 165366 w 273401"/>
                <a:gd name="connsiteY41" fmla="*/ 289177 h 305712"/>
                <a:gd name="connsiteX42" fmla="*/ 153315 w 273401"/>
                <a:gd name="connsiteY42" fmla="*/ 243807 h 305712"/>
                <a:gd name="connsiteX43" fmla="*/ 150989 w 273401"/>
                <a:gd name="connsiteY43" fmla="*/ 242613 h 305712"/>
                <a:gd name="connsiteX44" fmla="*/ 150989 w 273401"/>
                <a:gd name="connsiteY44" fmla="*/ 196645 h 305712"/>
                <a:gd name="connsiteX45" fmla="*/ 167275 w 273401"/>
                <a:gd name="connsiteY45" fmla="*/ 187153 h 305712"/>
                <a:gd name="connsiteX46" fmla="*/ 207124 w 273401"/>
                <a:gd name="connsiteY46" fmla="*/ 210196 h 305712"/>
                <a:gd name="connsiteX47" fmla="*/ 211420 w 273401"/>
                <a:gd name="connsiteY47" fmla="*/ 229300 h 305712"/>
                <a:gd name="connsiteX48" fmla="*/ 256698 w 273401"/>
                <a:gd name="connsiteY48" fmla="*/ 241538 h 305712"/>
                <a:gd name="connsiteX49" fmla="*/ 268927 w 273401"/>
                <a:gd name="connsiteY49" fmla="*/ 196227 h 305712"/>
                <a:gd name="connsiteX50" fmla="*/ 223709 w 273401"/>
                <a:gd name="connsiteY50" fmla="*/ 183929 h 305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73401" h="305712">
                  <a:moveTo>
                    <a:pt x="223709" y="183929"/>
                  </a:moveTo>
                  <a:cubicBezTo>
                    <a:pt x="222933" y="184347"/>
                    <a:pt x="222217" y="184825"/>
                    <a:pt x="221501" y="185302"/>
                  </a:cubicBezTo>
                  <a:lnTo>
                    <a:pt x="181473" y="162199"/>
                  </a:lnTo>
                  <a:cubicBezTo>
                    <a:pt x="182069" y="159274"/>
                    <a:pt x="182367" y="156289"/>
                    <a:pt x="182367" y="153184"/>
                  </a:cubicBezTo>
                  <a:cubicBezTo>
                    <a:pt x="182367" y="149901"/>
                    <a:pt x="182010" y="146677"/>
                    <a:pt x="181353" y="143573"/>
                  </a:cubicBezTo>
                  <a:lnTo>
                    <a:pt x="221501" y="120410"/>
                  </a:lnTo>
                  <a:cubicBezTo>
                    <a:pt x="226811" y="124052"/>
                    <a:pt x="233253" y="126201"/>
                    <a:pt x="240173" y="126201"/>
                  </a:cubicBezTo>
                  <a:cubicBezTo>
                    <a:pt x="258488" y="126260"/>
                    <a:pt x="273342" y="111395"/>
                    <a:pt x="273402" y="93068"/>
                  </a:cubicBezTo>
                  <a:cubicBezTo>
                    <a:pt x="273461" y="74741"/>
                    <a:pt x="258607" y="59876"/>
                    <a:pt x="240293" y="59816"/>
                  </a:cubicBezTo>
                  <a:cubicBezTo>
                    <a:pt x="221979" y="59756"/>
                    <a:pt x="207124" y="74621"/>
                    <a:pt x="207065" y="92949"/>
                  </a:cubicBezTo>
                  <a:cubicBezTo>
                    <a:pt x="207065" y="93844"/>
                    <a:pt x="207124" y="94680"/>
                    <a:pt x="207184" y="95575"/>
                  </a:cubicBezTo>
                  <a:lnTo>
                    <a:pt x="166857" y="118858"/>
                  </a:lnTo>
                  <a:cubicBezTo>
                    <a:pt x="162264" y="114798"/>
                    <a:pt x="156895" y="111694"/>
                    <a:pt x="150989" y="109724"/>
                  </a:cubicBezTo>
                  <a:lnTo>
                    <a:pt x="150989" y="63099"/>
                  </a:lnTo>
                  <a:cubicBezTo>
                    <a:pt x="156835" y="60294"/>
                    <a:pt x="161906" y="55816"/>
                    <a:pt x="165366" y="49846"/>
                  </a:cubicBezTo>
                  <a:cubicBezTo>
                    <a:pt x="174553" y="34026"/>
                    <a:pt x="169124" y="13669"/>
                    <a:pt x="153315" y="4476"/>
                  </a:cubicBezTo>
                  <a:cubicBezTo>
                    <a:pt x="137507" y="-4718"/>
                    <a:pt x="117164" y="715"/>
                    <a:pt x="107977" y="16535"/>
                  </a:cubicBezTo>
                  <a:cubicBezTo>
                    <a:pt x="98790" y="32355"/>
                    <a:pt x="104219" y="52712"/>
                    <a:pt x="120028" y="61905"/>
                  </a:cubicBezTo>
                  <a:cubicBezTo>
                    <a:pt x="120803" y="62323"/>
                    <a:pt x="121579" y="62741"/>
                    <a:pt x="122354" y="63099"/>
                  </a:cubicBezTo>
                  <a:lnTo>
                    <a:pt x="122354" y="109724"/>
                  </a:lnTo>
                  <a:cubicBezTo>
                    <a:pt x="116448" y="111694"/>
                    <a:pt x="111079" y="114798"/>
                    <a:pt x="106486" y="118858"/>
                  </a:cubicBezTo>
                  <a:lnTo>
                    <a:pt x="66159" y="95575"/>
                  </a:lnTo>
                  <a:cubicBezTo>
                    <a:pt x="66636" y="89128"/>
                    <a:pt x="65324" y="82501"/>
                    <a:pt x="61864" y="76472"/>
                  </a:cubicBezTo>
                  <a:cubicBezTo>
                    <a:pt x="52736" y="60592"/>
                    <a:pt x="32454" y="55100"/>
                    <a:pt x="16585" y="64234"/>
                  </a:cubicBezTo>
                  <a:cubicBezTo>
                    <a:pt x="777" y="73427"/>
                    <a:pt x="-4712" y="93725"/>
                    <a:pt x="4416" y="109605"/>
                  </a:cubicBezTo>
                  <a:cubicBezTo>
                    <a:pt x="13543" y="125484"/>
                    <a:pt x="33826" y="130977"/>
                    <a:pt x="49694" y="121843"/>
                  </a:cubicBezTo>
                  <a:cubicBezTo>
                    <a:pt x="50470" y="121425"/>
                    <a:pt x="51185" y="120947"/>
                    <a:pt x="51901" y="120470"/>
                  </a:cubicBezTo>
                  <a:lnTo>
                    <a:pt x="92049" y="143633"/>
                  </a:lnTo>
                  <a:cubicBezTo>
                    <a:pt x="91393" y="146737"/>
                    <a:pt x="91035" y="149901"/>
                    <a:pt x="91035" y="153244"/>
                  </a:cubicBezTo>
                  <a:cubicBezTo>
                    <a:pt x="91035" y="156348"/>
                    <a:pt x="91333" y="159333"/>
                    <a:pt x="91930" y="162259"/>
                  </a:cubicBezTo>
                  <a:lnTo>
                    <a:pt x="51901" y="185362"/>
                  </a:lnTo>
                  <a:cubicBezTo>
                    <a:pt x="46592" y="181720"/>
                    <a:pt x="40149" y="179571"/>
                    <a:pt x="33229" y="179571"/>
                  </a:cubicBezTo>
                  <a:cubicBezTo>
                    <a:pt x="14915" y="179511"/>
                    <a:pt x="61" y="194376"/>
                    <a:pt x="1" y="212704"/>
                  </a:cubicBezTo>
                  <a:cubicBezTo>
                    <a:pt x="-59" y="231031"/>
                    <a:pt x="14796" y="245896"/>
                    <a:pt x="33110" y="245956"/>
                  </a:cubicBezTo>
                  <a:cubicBezTo>
                    <a:pt x="51424" y="246015"/>
                    <a:pt x="66278" y="231151"/>
                    <a:pt x="66338" y="212823"/>
                  </a:cubicBezTo>
                  <a:cubicBezTo>
                    <a:pt x="66338" y="211928"/>
                    <a:pt x="66278" y="211092"/>
                    <a:pt x="66219" y="210196"/>
                  </a:cubicBezTo>
                  <a:lnTo>
                    <a:pt x="106068" y="187153"/>
                  </a:lnTo>
                  <a:cubicBezTo>
                    <a:pt x="110721" y="191391"/>
                    <a:pt x="116269" y="194615"/>
                    <a:pt x="122354" y="196645"/>
                  </a:cubicBezTo>
                  <a:lnTo>
                    <a:pt x="122354" y="242613"/>
                  </a:lnTo>
                  <a:cubicBezTo>
                    <a:pt x="116508" y="245418"/>
                    <a:pt x="111437" y="249896"/>
                    <a:pt x="107977" y="255866"/>
                  </a:cubicBezTo>
                  <a:cubicBezTo>
                    <a:pt x="98790" y="271686"/>
                    <a:pt x="104219" y="292043"/>
                    <a:pt x="120028" y="301237"/>
                  </a:cubicBezTo>
                  <a:cubicBezTo>
                    <a:pt x="135836" y="310430"/>
                    <a:pt x="156179" y="304998"/>
                    <a:pt x="165366" y="289177"/>
                  </a:cubicBezTo>
                  <a:cubicBezTo>
                    <a:pt x="174553" y="273357"/>
                    <a:pt x="169124" y="253000"/>
                    <a:pt x="153315" y="243807"/>
                  </a:cubicBezTo>
                  <a:cubicBezTo>
                    <a:pt x="152540" y="243389"/>
                    <a:pt x="151764" y="242971"/>
                    <a:pt x="150989" y="242613"/>
                  </a:cubicBezTo>
                  <a:lnTo>
                    <a:pt x="150989" y="196645"/>
                  </a:lnTo>
                  <a:cubicBezTo>
                    <a:pt x="157074" y="194615"/>
                    <a:pt x="162622" y="191391"/>
                    <a:pt x="167275" y="187153"/>
                  </a:cubicBezTo>
                  <a:lnTo>
                    <a:pt x="207124" y="210196"/>
                  </a:lnTo>
                  <a:cubicBezTo>
                    <a:pt x="206647" y="216644"/>
                    <a:pt x="207960" y="223270"/>
                    <a:pt x="211420" y="229300"/>
                  </a:cubicBezTo>
                  <a:cubicBezTo>
                    <a:pt x="220547" y="245180"/>
                    <a:pt x="240830" y="250672"/>
                    <a:pt x="256698" y="241538"/>
                  </a:cubicBezTo>
                  <a:cubicBezTo>
                    <a:pt x="272566" y="232404"/>
                    <a:pt x="278055" y="212107"/>
                    <a:pt x="268927" y="196227"/>
                  </a:cubicBezTo>
                  <a:cubicBezTo>
                    <a:pt x="259860" y="180287"/>
                    <a:pt x="239577" y="174795"/>
                    <a:pt x="223709" y="1839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18872" tIns="0" rIns="0" bIns="0" rtlCol="0" anchor="ctr" anchorCtr="0"/>
            <a:lstStyle/>
            <a:p>
              <a:endParaRPr lang="en-US" sz="1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AC40B60D-D010-D6E7-097B-9019F54B9338}"/>
              </a:ext>
            </a:extLst>
          </p:cNvPr>
          <p:cNvGrpSpPr/>
          <p:nvPr/>
        </p:nvGrpSpPr>
        <p:grpSpPr>
          <a:xfrm>
            <a:off x="4545734" y="4534159"/>
            <a:ext cx="1447800" cy="303880"/>
            <a:chOff x="9752012" y="3842983"/>
            <a:chExt cx="1447800" cy="303880"/>
          </a:xfrm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708C00F-DFC0-2D15-5858-39EFF22FF1BC}"/>
                </a:ext>
              </a:extLst>
            </p:cNvPr>
            <p:cNvSpPr/>
            <p:nvPr/>
          </p:nvSpPr>
          <p:spPr>
            <a:xfrm>
              <a:off x="9752012" y="3842983"/>
              <a:ext cx="1447800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Internet Access</a:t>
              </a:r>
            </a:p>
          </p:txBody>
        </p:sp>
        <p:pic>
          <p:nvPicPr>
            <p:cNvPr id="245" name="Graphic 244">
              <a:extLst>
                <a:ext uri="{FF2B5EF4-FFF2-40B4-BE49-F238E27FC236}">
                  <a16:creationId xmlns:a16="http://schemas.microsoft.com/office/drawing/2014/main" id="{F9C71BBF-833E-523E-772A-766AF26B4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831718" y="3910395"/>
              <a:ext cx="209537" cy="167629"/>
            </a:xfrm>
            <a:prstGeom prst="rect">
              <a:avLst/>
            </a:prstGeom>
          </p:spPr>
        </p:pic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62B4230-0A76-517A-2CCF-E962C75A925F}"/>
              </a:ext>
            </a:extLst>
          </p:cNvPr>
          <p:cNvGrpSpPr/>
          <p:nvPr/>
        </p:nvGrpSpPr>
        <p:grpSpPr>
          <a:xfrm>
            <a:off x="4544083" y="4886525"/>
            <a:ext cx="1447795" cy="303880"/>
            <a:chOff x="8151811" y="2830920"/>
            <a:chExt cx="1447795" cy="303880"/>
          </a:xfrm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0A83998B-155D-49A9-895F-2D88915DCB01}"/>
                </a:ext>
              </a:extLst>
            </p:cNvPr>
            <p:cNvSpPr/>
            <p:nvPr/>
          </p:nvSpPr>
          <p:spPr>
            <a:xfrm>
              <a:off x="8151811" y="2830920"/>
              <a:ext cx="1447795" cy="303880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Cloud Providers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248" name="Graphic 247">
              <a:extLst>
                <a:ext uri="{FF2B5EF4-FFF2-40B4-BE49-F238E27FC236}">
                  <a16:creationId xmlns:a16="http://schemas.microsoft.com/office/drawing/2014/main" id="{45416D1E-E158-ACBC-63F8-B01910921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228978" y="2899712"/>
              <a:ext cx="209537" cy="167629"/>
            </a:xfrm>
            <a:prstGeom prst="rect">
              <a:avLst/>
            </a:prstGeom>
          </p:spPr>
        </p:pic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0BC0D1A8-87E8-F77E-D310-A441E567F7C7}"/>
              </a:ext>
            </a:extLst>
          </p:cNvPr>
          <p:cNvGrpSpPr/>
          <p:nvPr/>
        </p:nvGrpSpPr>
        <p:grpSpPr>
          <a:xfrm>
            <a:off x="6079826" y="1738220"/>
            <a:ext cx="1447794" cy="303880"/>
            <a:chOff x="7961312" y="3095364"/>
            <a:chExt cx="1447794" cy="303880"/>
          </a:xfrm>
        </p:grpSpPr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15812D1-128E-DB48-906C-C0A32094ED57}"/>
                </a:ext>
              </a:extLst>
            </p:cNvPr>
            <p:cNvSpPr/>
            <p:nvPr/>
          </p:nvSpPr>
          <p:spPr>
            <a:xfrm>
              <a:off x="7961312" y="3095364"/>
              <a:ext cx="1447794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Customer A</a:t>
              </a:r>
            </a:p>
          </p:txBody>
        </p:sp>
        <p:pic>
          <p:nvPicPr>
            <p:cNvPr id="251" name="Graphic 250">
              <a:extLst>
                <a:ext uri="{FF2B5EF4-FFF2-40B4-BE49-F238E27FC236}">
                  <a16:creationId xmlns:a16="http://schemas.microsoft.com/office/drawing/2014/main" id="{C70A522E-1966-9CA0-6B4E-772939BCF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046302" y="3149068"/>
              <a:ext cx="196473" cy="196473"/>
            </a:xfrm>
            <a:prstGeom prst="rect">
              <a:avLst/>
            </a:prstGeom>
          </p:spPr>
        </p:pic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3F96484-9DB7-8403-0572-46B2AFDC6B39}"/>
              </a:ext>
            </a:extLst>
          </p:cNvPr>
          <p:cNvGrpSpPr/>
          <p:nvPr/>
        </p:nvGrpSpPr>
        <p:grpSpPr>
          <a:xfrm>
            <a:off x="4545737" y="1738220"/>
            <a:ext cx="1447800" cy="303880"/>
            <a:chOff x="6018212" y="3093524"/>
            <a:chExt cx="1447800" cy="303880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DE23DCD0-031A-6C45-EF73-8DB0E002086C}"/>
                </a:ext>
              </a:extLst>
            </p:cNvPr>
            <p:cNvSpPr/>
            <p:nvPr/>
          </p:nvSpPr>
          <p:spPr>
            <a:xfrm>
              <a:off x="6018212" y="3093524"/>
              <a:ext cx="1447800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Meet-Me Room</a:t>
              </a:r>
            </a:p>
          </p:txBody>
        </p:sp>
        <p:pic>
          <p:nvPicPr>
            <p:cNvPr id="254" name="Graphic 253">
              <a:extLst>
                <a:ext uri="{FF2B5EF4-FFF2-40B4-BE49-F238E27FC236}">
                  <a16:creationId xmlns:a16="http://schemas.microsoft.com/office/drawing/2014/main" id="{6FC6AF75-FDE5-E3EE-CF8E-93F8ABCE2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6102033" y="3153246"/>
              <a:ext cx="203517" cy="180905"/>
            </a:xfrm>
            <a:prstGeom prst="rect">
              <a:avLst/>
            </a:prstGeom>
          </p:spPr>
        </p:pic>
      </p:grpSp>
      <p:sp>
        <p:nvSpPr>
          <p:cNvPr id="255" name="Rectangle 254">
            <a:extLst>
              <a:ext uri="{FF2B5EF4-FFF2-40B4-BE49-F238E27FC236}">
                <a16:creationId xmlns:a16="http://schemas.microsoft.com/office/drawing/2014/main" id="{30AD0A02-CB99-41FE-6C80-17CD9EB85FA7}"/>
              </a:ext>
            </a:extLst>
          </p:cNvPr>
          <p:cNvSpPr/>
          <p:nvPr/>
        </p:nvSpPr>
        <p:spPr>
          <a:xfrm>
            <a:off x="6079826" y="2088640"/>
            <a:ext cx="1447794" cy="303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>
                <a:solidFill>
                  <a:schemeClr val="bg1"/>
                </a:solidFill>
              </a:rPr>
              <a:t>Applications</a:t>
            </a:r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FEB5BBC1-B03A-A562-8D20-7DE57BC65015}"/>
              </a:ext>
            </a:extLst>
          </p:cNvPr>
          <p:cNvGrpSpPr/>
          <p:nvPr/>
        </p:nvGrpSpPr>
        <p:grpSpPr>
          <a:xfrm>
            <a:off x="6086448" y="5241287"/>
            <a:ext cx="1443990" cy="303880"/>
            <a:chOff x="2098233" y="3122193"/>
            <a:chExt cx="1443990" cy="303880"/>
          </a:xfrm>
        </p:grpSpPr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F3A6190-8AF6-89DC-308A-0D2B0C68BF97}"/>
                </a:ext>
              </a:extLst>
            </p:cNvPr>
            <p:cNvSpPr/>
            <p:nvPr/>
          </p:nvSpPr>
          <p:spPr>
            <a:xfrm>
              <a:off x="2098233" y="3122193"/>
              <a:ext cx="1443990" cy="303880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Firewall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258" name="Graphic 257">
              <a:extLst>
                <a:ext uri="{FF2B5EF4-FFF2-40B4-BE49-F238E27FC236}">
                  <a16:creationId xmlns:a16="http://schemas.microsoft.com/office/drawing/2014/main" id="{5263255E-D039-8101-1193-E64EDFDB6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177844" y="3177272"/>
              <a:ext cx="184256" cy="184256"/>
            </a:xfrm>
            <a:prstGeom prst="rect">
              <a:avLst/>
            </a:prstGeom>
          </p:spPr>
        </p:pic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E5A50B7-FC1E-5FC6-4EC5-0E978490E5C5}"/>
              </a:ext>
            </a:extLst>
          </p:cNvPr>
          <p:cNvGrpSpPr/>
          <p:nvPr/>
        </p:nvGrpSpPr>
        <p:grpSpPr>
          <a:xfrm>
            <a:off x="6079826" y="2443402"/>
            <a:ext cx="1447794" cy="303880"/>
            <a:chOff x="5906445" y="2369787"/>
            <a:chExt cx="1447794" cy="303880"/>
          </a:xfrm>
        </p:grpSpPr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EB0D8C3A-BBC8-3603-8272-5997F696E049}"/>
                </a:ext>
              </a:extLst>
            </p:cNvPr>
            <p:cNvSpPr/>
            <p:nvPr/>
          </p:nvSpPr>
          <p:spPr>
            <a:xfrm>
              <a:off x="5906445" y="2369787"/>
              <a:ext cx="1447794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AI</a:t>
              </a:r>
            </a:p>
          </p:txBody>
        </p:sp>
        <p:pic>
          <p:nvPicPr>
            <p:cNvPr id="261" name="Graphic 260">
              <a:extLst>
                <a:ext uri="{FF2B5EF4-FFF2-40B4-BE49-F238E27FC236}">
                  <a16:creationId xmlns:a16="http://schemas.microsoft.com/office/drawing/2014/main" id="{46700B2B-EEDE-8B5C-B9A4-DA7112493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986756" y="2418812"/>
              <a:ext cx="201152" cy="201152"/>
            </a:xfrm>
            <a:prstGeom prst="rect">
              <a:avLst/>
            </a:prstGeom>
          </p:spPr>
        </p:pic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10DA1512-B9E8-26FD-B073-CCC585D94CD0}"/>
              </a:ext>
            </a:extLst>
          </p:cNvPr>
          <p:cNvGrpSpPr/>
          <p:nvPr/>
        </p:nvGrpSpPr>
        <p:grpSpPr>
          <a:xfrm>
            <a:off x="6077260" y="2786892"/>
            <a:ext cx="1447795" cy="303880"/>
            <a:chOff x="2098233" y="3122193"/>
            <a:chExt cx="1447795" cy="303880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51414709-B5C2-931D-3EF5-DA82BFD239AF}"/>
                </a:ext>
              </a:extLst>
            </p:cNvPr>
            <p:cNvSpPr/>
            <p:nvPr/>
          </p:nvSpPr>
          <p:spPr>
            <a:xfrm>
              <a:off x="2098233" y="3122193"/>
              <a:ext cx="1447795" cy="303880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tIns="45720" rIns="91440" bIns="45720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Firewall</a:t>
              </a:r>
              <a:endParaRPr lang="en-US" sz="1000" b="1" baseline="30000">
                <a:solidFill>
                  <a:schemeClr val="bg1"/>
                </a:solidFill>
              </a:endParaRPr>
            </a:p>
          </p:txBody>
        </p:sp>
        <p:pic>
          <p:nvPicPr>
            <p:cNvPr id="264" name="Graphic 263">
              <a:extLst>
                <a:ext uri="{FF2B5EF4-FFF2-40B4-BE49-F238E27FC236}">
                  <a16:creationId xmlns:a16="http://schemas.microsoft.com/office/drawing/2014/main" id="{735B7A9F-84B9-52CD-8241-BB0373F23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177844" y="3177272"/>
              <a:ext cx="184256" cy="184256"/>
            </a:xfrm>
            <a:prstGeom prst="rect">
              <a:avLst/>
            </a:prstGeom>
          </p:spPr>
        </p:pic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32FAA61F-F994-7A57-4221-4780B6F6922E}"/>
              </a:ext>
            </a:extLst>
          </p:cNvPr>
          <p:cNvGrpSpPr/>
          <p:nvPr/>
        </p:nvGrpSpPr>
        <p:grpSpPr>
          <a:xfrm>
            <a:off x="6079826" y="3140088"/>
            <a:ext cx="1447794" cy="303880"/>
            <a:chOff x="5906445" y="3414816"/>
            <a:chExt cx="1447794" cy="303880"/>
          </a:xfrm>
        </p:grpSpPr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7DF0F340-778C-8C9B-6B8B-3ED77393A191}"/>
                </a:ext>
              </a:extLst>
            </p:cNvPr>
            <p:cNvSpPr/>
            <p:nvPr/>
          </p:nvSpPr>
          <p:spPr>
            <a:xfrm>
              <a:off x="5906445" y="3414816"/>
              <a:ext cx="1447794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Switch</a:t>
              </a:r>
            </a:p>
          </p:txBody>
        </p:sp>
        <p:pic>
          <p:nvPicPr>
            <p:cNvPr id="267" name="Graphic 266">
              <a:extLst>
                <a:ext uri="{FF2B5EF4-FFF2-40B4-BE49-F238E27FC236}">
                  <a16:creationId xmlns:a16="http://schemas.microsoft.com/office/drawing/2014/main" id="{406D8D9A-8FE5-7C4C-0C9B-49F4A11D7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/>
            <a:stretch/>
          </p:blipFill>
          <p:spPr>
            <a:xfrm>
              <a:off x="5977118" y="3470283"/>
              <a:ext cx="210438" cy="187057"/>
            </a:xfrm>
            <a:prstGeom prst="rect">
              <a:avLst/>
            </a:prstGeom>
          </p:spPr>
        </p:pic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E8378170-D05E-AE89-1AE7-A8A36E943B74}"/>
              </a:ext>
            </a:extLst>
          </p:cNvPr>
          <p:cNvGrpSpPr/>
          <p:nvPr/>
        </p:nvGrpSpPr>
        <p:grpSpPr>
          <a:xfrm>
            <a:off x="6079826" y="3489459"/>
            <a:ext cx="1447794" cy="303880"/>
            <a:chOff x="5906445" y="3767579"/>
            <a:chExt cx="1447794" cy="303880"/>
          </a:xfrm>
        </p:grpSpPr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A9ECF363-C6D8-695F-447B-BA6E7EB54F01}"/>
                </a:ext>
              </a:extLst>
            </p:cNvPr>
            <p:cNvSpPr/>
            <p:nvPr/>
          </p:nvSpPr>
          <p:spPr>
            <a:xfrm>
              <a:off x="5906445" y="3767579"/>
              <a:ext cx="1447794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Router</a:t>
              </a:r>
            </a:p>
          </p:txBody>
        </p:sp>
        <p:pic>
          <p:nvPicPr>
            <p:cNvPr id="270" name="Graphic 269">
              <a:extLst>
                <a:ext uri="{FF2B5EF4-FFF2-40B4-BE49-F238E27FC236}">
                  <a16:creationId xmlns:a16="http://schemas.microsoft.com/office/drawing/2014/main" id="{758B5710-05B4-B4DC-87BB-4B9154BE8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983490" y="3817156"/>
              <a:ext cx="192590" cy="192590"/>
            </a:xfrm>
            <a:prstGeom prst="rect">
              <a:avLst/>
            </a:prstGeom>
          </p:spPr>
        </p:pic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F87D9402-D6B4-8DAA-237F-BF75CA324B1B}"/>
              </a:ext>
            </a:extLst>
          </p:cNvPr>
          <p:cNvGrpSpPr/>
          <p:nvPr/>
        </p:nvGrpSpPr>
        <p:grpSpPr>
          <a:xfrm>
            <a:off x="6079826" y="3836330"/>
            <a:ext cx="1447794" cy="303880"/>
            <a:chOff x="5906445" y="4111058"/>
            <a:chExt cx="1447794" cy="303880"/>
          </a:xfrm>
        </p:grpSpPr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745E5ADD-3173-E9EF-A54F-3263CD99C98C}"/>
                </a:ext>
              </a:extLst>
            </p:cNvPr>
            <p:cNvSpPr/>
            <p:nvPr/>
          </p:nvSpPr>
          <p:spPr>
            <a:xfrm>
              <a:off x="5906445" y="4111058"/>
              <a:ext cx="1447794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Virtual Device</a:t>
              </a:r>
            </a:p>
          </p:txBody>
        </p:sp>
        <p:pic>
          <p:nvPicPr>
            <p:cNvPr id="273" name="Graphic 272">
              <a:extLst>
                <a:ext uri="{FF2B5EF4-FFF2-40B4-BE49-F238E27FC236}">
                  <a16:creationId xmlns:a16="http://schemas.microsoft.com/office/drawing/2014/main" id="{01562DB7-146D-CB88-0EE2-DD94C91DA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978373" y="4153183"/>
              <a:ext cx="190828" cy="212400"/>
            </a:xfrm>
            <a:prstGeom prst="rect">
              <a:avLst/>
            </a:prstGeom>
          </p:spPr>
        </p:pic>
      </p:grpSp>
      <p:pic>
        <p:nvPicPr>
          <p:cNvPr id="274" name="Graphic 273">
            <a:extLst>
              <a:ext uri="{FF2B5EF4-FFF2-40B4-BE49-F238E27FC236}">
                <a16:creationId xmlns:a16="http://schemas.microsoft.com/office/drawing/2014/main" id="{8C7C67F8-E32F-25B4-57D5-CEAC78F0F12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159358" y="2143652"/>
            <a:ext cx="181769" cy="207736"/>
          </a:xfrm>
          <a:prstGeom prst="rect">
            <a:avLst/>
          </a:prstGeom>
        </p:spPr>
      </p:pic>
      <p:grpSp>
        <p:nvGrpSpPr>
          <p:cNvPr id="275" name="Group 274">
            <a:extLst>
              <a:ext uri="{FF2B5EF4-FFF2-40B4-BE49-F238E27FC236}">
                <a16:creationId xmlns:a16="http://schemas.microsoft.com/office/drawing/2014/main" id="{CF272819-7C16-60C5-0C58-9272F1B6F3ED}"/>
              </a:ext>
            </a:extLst>
          </p:cNvPr>
          <p:cNvGrpSpPr/>
          <p:nvPr/>
        </p:nvGrpSpPr>
        <p:grpSpPr>
          <a:xfrm>
            <a:off x="6079826" y="4183393"/>
            <a:ext cx="1447794" cy="303880"/>
            <a:chOff x="5906445" y="4458121"/>
            <a:chExt cx="1447794" cy="303880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A688337F-F9B1-97F7-FA4A-54B73506A41E}"/>
                </a:ext>
              </a:extLst>
            </p:cNvPr>
            <p:cNvSpPr/>
            <p:nvPr/>
          </p:nvSpPr>
          <p:spPr>
            <a:xfrm>
              <a:off x="5906445" y="4458121"/>
              <a:ext cx="1447794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Hardware</a:t>
              </a:r>
            </a:p>
          </p:txBody>
        </p:sp>
        <p:pic>
          <p:nvPicPr>
            <p:cNvPr id="277" name="Graphic 276">
              <a:extLst>
                <a:ext uri="{FF2B5EF4-FFF2-40B4-BE49-F238E27FC236}">
                  <a16:creationId xmlns:a16="http://schemas.microsoft.com/office/drawing/2014/main" id="{7A0CC173-DCE4-F34A-101A-78039FD28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988719" y="4510929"/>
              <a:ext cx="201904" cy="201904"/>
            </a:xfrm>
            <a:prstGeom prst="rect">
              <a:avLst/>
            </a:prstGeom>
          </p:spPr>
        </p:pic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D6652FAC-914B-2081-3593-33A81498A6C7}"/>
              </a:ext>
            </a:extLst>
          </p:cNvPr>
          <p:cNvGrpSpPr/>
          <p:nvPr/>
        </p:nvGrpSpPr>
        <p:grpSpPr>
          <a:xfrm>
            <a:off x="6079826" y="4540798"/>
            <a:ext cx="1447794" cy="303880"/>
            <a:chOff x="5906445" y="4815526"/>
            <a:chExt cx="1447794" cy="303880"/>
          </a:xfrm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20DA4F20-A873-12F3-273B-AE27F58AE736}"/>
                </a:ext>
              </a:extLst>
            </p:cNvPr>
            <p:cNvSpPr/>
            <p:nvPr/>
          </p:nvSpPr>
          <p:spPr>
            <a:xfrm>
              <a:off x="5906445" y="4815526"/>
              <a:ext cx="1447794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Compute</a:t>
              </a:r>
            </a:p>
          </p:txBody>
        </p:sp>
        <p:pic>
          <p:nvPicPr>
            <p:cNvPr id="280" name="Graphic 279">
              <a:extLst>
                <a:ext uri="{FF2B5EF4-FFF2-40B4-BE49-F238E27FC236}">
                  <a16:creationId xmlns:a16="http://schemas.microsoft.com/office/drawing/2014/main" id="{C8FF590E-8347-D11B-1CA1-69556C7AE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967835" y="4867838"/>
              <a:ext cx="249848" cy="199256"/>
            </a:xfrm>
            <a:prstGeom prst="rect">
              <a:avLst/>
            </a:prstGeom>
          </p:spPr>
        </p:pic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A230479-2225-896A-80AE-88EB428C1AD3}"/>
              </a:ext>
            </a:extLst>
          </p:cNvPr>
          <p:cNvGrpSpPr/>
          <p:nvPr/>
        </p:nvGrpSpPr>
        <p:grpSpPr>
          <a:xfrm>
            <a:off x="6079826" y="4888919"/>
            <a:ext cx="1447794" cy="303880"/>
            <a:chOff x="5906445" y="5163647"/>
            <a:chExt cx="1447794" cy="303880"/>
          </a:xfrm>
        </p:grpSpPr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621145E2-9F57-B173-AC03-5B4347FF8498}"/>
                </a:ext>
              </a:extLst>
            </p:cNvPr>
            <p:cNvSpPr/>
            <p:nvPr/>
          </p:nvSpPr>
          <p:spPr>
            <a:xfrm>
              <a:off x="5906445" y="5163647"/>
              <a:ext cx="1447794" cy="303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Users</a:t>
              </a:r>
            </a:p>
          </p:txBody>
        </p:sp>
        <p:pic>
          <p:nvPicPr>
            <p:cNvPr id="283" name="Graphic 282">
              <a:extLst>
                <a:ext uri="{FF2B5EF4-FFF2-40B4-BE49-F238E27FC236}">
                  <a16:creationId xmlns:a16="http://schemas.microsoft.com/office/drawing/2014/main" id="{2DF9F7C6-7FFE-D970-AD35-85D70A712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5979489" y="5227209"/>
              <a:ext cx="207386" cy="165909"/>
            </a:xfrm>
            <a:prstGeom prst="rect">
              <a:avLst/>
            </a:prstGeom>
          </p:spPr>
        </p:pic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8420E576-7934-14DD-D939-A9E43FE646EC}"/>
              </a:ext>
            </a:extLst>
          </p:cNvPr>
          <p:cNvGrpSpPr/>
          <p:nvPr/>
        </p:nvGrpSpPr>
        <p:grpSpPr>
          <a:xfrm>
            <a:off x="4544083" y="5241287"/>
            <a:ext cx="1447795" cy="303880"/>
            <a:chOff x="4370702" y="5504733"/>
            <a:chExt cx="1447795" cy="303880"/>
          </a:xfrm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AC4E12CB-1832-C438-D1CA-F8EF5A603214}"/>
                </a:ext>
              </a:extLst>
            </p:cNvPr>
            <p:cNvSpPr/>
            <p:nvPr/>
          </p:nvSpPr>
          <p:spPr>
            <a:xfrm>
              <a:off x="4370702" y="5504733"/>
              <a:ext cx="1447795" cy="303880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Load Balancing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286" name="Graphic 285">
              <a:extLst>
                <a:ext uri="{FF2B5EF4-FFF2-40B4-BE49-F238E27FC236}">
                  <a16:creationId xmlns:a16="http://schemas.microsoft.com/office/drawing/2014/main" id="{42BCCE0A-83EC-6655-EEDF-C46CBB8AC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465272" y="5542665"/>
              <a:ext cx="156605" cy="226501"/>
            </a:xfrm>
            <a:prstGeom prst="rect">
              <a:avLst/>
            </a:prstGeom>
          </p:spPr>
        </p:pic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9536280E-BD53-828C-87CB-862FB158B1CF}"/>
              </a:ext>
            </a:extLst>
          </p:cNvPr>
          <p:cNvGrpSpPr/>
          <p:nvPr/>
        </p:nvGrpSpPr>
        <p:grpSpPr>
          <a:xfrm>
            <a:off x="6081937" y="5549776"/>
            <a:ext cx="1988536" cy="339063"/>
            <a:chOff x="5908556" y="5575808"/>
            <a:chExt cx="1988536" cy="339063"/>
          </a:xfrm>
        </p:grpSpPr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E2A3DF43-22D2-EF5F-E52D-167BA59DF19A}"/>
                </a:ext>
              </a:extLst>
            </p:cNvPr>
            <p:cNvSpPr/>
            <p:nvPr/>
          </p:nvSpPr>
          <p:spPr>
            <a:xfrm>
              <a:off x="5908556" y="5612471"/>
              <a:ext cx="1988536" cy="302400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Cooling Distribution Unit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289" name="Graphic 288">
              <a:extLst>
                <a:ext uri="{FF2B5EF4-FFF2-40B4-BE49-F238E27FC236}">
                  <a16:creationId xmlns:a16="http://schemas.microsoft.com/office/drawing/2014/main" id="{E6C03420-B63C-FF48-5160-49FFC8320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5983490" y="5683369"/>
              <a:ext cx="200709" cy="160567"/>
            </a:xfrm>
            <a:prstGeom prst="rect">
              <a:avLst/>
            </a:prstGeom>
          </p:spPr>
        </p:pic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99843FB8-440F-4D1B-A37C-EDD761054130}"/>
                </a:ext>
              </a:extLst>
            </p:cNvPr>
            <p:cNvSpPr txBox="1"/>
            <p:nvPr/>
          </p:nvSpPr>
          <p:spPr>
            <a:xfrm>
              <a:off x="7786624" y="5575808"/>
              <a:ext cx="0" cy="0"/>
            </a:xfrm>
            <a:prstGeom prst="rect">
              <a:avLst/>
            </a:prstGeom>
            <a:noFill/>
          </p:spPr>
          <p:txBody>
            <a:bodyPr wrap="none" lIns="0" tIns="0" rtlCol="0">
              <a:noAutofit/>
            </a:bodyPr>
            <a:lstStyle/>
            <a:p>
              <a:pPr algn="l"/>
              <a:endParaRPr lang="en-US" sz="1600"/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8A9905FB-4A6F-08C1-13DF-6A371DAFB721}"/>
              </a:ext>
            </a:extLst>
          </p:cNvPr>
          <p:cNvGrpSpPr/>
          <p:nvPr/>
        </p:nvGrpSpPr>
        <p:grpSpPr>
          <a:xfrm>
            <a:off x="4544082" y="5586439"/>
            <a:ext cx="1447795" cy="303880"/>
            <a:chOff x="4370701" y="5612471"/>
            <a:chExt cx="1447795" cy="303880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83C72834-085A-3D30-58EE-8FEC59C62FFB}"/>
                </a:ext>
              </a:extLst>
            </p:cNvPr>
            <p:cNvSpPr/>
            <p:nvPr/>
          </p:nvSpPr>
          <p:spPr>
            <a:xfrm>
              <a:off x="4370701" y="5612471"/>
              <a:ext cx="1447795" cy="303880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Storage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293" name="Graphic 292">
              <a:extLst>
                <a:ext uri="{FF2B5EF4-FFF2-40B4-BE49-F238E27FC236}">
                  <a16:creationId xmlns:a16="http://schemas.microsoft.com/office/drawing/2014/main" id="{1E9A4960-A56A-93A9-FCB9-6DCB6CF58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4465271" y="5679543"/>
              <a:ext cx="147190" cy="168217"/>
            </a:xfrm>
            <a:prstGeom prst="rect">
              <a:avLst/>
            </a:prstGeom>
          </p:spPr>
        </p:pic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0433135-4156-3DF3-50A5-B4758508A67B}"/>
              </a:ext>
            </a:extLst>
          </p:cNvPr>
          <p:cNvGrpSpPr/>
          <p:nvPr/>
        </p:nvGrpSpPr>
        <p:grpSpPr>
          <a:xfrm>
            <a:off x="8194675" y="2097917"/>
            <a:ext cx="1447800" cy="303880"/>
            <a:chOff x="10094912" y="2934620"/>
            <a:chExt cx="1447800" cy="303880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8AE900FF-D723-C6EA-2B11-AF905764A673}"/>
                </a:ext>
              </a:extLst>
            </p:cNvPr>
            <p:cNvSpPr/>
            <p:nvPr/>
          </p:nvSpPr>
          <p:spPr>
            <a:xfrm>
              <a:off x="10094912" y="2934620"/>
              <a:ext cx="1447800" cy="303880"/>
            </a:xfrm>
            <a:prstGeom prst="rect">
              <a:avLst/>
            </a:prstGeom>
            <a:solidFill>
              <a:srgbClr val="0067B8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Microsoft Azure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®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pic>
          <p:nvPicPr>
            <p:cNvPr id="296" name="Graphic 295">
              <a:extLst>
                <a:ext uri="{FF2B5EF4-FFF2-40B4-BE49-F238E27FC236}">
                  <a16:creationId xmlns:a16="http://schemas.microsoft.com/office/drawing/2014/main" id="{E53F361B-5650-E870-3484-14BAB0B07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174618" y="3003412"/>
              <a:ext cx="209537" cy="167629"/>
            </a:xfrm>
            <a:prstGeom prst="rect">
              <a:avLst/>
            </a:prstGeom>
          </p:spPr>
        </p:pic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286CC08-B869-35E3-5E27-33B50F7092A5}"/>
              </a:ext>
            </a:extLst>
          </p:cNvPr>
          <p:cNvGrpSpPr/>
          <p:nvPr/>
        </p:nvGrpSpPr>
        <p:grpSpPr>
          <a:xfrm>
            <a:off x="8194675" y="2452679"/>
            <a:ext cx="1447800" cy="303880"/>
            <a:chOff x="10094912" y="3542380"/>
            <a:chExt cx="1447800" cy="303880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DAED941-4D9D-BB1E-5A5D-DD85005BC1A1}"/>
                </a:ext>
              </a:extLst>
            </p:cNvPr>
            <p:cNvSpPr/>
            <p:nvPr/>
          </p:nvSpPr>
          <p:spPr>
            <a:xfrm>
              <a:off x="10094912" y="3542380"/>
              <a:ext cx="1447800" cy="303880"/>
            </a:xfrm>
            <a:prstGeom prst="rect">
              <a:avLst/>
            </a:prstGeom>
            <a:solidFill>
              <a:srgbClr val="FE87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Alibaba Cloud</a:t>
              </a:r>
            </a:p>
          </p:txBody>
        </p:sp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1F139456-5B52-BFA6-168F-CDE62FE7E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174618" y="3602612"/>
              <a:ext cx="209537" cy="167629"/>
            </a:xfrm>
            <a:prstGeom prst="rect">
              <a:avLst/>
            </a:prstGeom>
          </p:spPr>
        </p:pic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B93F57EE-8D72-4590-2659-010DCD95EBE7}"/>
              </a:ext>
            </a:extLst>
          </p:cNvPr>
          <p:cNvGrpSpPr/>
          <p:nvPr/>
        </p:nvGrpSpPr>
        <p:grpSpPr>
          <a:xfrm>
            <a:off x="8194675" y="2796169"/>
            <a:ext cx="1447800" cy="303880"/>
            <a:chOff x="9752012" y="1898043"/>
            <a:chExt cx="1447800" cy="303880"/>
          </a:xfrm>
        </p:grpSpPr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6335595A-AF9B-FC2C-B931-AD9EC2A455E1}"/>
                </a:ext>
              </a:extLst>
            </p:cNvPr>
            <p:cNvSpPr/>
            <p:nvPr/>
          </p:nvSpPr>
          <p:spPr>
            <a:xfrm>
              <a:off x="9752012" y="1898043"/>
              <a:ext cx="1447800" cy="303880"/>
            </a:xfrm>
            <a:prstGeom prst="rect">
              <a:avLst/>
            </a:prstGeom>
            <a:solidFill>
              <a:srgbClr val="ED1C2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Oracle Cloud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®</a:t>
              </a: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41BF100F-F72C-A6B7-2CB0-515375ABD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831718" y="1966835"/>
              <a:ext cx="209537" cy="167629"/>
            </a:xfrm>
            <a:prstGeom prst="rect">
              <a:avLst/>
            </a:prstGeom>
          </p:spPr>
        </p:pic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D9A7357D-3616-59C8-5D74-D256761D54BF}"/>
              </a:ext>
            </a:extLst>
          </p:cNvPr>
          <p:cNvGrpSpPr/>
          <p:nvPr/>
        </p:nvGrpSpPr>
        <p:grpSpPr>
          <a:xfrm>
            <a:off x="8194675" y="3149365"/>
            <a:ext cx="1447800" cy="303880"/>
            <a:chOff x="8113712" y="3195283"/>
            <a:chExt cx="1447800" cy="303880"/>
          </a:xfrm>
        </p:grpSpPr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1DCBCF13-5454-0010-A722-8A098D0EDCB3}"/>
                </a:ext>
              </a:extLst>
            </p:cNvPr>
            <p:cNvSpPr/>
            <p:nvPr/>
          </p:nvSpPr>
          <p:spPr>
            <a:xfrm>
              <a:off x="8113712" y="3195283"/>
              <a:ext cx="1447800" cy="303880"/>
            </a:xfrm>
            <a:prstGeom prst="rect">
              <a:avLst/>
            </a:prstGeom>
            <a:solidFill>
              <a:srgbClr val="0070F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Google Cloud™</a:t>
              </a:r>
            </a:p>
          </p:txBody>
        </p:sp>
        <p:pic>
          <p:nvPicPr>
            <p:cNvPr id="305" name="Graphic 304">
              <a:extLst>
                <a:ext uri="{FF2B5EF4-FFF2-40B4-BE49-F238E27FC236}">
                  <a16:creationId xmlns:a16="http://schemas.microsoft.com/office/drawing/2014/main" id="{0CE7E843-A5A2-C8CD-5D60-A13AB1F8A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190878" y="3263155"/>
              <a:ext cx="209537" cy="167629"/>
            </a:xfrm>
            <a:prstGeom prst="rect">
              <a:avLst/>
            </a:prstGeom>
          </p:spPr>
        </p:pic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8DF4D5-94ED-7071-CF33-0F1E9F3104AF}"/>
              </a:ext>
            </a:extLst>
          </p:cNvPr>
          <p:cNvGrpSpPr/>
          <p:nvPr/>
        </p:nvGrpSpPr>
        <p:grpSpPr>
          <a:xfrm>
            <a:off x="8194675" y="3845607"/>
            <a:ext cx="1447800" cy="303880"/>
            <a:chOff x="9752012" y="3195283"/>
            <a:chExt cx="1447800" cy="303880"/>
          </a:xfrm>
        </p:grpSpPr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41F457F0-800D-FE7A-97E8-05A1D4F05AE6}"/>
                </a:ext>
              </a:extLst>
            </p:cNvPr>
            <p:cNvSpPr/>
            <p:nvPr/>
          </p:nvSpPr>
          <p:spPr>
            <a:xfrm>
              <a:off x="9752012" y="3195283"/>
              <a:ext cx="1447800" cy="303880"/>
            </a:xfrm>
            <a:prstGeom prst="rect">
              <a:avLst/>
            </a:prstGeom>
            <a:solidFill>
              <a:srgbClr val="0070F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SAP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308" name="Graphic 307">
              <a:extLst>
                <a:ext uri="{FF2B5EF4-FFF2-40B4-BE49-F238E27FC236}">
                  <a16:creationId xmlns:a16="http://schemas.microsoft.com/office/drawing/2014/main" id="{3B09F861-FB34-0625-32A3-CAD541F59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831718" y="3263155"/>
              <a:ext cx="209537" cy="167629"/>
            </a:xfrm>
            <a:prstGeom prst="rect">
              <a:avLst/>
            </a:prstGeom>
          </p:spPr>
        </p:pic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3E47F5DD-1C48-D546-2687-AEEB3851E13A}"/>
              </a:ext>
            </a:extLst>
          </p:cNvPr>
          <p:cNvGrpSpPr/>
          <p:nvPr/>
        </p:nvGrpSpPr>
        <p:grpSpPr>
          <a:xfrm>
            <a:off x="9728764" y="2097917"/>
            <a:ext cx="1447800" cy="302400"/>
            <a:chOff x="5130933" y="3155695"/>
            <a:chExt cx="1447800" cy="302400"/>
          </a:xfrm>
        </p:grpSpPr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083411F1-3BF2-4D52-2AF9-35C6A3303839}"/>
                </a:ext>
              </a:extLst>
            </p:cNvPr>
            <p:cNvSpPr/>
            <p:nvPr/>
          </p:nvSpPr>
          <p:spPr>
            <a:xfrm>
              <a:off x="5130933" y="3155695"/>
              <a:ext cx="1447800" cy="302400"/>
            </a:xfrm>
            <a:prstGeom prst="rect">
              <a:avLst/>
            </a:prstGeom>
            <a:solidFill>
              <a:srgbClr val="04D1B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Colt</a:t>
              </a:r>
              <a:endParaRPr lang="en-US" sz="1000" b="1" baseline="30000">
                <a:solidFill>
                  <a:schemeClr val="bg1"/>
                </a:solidFill>
              </a:endParaRPr>
            </a:p>
          </p:txBody>
        </p:sp>
        <p:pic>
          <p:nvPicPr>
            <p:cNvPr id="311" name="Graphic 310">
              <a:extLst>
                <a:ext uri="{FF2B5EF4-FFF2-40B4-BE49-F238E27FC236}">
                  <a16:creationId xmlns:a16="http://schemas.microsoft.com/office/drawing/2014/main" id="{04B692B4-3D84-A1AC-CCC5-4FBD8A262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5213134" y="3213428"/>
              <a:ext cx="199436" cy="199436"/>
            </a:xfrm>
            <a:prstGeom prst="rect">
              <a:avLst/>
            </a:prstGeom>
          </p:spPr>
        </p:pic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40864378-8665-D492-EFD0-59B727AEB072}"/>
              </a:ext>
            </a:extLst>
          </p:cNvPr>
          <p:cNvGrpSpPr/>
          <p:nvPr/>
        </p:nvGrpSpPr>
        <p:grpSpPr>
          <a:xfrm>
            <a:off x="9728764" y="1747497"/>
            <a:ext cx="1447800" cy="302400"/>
            <a:chOff x="5130933" y="3874529"/>
            <a:chExt cx="1447800" cy="302400"/>
          </a:xfrm>
        </p:grpSpPr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88B2466B-9314-EDFE-DC26-3A2151CB39E0}"/>
                </a:ext>
              </a:extLst>
            </p:cNvPr>
            <p:cNvSpPr/>
            <p:nvPr/>
          </p:nvSpPr>
          <p:spPr>
            <a:xfrm>
              <a:off x="5130933" y="3874529"/>
              <a:ext cx="1447800" cy="302400"/>
            </a:xfrm>
            <a:prstGeom prst="rect">
              <a:avLst/>
            </a:prstGeom>
            <a:solidFill>
              <a:srgbClr val="600AA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BT</a:t>
              </a:r>
              <a:endParaRPr lang="en-US" sz="1000" b="1" baseline="30000">
                <a:solidFill>
                  <a:schemeClr val="bg1"/>
                </a:solidFill>
              </a:endParaRPr>
            </a:p>
          </p:txBody>
        </p:sp>
        <p:pic>
          <p:nvPicPr>
            <p:cNvPr id="314" name="Graphic 313">
              <a:extLst>
                <a:ext uri="{FF2B5EF4-FFF2-40B4-BE49-F238E27FC236}">
                  <a16:creationId xmlns:a16="http://schemas.microsoft.com/office/drawing/2014/main" id="{C32665B6-718D-4851-ABBC-42CBF1CB2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5213134" y="3932262"/>
              <a:ext cx="199436" cy="199436"/>
            </a:xfrm>
            <a:prstGeom prst="rect">
              <a:avLst/>
            </a:prstGeom>
          </p:spPr>
        </p:pic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58B9C7E2-78A2-B93F-A677-785688798D47}"/>
              </a:ext>
            </a:extLst>
          </p:cNvPr>
          <p:cNvGrpSpPr/>
          <p:nvPr/>
        </p:nvGrpSpPr>
        <p:grpSpPr>
          <a:xfrm>
            <a:off x="8194675" y="1747497"/>
            <a:ext cx="1447800" cy="303880"/>
            <a:chOff x="9752012" y="3195283"/>
            <a:chExt cx="1447800" cy="303880"/>
          </a:xfrm>
        </p:grpSpPr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CC817D74-04B5-8DBF-A621-2AE149FC0215}"/>
                </a:ext>
              </a:extLst>
            </p:cNvPr>
            <p:cNvSpPr/>
            <p:nvPr/>
          </p:nvSpPr>
          <p:spPr>
            <a:xfrm>
              <a:off x="9752012" y="3195283"/>
              <a:ext cx="1447800" cy="303880"/>
            </a:xfrm>
            <a:prstGeom prst="rect">
              <a:avLst/>
            </a:prstGeom>
            <a:solidFill>
              <a:srgbClr val="0070F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IBM Cloud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®</a:t>
              </a:r>
            </a:p>
          </p:txBody>
        </p:sp>
        <p:pic>
          <p:nvPicPr>
            <p:cNvPr id="317" name="Graphic 316">
              <a:extLst>
                <a:ext uri="{FF2B5EF4-FFF2-40B4-BE49-F238E27FC236}">
                  <a16:creationId xmlns:a16="http://schemas.microsoft.com/office/drawing/2014/main" id="{F1788A16-3A5E-0249-FD76-E2361290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831718" y="3263155"/>
              <a:ext cx="209537" cy="167629"/>
            </a:xfrm>
            <a:prstGeom prst="rect">
              <a:avLst/>
            </a:prstGeom>
          </p:spPr>
        </p:pic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EAE0FF93-78A3-3E09-7592-9BBC673DFD21}"/>
              </a:ext>
            </a:extLst>
          </p:cNvPr>
          <p:cNvGrpSpPr/>
          <p:nvPr/>
        </p:nvGrpSpPr>
        <p:grpSpPr>
          <a:xfrm>
            <a:off x="9728200" y="3845607"/>
            <a:ext cx="1447800" cy="303880"/>
            <a:chOff x="9752012" y="3195283"/>
            <a:chExt cx="1447800" cy="303880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3883303-3C16-9620-6C60-4C21CC452334}"/>
                </a:ext>
              </a:extLst>
            </p:cNvPr>
            <p:cNvSpPr/>
            <p:nvPr/>
          </p:nvSpPr>
          <p:spPr>
            <a:xfrm>
              <a:off x="9752012" y="3195283"/>
              <a:ext cx="1447800" cy="303880"/>
            </a:xfrm>
            <a:prstGeom prst="rect">
              <a:avLst/>
            </a:prstGeom>
            <a:solidFill>
              <a:srgbClr val="F8981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AWS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®</a:t>
              </a:r>
            </a:p>
          </p:txBody>
        </p:sp>
        <p:pic>
          <p:nvPicPr>
            <p:cNvPr id="320" name="Graphic 319">
              <a:extLst>
                <a:ext uri="{FF2B5EF4-FFF2-40B4-BE49-F238E27FC236}">
                  <a16:creationId xmlns:a16="http://schemas.microsoft.com/office/drawing/2014/main" id="{95BB4EE8-AB32-4A63-780F-911D70573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831718" y="3263155"/>
              <a:ext cx="209537" cy="167629"/>
            </a:xfrm>
            <a:prstGeom prst="rect">
              <a:avLst/>
            </a:prstGeom>
          </p:spPr>
        </p:pic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7EA4F5D5-22D8-6830-72F9-5AF149851C99}"/>
              </a:ext>
            </a:extLst>
          </p:cNvPr>
          <p:cNvGrpSpPr/>
          <p:nvPr/>
        </p:nvGrpSpPr>
        <p:grpSpPr>
          <a:xfrm>
            <a:off x="9728200" y="4192670"/>
            <a:ext cx="1447800" cy="303880"/>
            <a:chOff x="9752012" y="3195283"/>
            <a:chExt cx="1447800" cy="303880"/>
          </a:xfrm>
        </p:grpSpPr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3D4F6711-5780-E409-BFB0-3144A08931AD}"/>
                </a:ext>
              </a:extLst>
            </p:cNvPr>
            <p:cNvSpPr/>
            <p:nvPr/>
          </p:nvSpPr>
          <p:spPr>
            <a:xfrm>
              <a:off x="9752012" y="3195283"/>
              <a:ext cx="1447800" cy="303880"/>
            </a:xfrm>
            <a:prstGeom prst="rect">
              <a:avLst/>
            </a:prstGeom>
            <a:solidFill>
              <a:srgbClr val="139C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Salesforce</a:t>
              </a:r>
              <a:endParaRPr lang="en-US" sz="1000" b="1" baseline="30000">
                <a:solidFill>
                  <a:schemeClr val="bg1"/>
                </a:solidFill>
              </a:endParaRPr>
            </a:p>
          </p:txBody>
        </p:sp>
        <p:pic>
          <p:nvPicPr>
            <p:cNvPr id="323" name="Graphic 322">
              <a:extLst>
                <a:ext uri="{FF2B5EF4-FFF2-40B4-BE49-F238E27FC236}">
                  <a16:creationId xmlns:a16="http://schemas.microsoft.com/office/drawing/2014/main" id="{6423CD65-694F-4D47-ED30-BB7AD1A48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831718" y="3263155"/>
              <a:ext cx="209537" cy="167629"/>
            </a:xfrm>
            <a:prstGeom prst="rect">
              <a:avLst/>
            </a:prstGeom>
          </p:spPr>
        </p:pic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FA6D0908-1A7C-A84A-13D4-47672B44A35D}"/>
              </a:ext>
            </a:extLst>
          </p:cNvPr>
          <p:cNvGrpSpPr/>
          <p:nvPr/>
        </p:nvGrpSpPr>
        <p:grpSpPr>
          <a:xfrm>
            <a:off x="9728200" y="2452679"/>
            <a:ext cx="1447800" cy="303880"/>
            <a:chOff x="9728200" y="2452679"/>
            <a:chExt cx="1447800" cy="303880"/>
          </a:xfrm>
        </p:grpSpPr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A3BE1CD0-A426-4107-FF9F-F880AF419693}"/>
                </a:ext>
              </a:extLst>
            </p:cNvPr>
            <p:cNvSpPr/>
            <p:nvPr/>
          </p:nvSpPr>
          <p:spPr>
            <a:xfrm>
              <a:off x="9728200" y="2452679"/>
              <a:ext cx="1447800" cy="303880"/>
            </a:xfrm>
            <a:prstGeom prst="rect">
              <a:avLst/>
            </a:prstGeom>
            <a:solidFill>
              <a:srgbClr val="05A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Lumen</a:t>
              </a:r>
            </a:p>
          </p:txBody>
        </p:sp>
        <p:pic>
          <p:nvPicPr>
            <p:cNvPr id="326" name="Graphic 325">
              <a:extLst>
                <a:ext uri="{FF2B5EF4-FFF2-40B4-BE49-F238E27FC236}">
                  <a16:creationId xmlns:a16="http://schemas.microsoft.com/office/drawing/2014/main" id="{D705C18D-BA2E-FC67-C30B-DFD66BED3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9807906" y="2506718"/>
              <a:ext cx="199436" cy="199436"/>
            </a:xfrm>
            <a:prstGeom prst="rect">
              <a:avLst/>
            </a:prstGeom>
          </p:spPr>
        </p:pic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117D2B47-8618-F88E-7952-A18D3EC5BFAA}"/>
              </a:ext>
            </a:extLst>
          </p:cNvPr>
          <p:cNvGrpSpPr/>
          <p:nvPr/>
        </p:nvGrpSpPr>
        <p:grpSpPr>
          <a:xfrm>
            <a:off x="9728200" y="2796169"/>
            <a:ext cx="1447800" cy="303880"/>
            <a:chOff x="9728200" y="2796169"/>
            <a:chExt cx="1447800" cy="303880"/>
          </a:xfrm>
        </p:grpSpPr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BEF057B1-E2FF-C034-FE89-D58523A4AAE9}"/>
                </a:ext>
              </a:extLst>
            </p:cNvPr>
            <p:cNvSpPr/>
            <p:nvPr/>
          </p:nvSpPr>
          <p:spPr>
            <a:xfrm>
              <a:off x="9728200" y="2796169"/>
              <a:ext cx="1447800" cy="303880"/>
            </a:xfrm>
            <a:prstGeom prst="rect">
              <a:avLst/>
            </a:prstGeom>
            <a:solidFill>
              <a:srgbClr val="05A8E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AT&amp;T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329" name="Graphic 328">
              <a:extLst>
                <a:ext uri="{FF2B5EF4-FFF2-40B4-BE49-F238E27FC236}">
                  <a16:creationId xmlns:a16="http://schemas.microsoft.com/office/drawing/2014/main" id="{8EA785D1-421E-340A-23E7-3B098A09F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9807906" y="2843160"/>
              <a:ext cx="199436" cy="199436"/>
            </a:xfrm>
            <a:prstGeom prst="rect">
              <a:avLst/>
            </a:prstGeom>
          </p:spPr>
        </p:pic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8F631A04-7552-C683-EF6D-A4B982966B02}"/>
              </a:ext>
            </a:extLst>
          </p:cNvPr>
          <p:cNvGrpSpPr/>
          <p:nvPr/>
        </p:nvGrpSpPr>
        <p:grpSpPr>
          <a:xfrm>
            <a:off x="9728200" y="3149365"/>
            <a:ext cx="1447800" cy="303880"/>
            <a:chOff x="9728200" y="3149365"/>
            <a:chExt cx="1447800" cy="303880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E125B482-8BF7-6E2A-A900-0373CA970F95}"/>
                </a:ext>
              </a:extLst>
            </p:cNvPr>
            <p:cNvSpPr/>
            <p:nvPr/>
          </p:nvSpPr>
          <p:spPr>
            <a:xfrm>
              <a:off x="9728200" y="3149365"/>
              <a:ext cx="1447800" cy="303880"/>
            </a:xfrm>
            <a:prstGeom prst="rect">
              <a:avLst/>
            </a:prstGeom>
            <a:solidFill>
              <a:srgbClr val="154A9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Telstra</a:t>
              </a:r>
              <a:endParaRPr lang="en-US" sz="1000" b="1" baseline="30000">
                <a:solidFill>
                  <a:schemeClr val="bg1"/>
                </a:solidFill>
              </a:endParaRPr>
            </a:p>
          </p:txBody>
        </p:sp>
        <p:pic>
          <p:nvPicPr>
            <p:cNvPr id="332" name="Graphic 331">
              <a:extLst>
                <a:ext uri="{FF2B5EF4-FFF2-40B4-BE49-F238E27FC236}">
                  <a16:creationId xmlns:a16="http://schemas.microsoft.com/office/drawing/2014/main" id="{1E265182-ACE8-BF92-FCAB-3261F27F6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9807906" y="3203594"/>
              <a:ext cx="199436" cy="199436"/>
            </a:xfrm>
            <a:prstGeom prst="rect">
              <a:avLst/>
            </a:prstGeom>
          </p:spPr>
        </p:pic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B3A0DCA1-44BB-FB7D-ADEE-1098BC94AC59}"/>
              </a:ext>
            </a:extLst>
          </p:cNvPr>
          <p:cNvGrpSpPr/>
          <p:nvPr/>
        </p:nvGrpSpPr>
        <p:grpSpPr>
          <a:xfrm>
            <a:off x="9728200" y="3498736"/>
            <a:ext cx="1447800" cy="303880"/>
            <a:chOff x="9728200" y="3498736"/>
            <a:chExt cx="1447800" cy="303880"/>
          </a:xfrm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C9A2B306-2979-62E2-9638-20010F2DF2A0}"/>
                </a:ext>
              </a:extLst>
            </p:cNvPr>
            <p:cNvSpPr/>
            <p:nvPr/>
          </p:nvSpPr>
          <p:spPr>
            <a:xfrm>
              <a:off x="9728200" y="3498736"/>
              <a:ext cx="1447800" cy="303880"/>
            </a:xfrm>
            <a:prstGeom prst="rect">
              <a:avLst/>
            </a:prstGeom>
            <a:solidFill>
              <a:srgbClr val="ED1C2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Verizon</a:t>
              </a:r>
              <a:endParaRPr lang="en-US" sz="1000" b="1" baseline="30000">
                <a:solidFill>
                  <a:schemeClr val="bg1"/>
                </a:solidFill>
              </a:endParaRPr>
            </a:p>
          </p:txBody>
        </p:sp>
        <p:pic>
          <p:nvPicPr>
            <p:cNvPr id="335" name="Graphic 334">
              <a:extLst>
                <a:ext uri="{FF2B5EF4-FFF2-40B4-BE49-F238E27FC236}">
                  <a16:creationId xmlns:a16="http://schemas.microsoft.com/office/drawing/2014/main" id="{30E4BB37-06A7-C78A-AA69-F514D9634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9807906" y="3547777"/>
              <a:ext cx="199436" cy="199436"/>
            </a:xfrm>
            <a:prstGeom prst="rect">
              <a:avLst/>
            </a:prstGeom>
          </p:spPr>
        </p:pic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1A2161F4-FE8D-EF31-5A39-EDE0F2FF040B}"/>
              </a:ext>
            </a:extLst>
          </p:cNvPr>
          <p:cNvGrpSpPr/>
          <p:nvPr/>
        </p:nvGrpSpPr>
        <p:grpSpPr>
          <a:xfrm>
            <a:off x="8194675" y="4192670"/>
            <a:ext cx="1447800" cy="303880"/>
            <a:chOff x="8194675" y="4192670"/>
            <a:chExt cx="1447800" cy="303880"/>
          </a:xfrm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DCE4575D-1B25-9714-4712-046105A66859}"/>
                </a:ext>
              </a:extLst>
            </p:cNvPr>
            <p:cNvSpPr/>
            <p:nvPr/>
          </p:nvSpPr>
          <p:spPr>
            <a:xfrm>
              <a:off x="8194675" y="4192670"/>
              <a:ext cx="1447800" cy="303880"/>
            </a:xfrm>
            <a:prstGeom prst="rect">
              <a:avLst/>
            </a:prstGeom>
            <a:solidFill>
              <a:srgbClr val="F9901E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Zayo Group</a:t>
              </a:r>
              <a:endParaRPr lang="en-US" sz="1000" b="1" baseline="30000">
                <a:solidFill>
                  <a:schemeClr val="bg1"/>
                </a:solidFill>
              </a:endParaRPr>
            </a:p>
          </p:txBody>
        </p:sp>
        <p:pic>
          <p:nvPicPr>
            <p:cNvPr id="338" name="Graphic 337">
              <a:extLst>
                <a:ext uri="{FF2B5EF4-FFF2-40B4-BE49-F238E27FC236}">
                  <a16:creationId xmlns:a16="http://schemas.microsoft.com/office/drawing/2014/main" id="{C8355E29-7152-F1D4-FE30-8DCCF1716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8281942" y="4241041"/>
              <a:ext cx="199436" cy="199436"/>
            </a:xfrm>
            <a:prstGeom prst="rect">
              <a:avLst/>
            </a:prstGeom>
          </p:spPr>
        </p:pic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C6EBD431-46E3-BC11-5EF8-13EB2984E66B}"/>
              </a:ext>
            </a:extLst>
          </p:cNvPr>
          <p:cNvGrpSpPr/>
          <p:nvPr/>
        </p:nvGrpSpPr>
        <p:grpSpPr>
          <a:xfrm>
            <a:off x="8194675" y="3498736"/>
            <a:ext cx="1447800" cy="303880"/>
            <a:chOff x="8194675" y="3498736"/>
            <a:chExt cx="1447800" cy="303880"/>
          </a:xfrm>
        </p:grpSpPr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049B491B-57B8-5B83-5048-D5641EC3C6A8}"/>
                </a:ext>
              </a:extLst>
            </p:cNvPr>
            <p:cNvSpPr/>
            <p:nvPr/>
          </p:nvSpPr>
          <p:spPr>
            <a:xfrm>
              <a:off x="8194675" y="3498736"/>
              <a:ext cx="1447800" cy="303880"/>
            </a:xfrm>
            <a:prstGeom prst="rect">
              <a:avLst/>
            </a:prstGeom>
            <a:solidFill>
              <a:srgbClr val="07885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Cisco Webex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®</a:t>
              </a:r>
            </a:p>
          </p:txBody>
        </p:sp>
        <p:pic>
          <p:nvPicPr>
            <p:cNvPr id="341" name="Graphic 340">
              <a:extLst>
                <a:ext uri="{FF2B5EF4-FFF2-40B4-BE49-F238E27FC236}">
                  <a16:creationId xmlns:a16="http://schemas.microsoft.com/office/drawing/2014/main" id="{496A5B98-C941-9781-AEBD-C7A603E23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276025" y="3563242"/>
              <a:ext cx="209537" cy="167629"/>
            </a:xfrm>
            <a:prstGeom prst="rect">
              <a:avLst/>
            </a:prstGeom>
          </p:spPr>
        </p:pic>
      </p:grpSp>
      <p:sp>
        <p:nvSpPr>
          <p:cNvPr id="342" name="TextBox 341">
            <a:extLst>
              <a:ext uri="{FF2B5EF4-FFF2-40B4-BE49-F238E27FC236}">
                <a16:creationId xmlns:a16="http://schemas.microsoft.com/office/drawing/2014/main" id="{0DE321D7-9A68-7FA1-2E3A-7A123115F616}"/>
              </a:ext>
            </a:extLst>
          </p:cNvPr>
          <p:cNvSpPr txBox="1"/>
          <p:nvPr/>
        </p:nvSpPr>
        <p:spPr>
          <a:xfrm>
            <a:off x="464045" y="6056821"/>
            <a:ext cx="6091516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000">
                <a:solidFill>
                  <a:schemeClr val="tx2"/>
                </a:solidFill>
              </a:rPr>
              <a:t>For more icons, visit the </a:t>
            </a:r>
            <a:r>
              <a:rPr lang="en-US" sz="1000">
                <a:solidFill>
                  <a:schemeClr val="tx2"/>
                </a:solidFill>
                <a:hlinkClick r:id="rId54"/>
              </a:rPr>
              <a:t>Equinix Brand Center</a:t>
            </a:r>
            <a:r>
              <a:rPr lang="en-US" sz="100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DF47CB8-1820-E077-AEF7-6FFD4DA84049}"/>
              </a:ext>
            </a:extLst>
          </p:cNvPr>
          <p:cNvGrpSpPr/>
          <p:nvPr/>
        </p:nvGrpSpPr>
        <p:grpSpPr>
          <a:xfrm>
            <a:off x="2386543" y="2818915"/>
            <a:ext cx="1447798" cy="301752"/>
            <a:chOff x="2372143" y="2531366"/>
            <a:chExt cx="1447798" cy="3017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AA3B0E-0E5D-6151-120D-B703A5A3B656}"/>
                </a:ext>
              </a:extLst>
            </p:cNvPr>
            <p:cNvSpPr/>
            <p:nvPr/>
          </p:nvSpPr>
          <p:spPr>
            <a:xfrm>
              <a:off x="2372143" y="2531366"/>
              <a:ext cx="1447798" cy="30175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Secure Cabinet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0B86D0-EC09-D315-46F4-87726737D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2457786" y="2572361"/>
              <a:ext cx="188405" cy="210312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5056B11-8C58-AFCF-DE72-08D32444A49A}"/>
              </a:ext>
            </a:extLst>
          </p:cNvPr>
          <p:cNvGrpSpPr/>
          <p:nvPr/>
        </p:nvGrpSpPr>
        <p:grpSpPr>
          <a:xfrm>
            <a:off x="549523" y="3831247"/>
            <a:ext cx="1444904" cy="301752"/>
            <a:chOff x="2354185" y="862280"/>
            <a:chExt cx="1444904" cy="3017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BA76D9C-755E-2F5E-5C0E-4484B87417F3}"/>
                </a:ext>
              </a:extLst>
            </p:cNvPr>
            <p:cNvSpPr/>
            <p:nvPr/>
          </p:nvSpPr>
          <p:spPr>
            <a:xfrm>
              <a:off x="2354185" y="862280"/>
              <a:ext cx="1444904" cy="30175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Internet Access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10C2821B-F5D4-F042-5ED6-859E4BEB4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2420249" y="901340"/>
              <a:ext cx="204120" cy="227854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C4A202D-3B62-B57A-17E2-D44A7AD7F775}"/>
              </a:ext>
            </a:extLst>
          </p:cNvPr>
          <p:cNvGrpSpPr/>
          <p:nvPr/>
        </p:nvGrpSpPr>
        <p:grpSpPr>
          <a:xfrm>
            <a:off x="2386543" y="2104974"/>
            <a:ext cx="1447800" cy="303880"/>
            <a:chOff x="2348395" y="3324930"/>
            <a:chExt cx="1447800" cy="30388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AF6BDC-ECDE-A99E-A0CF-40DFB7A96BF7}"/>
                </a:ext>
              </a:extLst>
            </p:cNvPr>
            <p:cNvSpPr/>
            <p:nvPr/>
          </p:nvSpPr>
          <p:spPr>
            <a:xfrm>
              <a:off x="2348395" y="3324930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Metro Connect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®</a:t>
              </a: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548184EE-2717-231C-FD24-2A13D0691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31194" y="3368475"/>
              <a:ext cx="191734" cy="214029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DF42CD3-EABC-AD31-4F90-1B6333C0AD96}"/>
              </a:ext>
            </a:extLst>
          </p:cNvPr>
          <p:cNvSpPr txBox="1"/>
          <p:nvPr/>
        </p:nvSpPr>
        <p:spPr>
          <a:xfrm>
            <a:off x="2387999" y="3633656"/>
            <a:ext cx="1607886" cy="18466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000" dirty="0">
                <a:solidFill>
                  <a:srgbClr val="33A85C"/>
                </a:solidFill>
                <a:ea typeface="+mn-lt"/>
                <a:cs typeface="+mn-lt"/>
              </a:rPr>
              <a:t>Cross Connect, Fiber Connect and Metro Connect use the same icon </a:t>
            </a:r>
          </a:p>
          <a:p>
            <a:endParaRPr lang="en-US" sz="1000" dirty="0">
              <a:solidFill>
                <a:srgbClr val="33A85C"/>
              </a:solidFill>
              <a:ea typeface="+mn-lt"/>
              <a:cs typeface="+mn-lt"/>
            </a:endParaRPr>
          </a:p>
          <a:p>
            <a:r>
              <a:rPr lang="en-US" sz="1000" dirty="0">
                <a:solidFill>
                  <a:srgbClr val="33A85C"/>
                </a:solidFill>
                <a:ea typeface="+mn-lt"/>
                <a:cs typeface="+mn-lt"/>
              </a:rPr>
              <a:t>Secure Cabinet and Secure Cabinet Express use the same icon</a:t>
            </a:r>
            <a:br>
              <a:rPr lang="en-US" sz="1000" dirty="0">
                <a:solidFill>
                  <a:srgbClr val="33A85C"/>
                </a:solidFill>
                <a:ea typeface="+mn-lt"/>
                <a:cs typeface="+mn-lt"/>
              </a:rPr>
            </a:br>
            <a:endParaRPr lang="en-US" sz="1000" dirty="0">
              <a:solidFill>
                <a:srgbClr val="33A85C"/>
              </a:solidFill>
              <a:ea typeface="+mn-lt"/>
              <a:cs typeface="+mn-lt"/>
            </a:endParaRPr>
          </a:p>
          <a:p>
            <a:r>
              <a:rPr lang="en-US" sz="1000" dirty="0">
                <a:solidFill>
                  <a:srgbClr val="33A85C"/>
                </a:solidFill>
                <a:ea typeface="+mn-lt"/>
                <a:cs typeface="+mn-lt"/>
              </a:rPr>
              <a:t>Use the ® for Equinix Fabric when in full. No ® is needed for Fabric only </a:t>
            </a:r>
            <a:br>
              <a:rPr lang="en-US" sz="1000" dirty="0">
                <a:solidFill>
                  <a:srgbClr val="33A85C"/>
                </a:solidFill>
                <a:ea typeface="+mn-lt"/>
                <a:cs typeface="+mn-lt"/>
              </a:rPr>
            </a:br>
            <a:endParaRPr lang="en-US" sz="1000" dirty="0">
              <a:solidFill>
                <a:srgbClr val="33A85C"/>
              </a:solidFill>
              <a:ea typeface="+mn-lt"/>
              <a:cs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BB8791-68FF-6086-F0CD-6E90FCBF54D9}"/>
              </a:ext>
            </a:extLst>
          </p:cNvPr>
          <p:cNvGrpSpPr/>
          <p:nvPr/>
        </p:nvGrpSpPr>
        <p:grpSpPr>
          <a:xfrm>
            <a:off x="2386543" y="2469442"/>
            <a:ext cx="1447800" cy="303880"/>
            <a:chOff x="2386543" y="3729049"/>
            <a:chExt cx="1447800" cy="30388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0DF960A-654C-79B4-539D-D11F8EE73A34}"/>
                </a:ext>
              </a:extLst>
            </p:cNvPr>
            <p:cNvSpPr/>
            <p:nvPr/>
          </p:nvSpPr>
          <p:spPr>
            <a:xfrm>
              <a:off x="2386543" y="3729049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Fiber Connect</a:t>
              </a:r>
              <a:endParaRPr lang="en-US" sz="1000" b="1" baseline="30000">
                <a:solidFill>
                  <a:schemeClr val="bg1"/>
                </a:solidFill>
              </a:endParaRP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5E6D9452-8E83-1826-7A74-92C28BF4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67722" y="3772594"/>
              <a:ext cx="191734" cy="214029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4DF7190-9B7A-14FC-6F90-63F30EDEA192}"/>
              </a:ext>
            </a:extLst>
          </p:cNvPr>
          <p:cNvSpPr txBox="1"/>
          <p:nvPr/>
        </p:nvSpPr>
        <p:spPr>
          <a:xfrm>
            <a:off x="8376609" y="5583954"/>
            <a:ext cx="2799391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000" dirty="0">
                <a:solidFill>
                  <a:srgbClr val="33A85C"/>
                </a:solidFill>
                <a:ea typeface="+mn-lt"/>
                <a:cs typeface="+mn-lt"/>
              </a:rPr>
              <a:t>Icon bar height =  0.33” for all products, </a:t>
            </a:r>
            <a:br>
              <a:rPr lang="en-US" sz="1000" dirty="0">
                <a:solidFill>
                  <a:srgbClr val="33A85C"/>
                </a:solidFill>
                <a:ea typeface="+mn-lt"/>
                <a:cs typeface="+mn-lt"/>
              </a:rPr>
            </a:br>
            <a:r>
              <a:rPr lang="en-US" sz="1000" dirty="0">
                <a:solidFill>
                  <a:srgbClr val="33A85C"/>
                </a:solidFill>
                <a:ea typeface="+mn-lt"/>
                <a:cs typeface="+mn-lt"/>
              </a:rPr>
              <a:t>non-specific elements and partner bars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F506498-89CB-EE61-8002-BACE4F86AC45}"/>
              </a:ext>
            </a:extLst>
          </p:cNvPr>
          <p:cNvGrpSpPr/>
          <p:nvPr/>
        </p:nvGrpSpPr>
        <p:grpSpPr>
          <a:xfrm>
            <a:off x="8168218" y="7287010"/>
            <a:ext cx="124203" cy="3415064"/>
            <a:chOff x="1877214" y="1854882"/>
            <a:chExt cx="1547545" cy="341506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10CA2ED-A15E-1F86-94EF-4EFFC876F078}"/>
                </a:ext>
              </a:extLst>
            </p:cNvPr>
            <p:cNvCxnSpPr>
              <a:cxnSpLocks/>
            </p:cNvCxnSpPr>
            <p:nvPr/>
          </p:nvCxnSpPr>
          <p:spPr>
            <a:xfrm>
              <a:off x="2208965" y="3592611"/>
              <a:ext cx="1215794" cy="0"/>
            </a:xfrm>
            <a:prstGeom prst="line">
              <a:avLst/>
            </a:prstGeom>
            <a:ln w="19050" cap="rnd">
              <a:solidFill>
                <a:srgbClr val="92D05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44952B1-71C5-F4D0-4738-02EB43A5FF5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97" y="1854882"/>
              <a:ext cx="274" cy="3411989"/>
            </a:xfrm>
            <a:prstGeom prst="line">
              <a:avLst/>
            </a:prstGeom>
            <a:ln w="19050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31E9F2-B181-515D-534E-7C3E77708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7639" y="1854882"/>
              <a:ext cx="322139" cy="0"/>
            </a:xfrm>
            <a:prstGeom prst="line">
              <a:avLst/>
            </a:prstGeom>
            <a:ln w="19050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4D6A0A-9742-A60B-1577-DB962DD4BC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7214" y="5266871"/>
              <a:ext cx="320381" cy="3075"/>
            </a:xfrm>
            <a:prstGeom prst="line">
              <a:avLst/>
            </a:prstGeom>
            <a:ln w="19050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2225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D1F3D-6767-BD49-2428-642BA4EE8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DA14D9-569B-C6EF-8D1E-D0DD5333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894AD-CBAD-D7FD-9ABD-A4108DB97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1466850"/>
            <a:ext cx="2335237" cy="504901"/>
          </a:xfrm>
        </p:spPr>
        <p:txBody>
          <a:bodyPr/>
          <a:lstStyle/>
          <a:p>
            <a:r>
              <a:rPr lang="en-US" dirty="0"/>
              <a:t>The black bar is an orderable Equinix product or sub-product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D08E76-3BE2-5E0A-B427-3977A5E22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09950" y="1466850"/>
            <a:ext cx="2487168" cy="573827"/>
          </a:xfrm>
        </p:spPr>
        <p:txBody>
          <a:bodyPr/>
          <a:lstStyle/>
          <a:p>
            <a:r>
              <a:rPr lang="en-US" dirty="0"/>
              <a:t>Bullets are orderable </a:t>
            </a:r>
            <a:br>
              <a:rPr lang="en-US" dirty="0"/>
            </a:br>
            <a:r>
              <a:rPr lang="en-US" dirty="0"/>
              <a:t>Equinix sub-products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9E54B-6AA9-5043-7469-D1FEB0D1040C}"/>
              </a:ext>
            </a:extLst>
          </p:cNvPr>
          <p:cNvGrpSpPr/>
          <p:nvPr/>
        </p:nvGrpSpPr>
        <p:grpSpPr>
          <a:xfrm>
            <a:off x="552450" y="2319615"/>
            <a:ext cx="1447800" cy="303880"/>
            <a:chOff x="5370512" y="3608180"/>
            <a:chExt cx="1447800" cy="3038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2109FE-384C-331F-A150-18B3C8B67B9C}"/>
                </a:ext>
              </a:extLst>
            </p:cNvPr>
            <p:cNvSpPr/>
            <p:nvPr/>
          </p:nvSpPr>
          <p:spPr>
            <a:xfrm>
              <a:off x="5370512" y="3608180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Fabric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3" name="Graphic 58">
              <a:extLst>
                <a:ext uri="{FF2B5EF4-FFF2-40B4-BE49-F238E27FC236}">
                  <a16:creationId xmlns:a16="http://schemas.microsoft.com/office/drawing/2014/main" id="{3B4C8E7D-9918-8320-186B-4A68174E5CB0}"/>
                </a:ext>
              </a:extLst>
            </p:cNvPr>
            <p:cNvSpPr/>
            <p:nvPr/>
          </p:nvSpPr>
          <p:spPr>
            <a:xfrm>
              <a:off x="5458043" y="3653106"/>
              <a:ext cx="188853" cy="214029"/>
            </a:xfrm>
            <a:custGeom>
              <a:avLst/>
              <a:gdLst>
                <a:gd name="connsiteX0" fmla="*/ 382270 w 402347"/>
                <a:gd name="connsiteY0" fmla="*/ 99443 h 455983"/>
                <a:gd name="connsiteX1" fmla="*/ 221474 w 402347"/>
                <a:gd name="connsiteY1" fmla="*/ 5503 h 455983"/>
                <a:gd name="connsiteX2" fmla="*/ 180873 w 402347"/>
                <a:gd name="connsiteY2" fmla="*/ 5414 h 455983"/>
                <a:gd name="connsiteX3" fmla="*/ 19988 w 402347"/>
                <a:gd name="connsiteY3" fmla="*/ 99354 h 455983"/>
                <a:gd name="connsiteX4" fmla="*/ 0 w 402347"/>
                <a:gd name="connsiteY4" fmla="*/ 134090 h 455983"/>
                <a:gd name="connsiteX5" fmla="*/ 0 w 402347"/>
                <a:gd name="connsiteY5" fmla="*/ 321882 h 455983"/>
                <a:gd name="connsiteX6" fmla="*/ 19988 w 402347"/>
                <a:gd name="connsiteY6" fmla="*/ 356618 h 455983"/>
                <a:gd name="connsiteX7" fmla="*/ 180873 w 402347"/>
                <a:gd name="connsiteY7" fmla="*/ 450559 h 455983"/>
                <a:gd name="connsiteX8" fmla="*/ 221385 w 402347"/>
                <a:gd name="connsiteY8" fmla="*/ 450559 h 455983"/>
                <a:gd name="connsiteX9" fmla="*/ 382359 w 402347"/>
                <a:gd name="connsiteY9" fmla="*/ 356708 h 455983"/>
                <a:gd name="connsiteX10" fmla="*/ 402347 w 402347"/>
                <a:gd name="connsiteY10" fmla="*/ 321971 h 455983"/>
                <a:gd name="connsiteX11" fmla="*/ 402347 w 402347"/>
                <a:gd name="connsiteY11" fmla="*/ 134180 h 455983"/>
                <a:gd name="connsiteX12" fmla="*/ 382270 w 402347"/>
                <a:gd name="connsiteY12" fmla="*/ 99443 h 455983"/>
                <a:gd name="connsiteX13" fmla="*/ 106008 w 402347"/>
                <a:gd name="connsiteY13" fmla="*/ 280002 h 455983"/>
                <a:gd name="connsiteX14" fmla="*/ 116359 w 402347"/>
                <a:gd name="connsiteY14" fmla="*/ 285627 h 455983"/>
                <a:gd name="connsiteX15" fmla="*/ 157495 w 402347"/>
                <a:gd name="connsiteY15" fmla="*/ 263660 h 455983"/>
                <a:gd name="connsiteX16" fmla="*/ 157316 w 402347"/>
                <a:gd name="connsiteY16" fmla="*/ 258660 h 455983"/>
                <a:gd name="connsiteX17" fmla="*/ 159011 w 402347"/>
                <a:gd name="connsiteY17" fmla="*/ 250891 h 455983"/>
                <a:gd name="connsiteX18" fmla="*/ 101814 w 402347"/>
                <a:gd name="connsiteY18" fmla="*/ 200527 h 455983"/>
                <a:gd name="connsiteX19" fmla="*/ 99315 w 402347"/>
                <a:gd name="connsiteY19" fmla="*/ 201956 h 455983"/>
                <a:gd name="connsiteX20" fmla="*/ 106008 w 402347"/>
                <a:gd name="connsiteY20" fmla="*/ 280002 h 455983"/>
                <a:gd name="connsiteX21" fmla="*/ 226560 w 402347"/>
                <a:gd name="connsiteY21" fmla="*/ 159987 h 455983"/>
                <a:gd name="connsiteX22" fmla="*/ 227096 w 402347"/>
                <a:gd name="connsiteY22" fmla="*/ 159987 h 455983"/>
                <a:gd name="connsiteX23" fmla="*/ 227185 w 402347"/>
                <a:gd name="connsiteY23" fmla="*/ 159987 h 455983"/>
                <a:gd name="connsiteX24" fmla="*/ 248154 w 402347"/>
                <a:gd name="connsiteY24" fmla="*/ 172042 h 455983"/>
                <a:gd name="connsiteX25" fmla="*/ 287952 w 402347"/>
                <a:gd name="connsiteY25" fmla="*/ 163112 h 455983"/>
                <a:gd name="connsiteX26" fmla="*/ 287952 w 402347"/>
                <a:gd name="connsiteY26" fmla="*/ 163112 h 455983"/>
                <a:gd name="connsiteX27" fmla="*/ 217458 w 402347"/>
                <a:gd name="connsiteY27" fmla="*/ 123375 h 455983"/>
                <a:gd name="connsiteX28" fmla="*/ 214871 w 402347"/>
                <a:gd name="connsiteY28" fmla="*/ 125429 h 455983"/>
                <a:gd name="connsiteX29" fmla="*/ 226560 w 402347"/>
                <a:gd name="connsiteY29" fmla="*/ 159987 h 455983"/>
                <a:gd name="connsiteX30" fmla="*/ 118589 w 402347"/>
                <a:gd name="connsiteY30" fmla="*/ 189276 h 455983"/>
                <a:gd name="connsiteX31" fmla="*/ 171861 w 402347"/>
                <a:gd name="connsiteY31" fmla="*/ 236157 h 455983"/>
                <a:gd name="connsiteX32" fmla="*/ 186049 w 402347"/>
                <a:gd name="connsiteY32" fmla="*/ 233210 h 455983"/>
                <a:gd name="connsiteX33" fmla="*/ 186316 w 402347"/>
                <a:gd name="connsiteY33" fmla="*/ 233210 h 455983"/>
                <a:gd name="connsiteX34" fmla="*/ 188369 w 402347"/>
                <a:gd name="connsiteY34" fmla="*/ 233389 h 455983"/>
                <a:gd name="connsiteX35" fmla="*/ 204520 w 402347"/>
                <a:gd name="connsiteY35" fmla="*/ 204546 h 455983"/>
                <a:gd name="connsiteX36" fmla="*/ 199434 w 402347"/>
                <a:gd name="connsiteY36" fmla="*/ 195080 h 455983"/>
                <a:gd name="connsiteX37" fmla="*/ 118589 w 402347"/>
                <a:gd name="connsiteY37" fmla="*/ 189276 h 455983"/>
                <a:gd name="connsiteX38" fmla="*/ 120374 w 402347"/>
                <a:gd name="connsiteY38" fmla="*/ 169988 h 455983"/>
                <a:gd name="connsiteX39" fmla="*/ 200951 w 402347"/>
                <a:gd name="connsiteY39" fmla="*/ 175703 h 455983"/>
                <a:gd name="connsiteX40" fmla="*/ 208178 w 402347"/>
                <a:gd name="connsiteY40" fmla="*/ 166327 h 455983"/>
                <a:gd name="connsiteX41" fmla="*/ 195954 w 402347"/>
                <a:gd name="connsiteY41" fmla="*/ 130161 h 455983"/>
                <a:gd name="connsiteX42" fmla="*/ 183550 w 402347"/>
                <a:gd name="connsiteY42" fmla="*/ 125250 h 455983"/>
                <a:gd name="connsiteX43" fmla="*/ 120374 w 402347"/>
                <a:gd name="connsiteY43" fmla="*/ 169988 h 455983"/>
                <a:gd name="connsiteX44" fmla="*/ 125460 w 402347"/>
                <a:gd name="connsiteY44" fmla="*/ 306880 h 455983"/>
                <a:gd name="connsiteX45" fmla="*/ 197024 w 402347"/>
                <a:gd name="connsiteY45" fmla="*/ 336348 h 455983"/>
                <a:gd name="connsiteX46" fmla="*/ 199344 w 402347"/>
                <a:gd name="connsiteY46" fmla="*/ 334115 h 455983"/>
                <a:gd name="connsiteX47" fmla="*/ 183372 w 402347"/>
                <a:gd name="connsiteY47" fmla="*/ 287413 h 455983"/>
                <a:gd name="connsiteX48" fmla="*/ 182836 w 402347"/>
                <a:gd name="connsiteY48" fmla="*/ 287413 h 455983"/>
                <a:gd name="connsiteX49" fmla="*/ 182747 w 402347"/>
                <a:gd name="connsiteY49" fmla="*/ 287413 h 455983"/>
                <a:gd name="connsiteX50" fmla="*/ 166507 w 402347"/>
                <a:gd name="connsiteY50" fmla="*/ 280895 h 455983"/>
                <a:gd name="connsiteX51" fmla="*/ 125282 w 402347"/>
                <a:gd name="connsiteY51" fmla="*/ 302772 h 455983"/>
                <a:gd name="connsiteX52" fmla="*/ 125460 w 402347"/>
                <a:gd name="connsiteY52" fmla="*/ 306880 h 455983"/>
                <a:gd name="connsiteX53" fmla="*/ 218529 w 402347"/>
                <a:gd name="connsiteY53" fmla="*/ 327954 h 455983"/>
                <a:gd name="connsiteX54" fmla="*/ 231825 w 402347"/>
                <a:gd name="connsiteY54" fmla="*/ 332419 h 455983"/>
                <a:gd name="connsiteX55" fmla="*/ 285989 w 402347"/>
                <a:gd name="connsiteY55" fmla="*/ 293664 h 455983"/>
                <a:gd name="connsiteX56" fmla="*/ 207018 w 402347"/>
                <a:gd name="connsiteY56" fmla="*/ 275537 h 455983"/>
                <a:gd name="connsiteX57" fmla="*/ 201843 w 402347"/>
                <a:gd name="connsiteY57" fmla="*/ 281252 h 455983"/>
                <a:gd name="connsiteX58" fmla="*/ 217815 w 402347"/>
                <a:gd name="connsiteY58" fmla="*/ 327865 h 455983"/>
                <a:gd name="connsiteX59" fmla="*/ 218529 w 402347"/>
                <a:gd name="connsiteY59" fmla="*/ 327954 h 455983"/>
                <a:gd name="connsiteX60" fmla="*/ 249404 w 402347"/>
                <a:gd name="connsiteY60" fmla="*/ 200170 h 455983"/>
                <a:gd name="connsiteX61" fmla="*/ 302586 w 402347"/>
                <a:gd name="connsiteY61" fmla="*/ 262142 h 455983"/>
                <a:gd name="connsiteX62" fmla="*/ 304370 w 402347"/>
                <a:gd name="connsiteY62" fmla="*/ 261339 h 455983"/>
                <a:gd name="connsiteX63" fmla="*/ 304817 w 402347"/>
                <a:gd name="connsiteY63" fmla="*/ 192401 h 455983"/>
                <a:gd name="connsiteX64" fmla="*/ 292235 w 402347"/>
                <a:gd name="connsiteY64" fmla="*/ 182132 h 455983"/>
                <a:gd name="connsiteX65" fmla="*/ 252437 w 402347"/>
                <a:gd name="connsiteY65" fmla="*/ 191062 h 455983"/>
                <a:gd name="connsiteX66" fmla="*/ 249404 w 402347"/>
                <a:gd name="connsiteY66" fmla="*/ 200170 h 455983"/>
                <a:gd name="connsiteX67" fmla="*/ 217012 w 402347"/>
                <a:gd name="connsiteY67" fmla="*/ 382247 h 455983"/>
                <a:gd name="connsiteX68" fmla="*/ 215228 w 402347"/>
                <a:gd name="connsiteY68" fmla="*/ 382157 h 455983"/>
                <a:gd name="connsiteX69" fmla="*/ 189707 w 402347"/>
                <a:gd name="connsiteY69" fmla="*/ 354207 h 455983"/>
                <a:gd name="connsiteX70" fmla="*/ 118143 w 402347"/>
                <a:gd name="connsiteY70" fmla="*/ 324739 h 455983"/>
                <a:gd name="connsiteX71" fmla="*/ 96817 w 402347"/>
                <a:gd name="connsiteY71" fmla="*/ 333223 h 455983"/>
                <a:gd name="connsiteX72" fmla="*/ 78167 w 402347"/>
                <a:gd name="connsiteY72" fmla="*/ 324114 h 455983"/>
                <a:gd name="connsiteX73" fmla="*/ 71386 w 402347"/>
                <a:gd name="connsiteY73" fmla="*/ 304290 h 455983"/>
                <a:gd name="connsiteX74" fmla="*/ 86644 w 402347"/>
                <a:gd name="connsiteY74" fmla="*/ 281430 h 455983"/>
                <a:gd name="connsiteX75" fmla="*/ 79952 w 402347"/>
                <a:gd name="connsiteY75" fmla="*/ 203385 h 455983"/>
                <a:gd name="connsiteX76" fmla="*/ 60232 w 402347"/>
                <a:gd name="connsiteY76" fmla="*/ 175524 h 455983"/>
                <a:gd name="connsiteX77" fmla="*/ 69333 w 402347"/>
                <a:gd name="connsiteY77" fmla="*/ 156861 h 455983"/>
                <a:gd name="connsiteX78" fmla="*/ 89143 w 402347"/>
                <a:gd name="connsiteY78" fmla="*/ 150075 h 455983"/>
                <a:gd name="connsiteX79" fmla="*/ 103063 w 402347"/>
                <a:gd name="connsiteY79" fmla="*/ 154986 h 455983"/>
                <a:gd name="connsiteX80" fmla="*/ 172842 w 402347"/>
                <a:gd name="connsiteY80" fmla="*/ 107926 h 455983"/>
                <a:gd name="connsiteX81" fmla="*/ 172396 w 402347"/>
                <a:gd name="connsiteY81" fmla="*/ 101229 h 455983"/>
                <a:gd name="connsiteX82" fmla="*/ 181498 w 402347"/>
                <a:gd name="connsiteY82" fmla="*/ 82566 h 455983"/>
                <a:gd name="connsiteX83" fmla="*/ 201307 w 402347"/>
                <a:gd name="connsiteY83" fmla="*/ 75780 h 455983"/>
                <a:gd name="connsiteX84" fmla="*/ 219957 w 402347"/>
                <a:gd name="connsiteY84" fmla="*/ 84888 h 455983"/>
                <a:gd name="connsiteX85" fmla="*/ 226739 w 402347"/>
                <a:gd name="connsiteY85" fmla="*/ 104712 h 455983"/>
                <a:gd name="connsiteX86" fmla="*/ 226560 w 402347"/>
                <a:gd name="connsiteY86" fmla="*/ 106141 h 455983"/>
                <a:gd name="connsiteX87" fmla="*/ 297589 w 402347"/>
                <a:gd name="connsiteY87" fmla="*/ 146146 h 455983"/>
                <a:gd name="connsiteX88" fmla="*/ 316595 w 402347"/>
                <a:gd name="connsiteY88" fmla="*/ 139984 h 455983"/>
                <a:gd name="connsiteX89" fmla="*/ 341759 w 402347"/>
                <a:gd name="connsiteY89" fmla="*/ 168648 h 455983"/>
                <a:gd name="connsiteX90" fmla="*/ 341759 w 402347"/>
                <a:gd name="connsiteY90" fmla="*/ 168648 h 455983"/>
                <a:gd name="connsiteX91" fmla="*/ 324269 w 402347"/>
                <a:gd name="connsiteY91" fmla="*/ 192491 h 455983"/>
                <a:gd name="connsiteX92" fmla="*/ 323823 w 402347"/>
                <a:gd name="connsiteY92" fmla="*/ 261428 h 455983"/>
                <a:gd name="connsiteX93" fmla="*/ 339796 w 402347"/>
                <a:gd name="connsiteY93" fmla="*/ 286967 h 455983"/>
                <a:gd name="connsiteX94" fmla="*/ 312491 w 402347"/>
                <a:gd name="connsiteY94" fmla="*/ 311255 h 455983"/>
                <a:gd name="connsiteX95" fmla="*/ 300266 w 402347"/>
                <a:gd name="connsiteY95" fmla="*/ 307326 h 455983"/>
                <a:gd name="connsiteX96" fmla="*/ 243247 w 402347"/>
                <a:gd name="connsiteY96" fmla="*/ 348135 h 455983"/>
                <a:gd name="connsiteX97" fmla="*/ 244050 w 402347"/>
                <a:gd name="connsiteY97" fmla="*/ 356708 h 455983"/>
                <a:gd name="connsiteX98" fmla="*/ 234948 w 402347"/>
                <a:gd name="connsiteY98" fmla="*/ 375371 h 455983"/>
                <a:gd name="connsiteX99" fmla="*/ 217012 w 402347"/>
                <a:gd name="connsiteY99" fmla="*/ 382247 h 455983"/>
                <a:gd name="connsiteX100" fmla="*/ 211391 w 402347"/>
                <a:gd name="connsiteY100" fmla="*/ 256516 h 455983"/>
                <a:gd name="connsiteX101" fmla="*/ 286970 w 402347"/>
                <a:gd name="connsiteY101" fmla="*/ 273751 h 455983"/>
                <a:gd name="connsiteX102" fmla="*/ 234680 w 402347"/>
                <a:gd name="connsiteY102" fmla="*/ 212850 h 455983"/>
                <a:gd name="connsiteX103" fmla="*/ 223883 w 402347"/>
                <a:gd name="connsiteY103" fmla="*/ 214458 h 455983"/>
                <a:gd name="connsiteX104" fmla="*/ 223615 w 402347"/>
                <a:gd name="connsiteY104" fmla="*/ 214458 h 455983"/>
                <a:gd name="connsiteX105" fmla="*/ 221563 w 402347"/>
                <a:gd name="connsiteY105" fmla="*/ 214279 h 455983"/>
                <a:gd name="connsiteX106" fmla="*/ 205412 w 402347"/>
                <a:gd name="connsiteY106" fmla="*/ 243122 h 455983"/>
                <a:gd name="connsiteX107" fmla="*/ 211391 w 402347"/>
                <a:gd name="connsiteY107" fmla="*/ 256516 h 45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2347" h="455983">
                  <a:moveTo>
                    <a:pt x="382270" y="99443"/>
                  </a:moveTo>
                  <a:lnTo>
                    <a:pt x="221474" y="5503"/>
                  </a:lnTo>
                  <a:cubicBezTo>
                    <a:pt x="208892" y="-1819"/>
                    <a:pt x="193455" y="-1819"/>
                    <a:pt x="180873" y="5414"/>
                  </a:cubicBezTo>
                  <a:lnTo>
                    <a:pt x="19988" y="99354"/>
                  </a:lnTo>
                  <a:cubicBezTo>
                    <a:pt x="7674" y="106498"/>
                    <a:pt x="0" y="119803"/>
                    <a:pt x="0" y="134090"/>
                  </a:cubicBezTo>
                  <a:lnTo>
                    <a:pt x="0" y="321882"/>
                  </a:lnTo>
                  <a:cubicBezTo>
                    <a:pt x="0" y="336259"/>
                    <a:pt x="7585" y="349475"/>
                    <a:pt x="19988" y="356618"/>
                  </a:cubicBezTo>
                  <a:lnTo>
                    <a:pt x="180873" y="450559"/>
                  </a:lnTo>
                  <a:cubicBezTo>
                    <a:pt x="193366" y="457792"/>
                    <a:pt x="208892" y="457792"/>
                    <a:pt x="221385" y="450559"/>
                  </a:cubicBezTo>
                  <a:lnTo>
                    <a:pt x="382359" y="356708"/>
                  </a:lnTo>
                  <a:cubicBezTo>
                    <a:pt x="394673" y="349564"/>
                    <a:pt x="402347" y="336259"/>
                    <a:pt x="402347" y="321971"/>
                  </a:cubicBezTo>
                  <a:lnTo>
                    <a:pt x="402347" y="134180"/>
                  </a:lnTo>
                  <a:cubicBezTo>
                    <a:pt x="402258" y="119892"/>
                    <a:pt x="394584" y="106587"/>
                    <a:pt x="382270" y="99443"/>
                  </a:cubicBezTo>
                  <a:close/>
                  <a:moveTo>
                    <a:pt x="106008" y="280002"/>
                  </a:moveTo>
                  <a:cubicBezTo>
                    <a:pt x="109845" y="281073"/>
                    <a:pt x="113325" y="282948"/>
                    <a:pt x="116359" y="285627"/>
                  </a:cubicBezTo>
                  <a:lnTo>
                    <a:pt x="157495" y="263660"/>
                  </a:lnTo>
                  <a:cubicBezTo>
                    <a:pt x="157227" y="262142"/>
                    <a:pt x="157138" y="260446"/>
                    <a:pt x="157316" y="258660"/>
                  </a:cubicBezTo>
                  <a:cubicBezTo>
                    <a:pt x="157495" y="255981"/>
                    <a:pt x="158030" y="253302"/>
                    <a:pt x="159011" y="250891"/>
                  </a:cubicBezTo>
                  <a:lnTo>
                    <a:pt x="101814" y="200527"/>
                  </a:lnTo>
                  <a:cubicBezTo>
                    <a:pt x="101100" y="200974"/>
                    <a:pt x="100208" y="201510"/>
                    <a:pt x="99315" y="201956"/>
                  </a:cubicBezTo>
                  <a:lnTo>
                    <a:pt x="106008" y="280002"/>
                  </a:lnTo>
                  <a:close/>
                  <a:moveTo>
                    <a:pt x="226560" y="159987"/>
                  </a:moveTo>
                  <a:cubicBezTo>
                    <a:pt x="226739" y="159987"/>
                    <a:pt x="226917" y="159987"/>
                    <a:pt x="227096" y="159987"/>
                  </a:cubicBezTo>
                  <a:lnTo>
                    <a:pt x="227185" y="159987"/>
                  </a:lnTo>
                  <a:cubicBezTo>
                    <a:pt x="235662" y="160433"/>
                    <a:pt x="243425" y="164987"/>
                    <a:pt x="248154" y="172042"/>
                  </a:cubicBezTo>
                  <a:lnTo>
                    <a:pt x="287952" y="163112"/>
                  </a:lnTo>
                  <a:cubicBezTo>
                    <a:pt x="287952" y="163112"/>
                    <a:pt x="287952" y="163112"/>
                    <a:pt x="287952" y="163112"/>
                  </a:cubicBezTo>
                  <a:lnTo>
                    <a:pt x="217458" y="123375"/>
                  </a:lnTo>
                  <a:cubicBezTo>
                    <a:pt x="216655" y="124089"/>
                    <a:pt x="215763" y="124804"/>
                    <a:pt x="214871" y="125429"/>
                  </a:cubicBezTo>
                  <a:lnTo>
                    <a:pt x="226560" y="159987"/>
                  </a:lnTo>
                  <a:close/>
                  <a:moveTo>
                    <a:pt x="118589" y="189276"/>
                  </a:moveTo>
                  <a:lnTo>
                    <a:pt x="171861" y="236157"/>
                  </a:lnTo>
                  <a:cubicBezTo>
                    <a:pt x="176233" y="233924"/>
                    <a:pt x="181141" y="232942"/>
                    <a:pt x="186049" y="233210"/>
                  </a:cubicBezTo>
                  <a:lnTo>
                    <a:pt x="186316" y="233210"/>
                  </a:lnTo>
                  <a:cubicBezTo>
                    <a:pt x="186941" y="233299"/>
                    <a:pt x="187655" y="233299"/>
                    <a:pt x="188369" y="233389"/>
                  </a:cubicBezTo>
                  <a:lnTo>
                    <a:pt x="204520" y="204546"/>
                  </a:lnTo>
                  <a:cubicBezTo>
                    <a:pt x="202111" y="201688"/>
                    <a:pt x="200415" y="198474"/>
                    <a:pt x="199434" y="195080"/>
                  </a:cubicBezTo>
                  <a:lnTo>
                    <a:pt x="118589" y="189276"/>
                  </a:lnTo>
                  <a:close/>
                  <a:moveTo>
                    <a:pt x="120374" y="169988"/>
                  </a:moveTo>
                  <a:lnTo>
                    <a:pt x="200951" y="175703"/>
                  </a:lnTo>
                  <a:cubicBezTo>
                    <a:pt x="202557" y="172042"/>
                    <a:pt x="205055" y="168827"/>
                    <a:pt x="208178" y="166327"/>
                  </a:cubicBezTo>
                  <a:lnTo>
                    <a:pt x="195954" y="130161"/>
                  </a:lnTo>
                  <a:cubicBezTo>
                    <a:pt x="191403" y="129536"/>
                    <a:pt x="187298" y="127929"/>
                    <a:pt x="183550" y="125250"/>
                  </a:cubicBezTo>
                  <a:lnTo>
                    <a:pt x="120374" y="169988"/>
                  </a:lnTo>
                  <a:close/>
                  <a:moveTo>
                    <a:pt x="125460" y="306880"/>
                  </a:moveTo>
                  <a:lnTo>
                    <a:pt x="197024" y="336348"/>
                  </a:lnTo>
                  <a:cubicBezTo>
                    <a:pt x="197827" y="335455"/>
                    <a:pt x="198541" y="334741"/>
                    <a:pt x="199344" y="334115"/>
                  </a:cubicBezTo>
                  <a:lnTo>
                    <a:pt x="183372" y="287413"/>
                  </a:lnTo>
                  <a:cubicBezTo>
                    <a:pt x="183193" y="287413"/>
                    <a:pt x="183015" y="287413"/>
                    <a:pt x="182836" y="287413"/>
                  </a:cubicBezTo>
                  <a:lnTo>
                    <a:pt x="182747" y="287413"/>
                  </a:lnTo>
                  <a:cubicBezTo>
                    <a:pt x="176769" y="287056"/>
                    <a:pt x="171058" y="284734"/>
                    <a:pt x="166507" y="280895"/>
                  </a:cubicBezTo>
                  <a:lnTo>
                    <a:pt x="125282" y="302772"/>
                  </a:lnTo>
                  <a:cubicBezTo>
                    <a:pt x="125460" y="304112"/>
                    <a:pt x="125549" y="305451"/>
                    <a:pt x="125460" y="306880"/>
                  </a:cubicBezTo>
                  <a:close/>
                  <a:moveTo>
                    <a:pt x="218529" y="327954"/>
                  </a:moveTo>
                  <a:cubicBezTo>
                    <a:pt x="223259" y="328311"/>
                    <a:pt x="227809" y="329829"/>
                    <a:pt x="231825" y="332419"/>
                  </a:cubicBezTo>
                  <a:lnTo>
                    <a:pt x="285989" y="293664"/>
                  </a:lnTo>
                  <a:lnTo>
                    <a:pt x="207018" y="275537"/>
                  </a:lnTo>
                  <a:cubicBezTo>
                    <a:pt x="205501" y="277769"/>
                    <a:pt x="203717" y="279644"/>
                    <a:pt x="201843" y="281252"/>
                  </a:cubicBezTo>
                  <a:lnTo>
                    <a:pt x="217815" y="327865"/>
                  </a:lnTo>
                  <a:cubicBezTo>
                    <a:pt x="218083" y="327865"/>
                    <a:pt x="218262" y="327865"/>
                    <a:pt x="218529" y="327954"/>
                  </a:cubicBezTo>
                  <a:close/>
                  <a:moveTo>
                    <a:pt x="249404" y="200170"/>
                  </a:moveTo>
                  <a:lnTo>
                    <a:pt x="302586" y="262142"/>
                  </a:lnTo>
                  <a:cubicBezTo>
                    <a:pt x="303121" y="261874"/>
                    <a:pt x="303746" y="261606"/>
                    <a:pt x="304370" y="261339"/>
                  </a:cubicBezTo>
                  <a:lnTo>
                    <a:pt x="304817" y="192401"/>
                  </a:lnTo>
                  <a:cubicBezTo>
                    <a:pt x="299820" y="190437"/>
                    <a:pt x="295358" y="186865"/>
                    <a:pt x="292235" y="182132"/>
                  </a:cubicBezTo>
                  <a:lnTo>
                    <a:pt x="252437" y="191062"/>
                  </a:lnTo>
                  <a:cubicBezTo>
                    <a:pt x="251902" y="194187"/>
                    <a:pt x="250920" y="197223"/>
                    <a:pt x="249404" y="200170"/>
                  </a:cubicBezTo>
                  <a:close/>
                  <a:moveTo>
                    <a:pt x="217012" y="382247"/>
                  </a:moveTo>
                  <a:cubicBezTo>
                    <a:pt x="216388" y="382247"/>
                    <a:pt x="215852" y="382247"/>
                    <a:pt x="215228" y="382157"/>
                  </a:cubicBezTo>
                  <a:cubicBezTo>
                    <a:pt x="200594" y="381175"/>
                    <a:pt x="189350" y="368763"/>
                    <a:pt x="189707" y="354207"/>
                  </a:cubicBezTo>
                  <a:lnTo>
                    <a:pt x="118143" y="324739"/>
                  </a:lnTo>
                  <a:cubicBezTo>
                    <a:pt x="112522" y="330633"/>
                    <a:pt x="104848" y="333758"/>
                    <a:pt x="96817" y="333223"/>
                  </a:cubicBezTo>
                  <a:cubicBezTo>
                    <a:pt x="89589" y="332776"/>
                    <a:pt x="82986" y="329561"/>
                    <a:pt x="78167" y="324114"/>
                  </a:cubicBezTo>
                  <a:cubicBezTo>
                    <a:pt x="73349" y="318667"/>
                    <a:pt x="70939" y="311613"/>
                    <a:pt x="71386" y="304290"/>
                  </a:cubicBezTo>
                  <a:cubicBezTo>
                    <a:pt x="71921" y="294468"/>
                    <a:pt x="77810" y="285806"/>
                    <a:pt x="86644" y="281430"/>
                  </a:cubicBezTo>
                  <a:lnTo>
                    <a:pt x="79952" y="203385"/>
                  </a:lnTo>
                  <a:cubicBezTo>
                    <a:pt x="67727" y="199902"/>
                    <a:pt x="59518" y="188383"/>
                    <a:pt x="60232" y="175524"/>
                  </a:cubicBezTo>
                  <a:cubicBezTo>
                    <a:pt x="60678" y="168291"/>
                    <a:pt x="63890" y="161683"/>
                    <a:pt x="69333" y="156861"/>
                  </a:cubicBezTo>
                  <a:cubicBezTo>
                    <a:pt x="74776" y="152039"/>
                    <a:pt x="81826" y="149628"/>
                    <a:pt x="89143" y="150075"/>
                  </a:cubicBezTo>
                  <a:cubicBezTo>
                    <a:pt x="94229" y="150432"/>
                    <a:pt x="99048" y="152039"/>
                    <a:pt x="103063" y="154986"/>
                  </a:cubicBezTo>
                  <a:lnTo>
                    <a:pt x="172842" y="107926"/>
                  </a:lnTo>
                  <a:cubicBezTo>
                    <a:pt x="172396" y="105605"/>
                    <a:pt x="172307" y="103372"/>
                    <a:pt x="172396" y="101229"/>
                  </a:cubicBezTo>
                  <a:cubicBezTo>
                    <a:pt x="172842" y="93996"/>
                    <a:pt x="176055" y="87388"/>
                    <a:pt x="181498" y="82566"/>
                  </a:cubicBezTo>
                  <a:cubicBezTo>
                    <a:pt x="186941" y="77744"/>
                    <a:pt x="193990" y="75333"/>
                    <a:pt x="201307" y="75780"/>
                  </a:cubicBezTo>
                  <a:cubicBezTo>
                    <a:pt x="208535" y="76226"/>
                    <a:pt x="215138" y="79441"/>
                    <a:pt x="219957" y="84888"/>
                  </a:cubicBezTo>
                  <a:cubicBezTo>
                    <a:pt x="224775" y="90335"/>
                    <a:pt x="227185" y="97389"/>
                    <a:pt x="226739" y="104712"/>
                  </a:cubicBezTo>
                  <a:lnTo>
                    <a:pt x="226560" y="106141"/>
                  </a:lnTo>
                  <a:lnTo>
                    <a:pt x="297589" y="146146"/>
                  </a:lnTo>
                  <a:cubicBezTo>
                    <a:pt x="302943" y="141681"/>
                    <a:pt x="309724" y="139538"/>
                    <a:pt x="316595" y="139984"/>
                  </a:cubicBezTo>
                  <a:cubicBezTo>
                    <a:pt x="331319" y="140877"/>
                    <a:pt x="342651" y="153736"/>
                    <a:pt x="341759" y="168648"/>
                  </a:cubicBezTo>
                  <a:lnTo>
                    <a:pt x="341759" y="168648"/>
                  </a:lnTo>
                  <a:cubicBezTo>
                    <a:pt x="341134" y="179453"/>
                    <a:pt x="334263" y="188651"/>
                    <a:pt x="324269" y="192491"/>
                  </a:cubicBezTo>
                  <a:lnTo>
                    <a:pt x="323823" y="261428"/>
                  </a:lnTo>
                  <a:cubicBezTo>
                    <a:pt x="333995" y="265625"/>
                    <a:pt x="340420" y="275805"/>
                    <a:pt x="339796" y="286967"/>
                  </a:cubicBezTo>
                  <a:cubicBezTo>
                    <a:pt x="338903" y="301165"/>
                    <a:pt x="326678" y="312059"/>
                    <a:pt x="312491" y="311255"/>
                  </a:cubicBezTo>
                  <a:cubicBezTo>
                    <a:pt x="308207" y="310988"/>
                    <a:pt x="304014" y="309648"/>
                    <a:pt x="300266" y="307326"/>
                  </a:cubicBezTo>
                  <a:lnTo>
                    <a:pt x="243247" y="348135"/>
                  </a:lnTo>
                  <a:cubicBezTo>
                    <a:pt x="243960" y="350814"/>
                    <a:pt x="244228" y="353672"/>
                    <a:pt x="244050" y="356708"/>
                  </a:cubicBezTo>
                  <a:cubicBezTo>
                    <a:pt x="243603" y="363941"/>
                    <a:pt x="240391" y="370549"/>
                    <a:pt x="234948" y="375371"/>
                  </a:cubicBezTo>
                  <a:cubicBezTo>
                    <a:pt x="230040" y="379835"/>
                    <a:pt x="223705" y="382247"/>
                    <a:pt x="217012" y="382247"/>
                  </a:cubicBezTo>
                  <a:close/>
                  <a:moveTo>
                    <a:pt x="211391" y="256516"/>
                  </a:moveTo>
                  <a:lnTo>
                    <a:pt x="286970" y="273751"/>
                  </a:lnTo>
                  <a:lnTo>
                    <a:pt x="234680" y="212850"/>
                  </a:lnTo>
                  <a:cubicBezTo>
                    <a:pt x="231379" y="214011"/>
                    <a:pt x="227720" y="214636"/>
                    <a:pt x="223883" y="214458"/>
                  </a:cubicBezTo>
                  <a:lnTo>
                    <a:pt x="223615" y="214458"/>
                  </a:lnTo>
                  <a:cubicBezTo>
                    <a:pt x="222902" y="214368"/>
                    <a:pt x="222277" y="214368"/>
                    <a:pt x="221563" y="214279"/>
                  </a:cubicBezTo>
                  <a:lnTo>
                    <a:pt x="205412" y="243122"/>
                  </a:lnTo>
                  <a:cubicBezTo>
                    <a:pt x="208624" y="246962"/>
                    <a:pt x="210677" y="251516"/>
                    <a:pt x="211391" y="256516"/>
                  </a:cubicBezTo>
                  <a:close/>
                </a:path>
              </a:pathLst>
            </a:custGeom>
            <a:solidFill>
              <a:schemeClr val="bg1"/>
            </a:solidFill>
            <a:ln w="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85FB082-6CBF-B36C-AA48-B46D820544DA}"/>
              </a:ext>
            </a:extLst>
          </p:cNvPr>
          <p:cNvSpPr/>
          <p:nvPr/>
        </p:nvSpPr>
        <p:spPr>
          <a:xfrm>
            <a:off x="3427266" y="2619120"/>
            <a:ext cx="1494775" cy="4093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18872" tIns="54864" rtlCol="0" anchor="t" anchorCtr="0">
            <a:spAutoFit/>
          </a:bodyPr>
          <a:lstStyle/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Redundant 10 Gbps Connections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1BA7CD-CB6B-5DD1-0552-CA7FBD1E0C0D}"/>
              </a:ext>
            </a:extLst>
          </p:cNvPr>
          <p:cNvGrpSpPr/>
          <p:nvPr/>
        </p:nvGrpSpPr>
        <p:grpSpPr>
          <a:xfrm>
            <a:off x="3420427" y="2319615"/>
            <a:ext cx="1494775" cy="303880"/>
            <a:chOff x="3420427" y="2153938"/>
            <a:chExt cx="1494775" cy="30388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06CFEF-9066-6BF3-AB5B-9E86A482CD7C}"/>
                </a:ext>
              </a:extLst>
            </p:cNvPr>
            <p:cNvSpPr/>
            <p:nvPr/>
          </p:nvSpPr>
          <p:spPr>
            <a:xfrm>
              <a:off x="3420427" y="2153938"/>
              <a:ext cx="1494775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Fabric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29" name="Graphic 58">
              <a:extLst>
                <a:ext uri="{FF2B5EF4-FFF2-40B4-BE49-F238E27FC236}">
                  <a16:creationId xmlns:a16="http://schemas.microsoft.com/office/drawing/2014/main" id="{C2284B6B-5ABF-AE3C-A229-92B558D85246}"/>
                </a:ext>
              </a:extLst>
            </p:cNvPr>
            <p:cNvSpPr/>
            <p:nvPr/>
          </p:nvSpPr>
          <p:spPr>
            <a:xfrm>
              <a:off x="3480023" y="2201206"/>
              <a:ext cx="188853" cy="214029"/>
            </a:xfrm>
            <a:custGeom>
              <a:avLst/>
              <a:gdLst>
                <a:gd name="connsiteX0" fmla="*/ 382270 w 402347"/>
                <a:gd name="connsiteY0" fmla="*/ 99443 h 455983"/>
                <a:gd name="connsiteX1" fmla="*/ 221474 w 402347"/>
                <a:gd name="connsiteY1" fmla="*/ 5503 h 455983"/>
                <a:gd name="connsiteX2" fmla="*/ 180873 w 402347"/>
                <a:gd name="connsiteY2" fmla="*/ 5414 h 455983"/>
                <a:gd name="connsiteX3" fmla="*/ 19988 w 402347"/>
                <a:gd name="connsiteY3" fmla="*/ 99354 h 455983"/>
                <a:gd name="connsiteX4" fmla="*/ 0 w 402347"/>
                <a:gd name="connsiteY4" fmla="*/ 134090 h 455983"/>
                <a:gd name="connsiteX5" fmla="*/ 0 w 402347"/>
                <a:gd name="connsiteY5" fmla="*/ 321882 h 455983"/>
                <a:gd name="connsiteX6" fmla="*/ 19988 w 402347"/>
                <a:gd name="connsiteY6" fmla="*/ 356618 h 455983"/>
                <a:gd name="connsiteX7" fmla="*/ 180873 w 402347"/>
                <a:gd name="connsiteY7" fmla="*/ 450559 h 455983"/>
                <a:gd name="connsiteX8" fmla="*/ 221385 w 402347"/>
                <a:gd name="connsiteY8" fmla="*/ 450559 h 455983"/>
                <a:gd name="connsiteX9" fmla="*/ 382359 w 402347"/>
                <a:gd name="connsiteY9" fmla="*/ 356708 h 455983"/>
                <a:gd name="connsiteX10" fmla="*/ 402347 w 402347"/>
                <a:gd name="connsiteY10" fmla="*/ 321971 h 455983"/>
                <a:gd name="connsiteX11" fmla="*/ 402347 w 402347"/>
                <a:gd name="connsiteY11" fmla="*/ 134180 h 455983"/>
                <a:gd name="connsiteX12" fmla="*/ 382270 w 402347"/>
                <a:gd name="connsiteY12" fmla="*/ 99443 h 455983"/>
                <a:gd name="connsiteX13" fmla="*/ 106008 w 402347"/>
                <a:gd name="connsiteY13" fmla="*/ 280002 h 455983"/>
                <a:gd name="connsiteX14" fmla="*/ 116359 w 402347"/>
                <a:gd name="connsiteY14" fmla="*/ 285627 h 455983"/>
                <a:gd name="connsiteX15" fmla="*/ 157495 w 402347"/>
                <a:gd name="connsiteY15" fmla="*/ 263660 h 455983"/>
                <a:gd name="connsiteX16" fmla="*/ 157316 w 402347"/>
                <a:gd name="connsiteY16" fmla="*/ 258660 h 455983"/>
                <a:gd name="connsiteX17" fmla="*/ 159011 w 402347"/>
                <a:gd name="connsiteY17" fmla="*/ 250891 h 455983"/>
                <a:gd name="connsiteX18" fmla="*/ 101814 w 402347"/>
                <a:gd name="connsiteY18" fmla="*/ 200527 h 455983"/>
                <a:gd name="connsiteX19" fmla="*/ 99315 w 402347"/>
                <a:gd name="connsiteY19" fmla="*/ 201956 h 455983"/>
                <a:gd name="connsiteX20" fmla="*/ 106008 w 402347"/>
                <a:gd name="connsiteY20" fmla="*/ 280002 h 455983"/>
                <a:gd name="connsiteX21" fmla="*/ 226560 w 402347"/>
                <a:gd name="connsiteY21" fmla="*/ 159987 h 455983"/>
                <a:gd name="connsiteX22" fmla="*/ 227096 w 402347"/>
                <a:gd name="connsiteY22" fmla="*/ 159987 h 455983"/>
                <a:gd name="connsiteX23" fmla="*/ 227185 w 402347"/>
                <a:gd name="connsiteY23" fmla="*/ 159987 h 455983"/>
                <a:gd name="connsiteX24" fmla="*/ 248154 w 402347"/>
                <a:gd name="connsiteY24" fmla="*/ 172042 h 455983"/>
                <a:gd name="connsiteX25" fmla="*/ 287952 w 402347"/>
                <a:gd name="connsiteY25" fmla="*/ 163112 h 455983"/>
                <a:gd name="connsiteX26" fmla="*/ 287952 w 402347"/>
                <a:gd name="connsiteY26" fmla="*/ 163112 h 455983"/>
                <a:gd name="connsiteX27" fmla="*/ 217458 w 402347"/>
                <a:gd name="connsiteY27" fmla="*/ 123375 h 455983"/>
                <a:gd name="connsiteX28" fmla="*/ 214871 w 402347"/>
                <a:gd name="connsiteY28" fmla="*/ 125429 h 455983"/>
                <a:gd name="connsiteX29" fmla="*/ 226560 w 402347"/>
                <a:gd name="connsiteY29" fmla="*/ 159987 h 455983"/>
                <a:gd name="connsiteX30" fmla="*/ 118589 w 402347"/>
                <a:gd name="connsiteY30" fmla="*/ 189276 h 455983"/>
                <a:gd name="connsiteX31" fmla="*/ 171861 w 402347"/>
                <a:gd name="connsiteY31" fmla="*/ 236157 h 455983"/>
                <a:gd name="connsiteX32" fmla="*/ 186049 w 402347"/>
                <a:gd name="connsiteY32" fmla="*/ 233210 h 455983"/>
                <a:gd name="connsiteX33" fmla="*/ 186316 w 402347"/>
                <a:gd name="connsiteY33" fmla="*/ 233210 h 455983"/>
                <a:gd name="connsiteX34" fmla="*/ 188369 w 402347"/>
                <a:gd name="connsiteY34" fmla="*/ 233389 h 455983"/>
                <a:gd name="connsiteX35" fmla="*/ 204520 w 402347"/>
                <a:gd name="connsiteY35" fmla="*/ 204546 h 455983"/>
                <a:gd name="connsiteX36" fmla="*/ 199434 w 402347"/>
                <a:gd name="connsiteY36" fmla="*/ 195080 h 455983"/>
                <a:gd name="connsiteX37" fmla="*/ 118589 w 402347"/>
                <a:gd name="connsiteY37" fmla="*/ 189276 h 455983"/>
                <a:gd name="connsiteX38" fmla="*/ 120374 w 402347"/>
                <a:gd name="connsiteY38" fmla="*/ 169988 h 455983"/>
                <a:gd name="connsiteX39" fmla="*/ 200951 w 402347"/>
                <a:gd name="connsiteY39" fmla="*/ 175703 h 455983"/>
                <a:gd name="connsiteX40" fmla="*/ 208178 w 402347"/>
                <a:gd name="connsiteY40" fmla="*/ 166327 h 455983"/>
                <a:gd name="connsiteX41" fmla="*/ 195954 w 402347"/>
                <a:gd name="connsiteY41" fmla="*/ 130161 h 455983"/>
                <a:gd name="connsiteX42" fmla="*/ 183550 w 402347"/>
                <a:gd name="connsiteY42" fmla="*/ 125250 h 455983"/>
                <a:gd name="connsiteX43" fmla="*/ 120374 w 402347"/>
                <a:gd name="connsiteY43" fmla="*/ 169988 h 455983"/>
                <a:gd name="connsiteX44" fmla="*/ 125460 w 402347"/>
                <a:gd name="connsiteY44" fmla="*/ 306880 h 455983"/>
                <a:gd name="connsiteX45" fmla="*/ 197024 w 402347"/>
                <a:gd name="connsiteY45" fmla="*/ 336348 h 455983"/>
                <a:gd name="connsiteX46" fmla="*/ 199344 w 402347"/>
                <a:gd name="connsiteY46" fmla="*/ 334115 h 455983"/>
                <a:gd name="connsiteX47" fmla="*/ 183372 w 402347"/>
                <a:gd name="connsiteY47" fmla="*/ 287413 h 455983"/>
                <a:gd name="connsiteX48" fmla="*/ 182836 w 402347"/>
                <a:gd name="connsiteY48" fmla="*/ 287413 h 455983"/>
                <a:gd name="connsiteX49" fmla="*/ 182747 w 402347"/>
                <a:gd name="connsiteY49" fmla="*/ 287413 h 455983"/>
                <a:gd name="connsiteX50" fmla="*/ 166507 w 402347"/>
                <a:gd name="connsiteY50" fmla="*/ 280895 h 455983"/>
                <a:gd name="connsiteX51" fmla="*/ 125282 w 402347"/>
                <a:gd name="connsiteY51" fmla="*/ 302772 h 455983"/>
                <a:gd name="connsiteX52" fmla="*/ 125460 w 402347"/>
                <a:gd name="connsiteY52" fmla="*/ 306880 h 455983"/>
                <a:gd name="connsiteX53" fmla="*/ 218529 w 402347"/>
                <a:gd name="connsiteY53" fmla="*/ 327954 h 455983"/>
                <a:gd name="connsiteX54" fmla="*/ 231825 w 402347"/>
                <a:gd name="connsiteY54" fmla="*/ 332419 h 455983"/>
                <a:gd name="connsiteX55" fmla="*/ 285989 w 402347"/>
                <a:gd name="connsiteY55" fmla="*/ 293664 h 455983"/>
                <a:gd name="connsiteX56" fmla="*/ 207018 w 402347"/>
                <a:gd name="connsiteY56" fmla="*/ 275537 h 455983"/>
                <a:gd name="connsiteX57" fmla="*/ 201843 w 402347"/>
                <a:gd name="connsiteY57" fmla="*/ 281252 h 455983"/>
                <a:gd name="connsiteX58" fmla="*/ 217815 w 402347"/>
                <a:gd name="connsiteY58" fmla="*/ 327865 h 455983"/>
                <a:gd name="connsiteX59" fmla="*/ 218529 w 402347"/>
                <a:gd name="connsiteY59" fmla="*/ 327954 h 455983"/>
                <a:gd name="connsiteX60" fmla="*/ 249404 w 402347"/>
                <a:gd name="connsiteY60" fmla="*/ 200170 h 455983"/>
                <a:gd name="connsiteX61" fmla="*/ 302586 w 402347"/>
                <a:gd name="connsiteY61" fmla="*/ 262142 h 455983"/>
                <a:gd name="connsiteX62" fmla="*/ 304370 w 402347"/>
                <a:gd name="connsiteY62" fmla="*/ 261339 h 455983"/>
                <a:gd name="connsiteX63" fmla="*/ 304817 w 402347"/>
                <a:gd name="connsiteY63" fmla="*/ 192401 h 455983"/>
                <a:gd name="connsiteX64" fmla="*/ 292235 w 402347"/>
                <a:gd name="connsiteY64" fmla="*/ 182132 h 455983"/>
                <a:gd name="connsiteX65" fmla="*/ 252437 w 402347"/>
                <a:gd name="connsiteY65" fmla="*/ 191062 h 455983"/>
                <a:gd name="connsiteX66" fmla="*/ 249404 w 402347"/>
                <a:gd name="connsiteY66" fmla="*/ 200170 h 455983"/>
                <a:gd name="connsiteX67" fmla="*/ 217012 w 402347"/>
                <a:gd name="connsiteY67" fmla="*/ 382247 h 455983"/>
                <a:gd name="connsiteX68" fmla="*/ 215228 w 402347"/>
                <a:gd name="connsiteY68" fmla="*/ 382157 h 455983"/>
                <a:gd name="connsiteX69" fmla="*/ 189707 w 402347"/>
                <a:gd name="connsiteY69" fmla="*/ 354207 h 455983"/>
                <a:gd name="connsiteX70" fmla="*/ 118143 w 402347"/>
                <a:gd name="connsiteY70" fmla="*/ 324739 h 455983"/>
                <a:gd name="connsiteX71" fmla="*/ 96817 w 402347"/>
                <a:gd name="connsiteY71" fmla="*/ 333223 h 455983"/>
                <a:gd name="connsiteX72" fmla="*/ 78167 w 402347"/>
                <a:gd name="connsiteY72" fmla="*/ 324114 h 455983"/>
                <a:gd name="connsiteX73" fmla="*/ 71386 w 402347"/>
                <a:gd name="connsiteY73" fmla="*/ 304290 h 455983"/>
                <a:gd name="connsiteX74" fmla="*/ 86644 w 402347"/>
                <a:gd name="connsiteY74" fmla="*/ 281430 h 455983"/>
                <a:gd name="connsiteX75" fmla="*/ 79952 w 402347"/>
                <a:gd name="connsiteY75" fmla="*/ 203385 h 455983"/>
                <a:gd name="connsiteX76" fmla="*/ 60232 w 402347"/>
                <a:gd name="connsiteY76" fmla="*/ 175524 h 455983"/>
                <a:gd name="connsiteX77" fmla="*/ 69333 w 402347"/>
                <a:gd name="connsiteY77" fmla="*/ 156861 h 455983"/>
                <a:gd name="connsiteX78" fmla="*/ 89143 w 402347"/>
                <a:gd name="connsiteY78" fmla="*/ 150075 h 455983"/>
                <a:gd name="connsiteX79" fmla="*/ 103063 w 402347"/>
                <a:gd name="connsiteY79" fmla="*/ 154986 h 455983"/>
                <a:gd name="connsiteX80" fmla="*/ 172842 w 402347"/>
                <a:gd name="connsiteY80" fmla="*/ 107926 h 455983"/>
                <a:gd name="connsiteX81" fmla="*/ 172396 w 402347"/>
                <a:gd name="connsiteY81" fmla="*/ 101229 h 455983"/>
                <a:gd name="connsiteX82" fmla="*/ 181498 w 402347"/>
                <a:gd name="connsiteY82" fmla="*/ 82566 h 455983"/>
                <a:gd name="connsiteX83" fmla="*/ 201307 w 402347"/>
                <a:gd name="connsiteY83" fmla="*/ 75780 h 455983"/>
                <a:gd name="connsiteX84" fmla="*/ 219957 w 402347"/>
                <a:gd name="connsiteY84" fmla="*/ 84888 h 455983"/>
                <a:gd name="connsiteX85" fmla="*/ 226739 w 402347"/>
                <a:gd name="connsiteY85" fmla="*/ 104712 h 455983"/>
                <a:gd name="connsiteX86" fmla="*/ 226560 w 402347"/>
                <a:gd name="connsiteY86" fmla="*/ 106141 h 455983"/>
                <a:gd name="connsiteX87" fmla="*/ 297589 w 402347"/>
                <a:gd name="connsiteY87" fmla="*/ 146146 h 455983"/>
                <a:gd name="connsiteX88" fmla="*/ 316595 w 402347"/>
                <a:gd name="connsiteY88" fmla="*/ 139984 h 455983"/>
                <a:gd name="connsiteX89" fmla="*/ 341759 w 402347"/>
                <a:gd name="connsiteY89" fmla="*/ 168648 h 455983"/>
                <a:gd name="connsiteX90" fmla="*/ 341759 w 402347"/>
                <a:gd name="connsiteY90" fmla="*/ 168648 h 455983"/>
                <a:gd name="connsiteX91" fmla="*/ 324269 w 402347"/>
                <a:gd name="connsiteY91" fmla="*/ 192491 h 455983"/>
                <a:gd name="connsiteX92" fmla="*/ 323823 w 402347"/>
                <a:gd name="connsiteY92" fmla="*/ 261428 h 455983"/>
                <a:gd name="connsiteX93" fmla="*/ 339796 w 402347"/>
                <a:gd name="connsiteY93" fmla="*/ 286967 h 455983"/>
                <a:gd name="connsiteX94" fmla="*/ 312491 w 402347"/>
                <a:gd name="connsiteY94" fmla="*/ 311255 h 455983"/>
                <a:gd name="connsiteX95" fmla="*/ 300266 w 402347"/>
                <a:gd name="connsiteY95" fmla="*/ 307326 h 455983"/>
                <a:gd name="connsiteX96" fmla="*/ 243247 w 402347"/>
                <a:gd name="connsiteY96" fmla="*/ 348135 h 455983"/>
                <a:gd name="connsiteX97" fmla="*/ 244050 w 402347"/>
                <a:gd name="connsiteY97" fmla="*/ 356708 h 455983"/>
                <a:gd name="connsiteX98" fmla="*/ 234948 w 402347"/>
                <a:gd name="connsiteY98" fmla="*/ 375371 h 455983"/>
                <a:gd name="connsiteX99" fmla="*/ 217012 w 402347"/>
                <a:gd name="connsiteY99" fmla="*/ 382247 h 455983"/>
                <a:gd name="connsiteX100" fmla="*/ 211391 w 402347"/>
                <a:gd name="connsiteY100" fmla="*/ 256516 h 455983"/>
                <a:gd name="connsiteX101" fmla="*/ 286970 w 402347"/>
                <a:gd name="connsiteY101" fmla="*/ 273751 h 455983"/>
                <a:gd name="connsiteX102" fmla="*/ 234680 w 402347"/>
                <a:gd name="connsiteY102" fmla="*/ 212850 h 455983"/>
                <a:gd name="connsiteX103" fmla="*/ 223883 w 402347"/>
                <a:gd name="connsiteY103" fmla="*/ 214458 h 455983"/>
                <a:gd name="connsiteX104" fmla="*/ 223615 w 402347"/>
                <a:gd name="connsiteY104" fmla="*/ 214458 h 455983"/>
                <a:gd name="connsiteX105" fmla="*/ 221563 w 402347"/>
                <a:gd name="connsiteY105" fmla="*/ 214279 h 455983"/>
                <a:gd name="connsiteX106" fmla="*/ 205412 w 402347"/>
                <a:gd name="connsiteY106" fmla="*/ 243122 h 455983"/>
                <a:gd name="connsiteX107" fmla="*/ 211391 w 402347"/>
                <a:gd name="connsiteY107" fmla="*/ 256516 h 45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2347" h="455983">
                  <a:moveTo>
                    <a:pt x="382270" y="99443"/>
                  </a:moveTo>
                  <a:lnTo>
                    <a:pt x="221474" y="5503"/>
                  </a:lnTo>
                  <a:cubicBezTo>
                    <a:pt x="208892" y="-1819"/>
                    <a:pt x="193455" y="-1819"/>
                    <a:pt x="180873" y="5414"/>
                  </a:cubicBezTo>
                  <a:lnTo>
                    <a:pt x="19988" y="99354"/>
                  </a:lnTo>
                  <a:cubicBezTo>
                    <a:pt x="7674" y="106498"/>
                    <a:pt x="0" y="119803"/>
                    <a:pt x="0" y="134090"/>
                  </a:cubicBezTo>
                  <a:lnTo>
                    <a:pt x="0" y="321882"/>
                  </a:lnTo>
                  <a:cubicBezTo>
                    <a:pt x="0" y="336259"/>
                    <a:pt x="7585" y="349475"/>
                    <a:pt x="19988" y="356618"/>
                  </a:cubicBezTo>
                  <a:lnTo>
                    <a:pt x="180873" y="450559"/>
                  </a:lnTo>
                  <a:cubicBezTo>
                    <a:pt x="193366" y="457792"/>
                    <a:pt x="208892" y="457792"/>
                    <a:pt x="221385" y="450559"/>
                  </a:cubicBezTo>
                  <a:lnTo>
                    <a:pt x="382359" y="356708"/>
                  </a:lnTo>
                  <a:cubicBezTo>
                    <a:pt x="394673" y="349564"/>
                    <a:pt x="402347" y="336259"/>
                    <a:pt x="402347" y="321971"/>
                  </a:cubicBezTo>
                  <a:lnTo>
                    <a:pt x="402347" y="134180"/>
                  </a:lnTo>
                  <a:cubicBezTo>
                    <a:pt x="402258" y="119892"/>
                    <a:pt x="394584" y="106587"/>
                    <a:pt x="382270" y="99443"/>
                  </a:cubicBezTo>
                  <a:close/>
                  <a:moveTo>
                    <a:pt x="106008" y="280002"/>
                  </a:moveTo>
                  <a:cubicBezTo>
                    <a:pt x="109845" y="281073"/>
                    <a:pt x="113325" y="282948"/>
                    <a:pt x="116359" y="285627"/>
                  </a:cubicBezTo>
                  <a:lnTo>
                    <a:pt x="157495" y="263660"/>
                  </a:lnTo>
                  <a:cubicBezTo>
                    <a:pt x="157227" y="262142"/>
                    <a:pt x="157138" y="260446"/>
                    <a:pt x="157316" y="258660"/>
                  </a:cubicBezTo>
                  <a:cubicBezTo>
                    <a:pt x="157495" y="255981"/>
                    <a:pt x="158030" y="253302"/>
                    <a:pt x="159011" y="250891"/>
                  </a:cubicBezTo>
                  <a:lnTo>
                    <a:pt x="101814" y="200527"/>
                  </a:lnTo>
                  <a:cubicBezTo>
                    <a:pt x="101100" y="200974"/>
                    <a:pt x="100208" y="201510"/>
                    <a:pt x="99315" y="201956"/>
                  </a:cubicBezTo>
                  <a:lnTo>
                    <a:pt x="106008" y="280002"/>
                  </a:lnTo>
                  <a:close/>
                  <a:moveTo>
                    <a:pt x="226560" y="159987"/>
                  </a:moveTo>
                  <a:cubicBezTo>
                    <a:pt x="226739" y="159987"/>
                    <a:pt x="226917" y="159987"/>
                    <a:pt x="227096" y="159987"/>
                  </a:cubicBezTo>
                  <a:lnTo>
                    <a:pt x="227185" y="159987"/>
                  </a:lnTo>
                  <a:cubicBezTo>
                    <a:pt x="235662" y="160433"/>
                    <a:pt x="243425" y="164987"/>
                    <a:pt x="248154" y="172042"/>
                  </a:cubicBezTo>
                  <a:lnTo>
                    <a:pt x="287952" y="163112"/>
                  </a:lnTo>
                  <a:cubicBezTo>
                    <a:pt x="287952" y="163112"/>
                    <a:pt x="287952" y="163112"/>
                    <a:pt x="287952" y="163112"/>
                  </a:cubicBezTo>
                  <a:lnTo>
                    <a:pt x="217458" y="123375"/>
                  </a:lnTo>
                  <a:cubicBezTo>
                    <a:pt x="216655" y="124089"/>
                    <a:pt x="215763" y="124804"/>
                    <a:pt x="214871" y="125429"/>
                  </a:cubicBezTo>
                  <a:lnTo>
                    <a:pt x="226560" y="159987"/>
                  </a:lnTo>
                  <a:close/>
                  <a:moveTo>
                    <a:pt x="118589" y="189276"/>
                  </a:moveTo>
                  <a:lnTo>
                    <a:pt x="171861" y="236157"/>
                  </a:lnTo>
                  <a:cubicBezTo>
                    <a:pt x="176233" y="233924"/>
                    <a:pt x="181141" y="232942"/>
                    <a:pt x="186049" y="233210"/>
                  </a:cubicBezTo>
                  <a:lnTo>
                    <a:pt x="186316" y="233210"/>
                  </a:lnTo>
                  <a:cubicBezTo>
                    <a:pt x="186941" y="233299"/>
                    <a:pt x="187655" y="233299"/>
                    <a:pt x="188369" y="233389"/>
                  </a:cubicBezTo>
                  <a:lnTo>
                    <a:pt x="204520" y="204546"/>
                  </a:lnTo>
                  <a:cubicBezTo>
                    <a:pt x="202111" y="201688"/>
                    <a:pt x="200415" y="198474"/>
                    <a:pt x="199434" y="195080"/>
                  </a:cubicBezTo>
                  <a:lnTo>
                    <a:pt x="118589" y="189276"/>
                  </a:lnTo>
                  <a:close/>
                  <a:moveTo>
                    <a:pt x="120374" y="169988"/>
                  </a:moveTo>
                  <a:lnTo>
                    <a:pt x="200951" y="175703"/>
                  </a:lnTo>
                  <a:cubicBezTo>
                    <a:pt x="202557" y="172042"/>
                    <a:pt x="205055" y="168827"/>
                    <a:pt x="208178" y="166327"/>
                  </a:cubicBezTo>
                  <a:lnTo>
                    <a:pt x="195954" y="130161"/>
                  </a:lnTo>
                  <a:cubicBezTo>
                    <a:pt x="191403" y="129536"/>
                    <a:pt x="187298" y="127929"/>
                    <a:pt x="183550" y="125250"/>
                  </a:cubicBezTo>
                  <a:lnTo>
                    <a:pt x="120374" y="169988"/>
                  </a:lnTo>
                  <a:close/>
                  <a:moveTo>
                    <a:pt x="125460" y="306880"/>
                  </a:moveTo>
                  <a:lnTo>
                    <a:pt x="197024" y="336348"/>
                  </a:lnTo>
                  <a:cubicBezTo>
                    <a:pt x="197827" y="335455"/>
                    <a:pt x="198541" y="334741"/>
                    <a:pt x="199344" y="334115"/>
                  </a:cubicBezTo>
                  <a:lnTo>
                    <a:pt x="183372" y="287413"/>
                  </a:lnTo>
                  <a:cubicBezTo>
                    <a:pt x="183193" y="287413"/>
                    <a:pt x="183015" y="287413"/>
                    <a:pt x="182836" y="287413"/>
                  </a:cubicBezTo>
                  <a:lnTo>
                    <a:pt x="182747" y="287413"/>
                  </a:lnTo>
                  <a:cubicBezTo>
                    <a:pt x="176769" y="287056"/>
                    <a:pt x="171058" y="284734"/>
                    <a:pt x="166507" y="280895"/>
                  </a:cubicBezTo>
                  <a:lnTo>
                    <a:pt x="125282" y="302772"/>
                  </a:lnTo>
                  <a:cubicBezTo>
                    <a:pt x="125460" y="304112"/>
                    <a:pt x="125549" y="305451"/>
                    <a:pt x="125460" y="306880"/>
                  </a:cubicBezTo>
                  <a:close/>
                  <a:moveTo>
                    <a:pt x="218529" y="327954"/>
                  </a:moveTo>
                  <a:cubicBezTo>
                    <a:pt x="223259" y="328311"/>
                    <a:pt x="227809" y="329829"/>
                    <a:pt x="231825" y="332419"/>
                  </a:cubicBezTo>
                  <a:lnTo>
                    <a:pt x="285989" y="293664"/>
                  </a:lnTo>
                  <a:lnTo>
                    <a:pt x="207018" y="275537"/>
                  </a:lnTo>
                  <a:cubicBezTo>
                    <a:pt x="205501" y="277769"/>
                    <a:pt x="203717" y="279644"/>
                    <a:pt x="201843" y="281252"/>
                  </a:cubicBezTo>
                  <a:lnTo>
                    <a:pt x="217815" y="327865"/>
                  </a:lnTo>
                  <a:cubicBezTo>
                    <a:pt x="218083" y="327865"/>
                    <a:pt x="218262" y="327865"/>
                    <a:pt x="218529" y="327954"/>
                  </a:cubicBezTo>
                  <a:close/>
                  <a:moveTo>
                    <a:pt x="249404" y="200170"/>
                  </a:moveTo>
                  <a:lnTo>
                    <a:pt x="302586" y="262142"/>
                  </a:lnTo>
                  <a:cubicBezTo>
                    <a:pt x="303121" y="261874"/>
                    <a:pt x="303746" y="261606"/>
                    <a:pt x="304370" y="261339"/>
                  </a:cubicBezTo>
                  <a:lnTo>
                    <a:pt x="304817" y="192401"/>
                  </a:lnTo>
                  <a:cubicBezTo>
                    <a:pt x="299820" y="190437"/>
                    <a:pt x="295358" y="186865"/>
                    <a:pt x="292235" y="182132"/>
                  </a:cubicBezTo>
                  <a:lnTo>
                    <a:pt x="252437" y="191062"/>
                  </a:lnTo>
                  <a:cubicBezTo>
                    <a:pt x="251902" y="194187"/>
                    <a:pt x="250920" y="197223"/>
                    <a:pt x="249404" y="200170"/>
                  </a:cubicBezTo>
                  <a:close/>
                  <a:moveTo>
                    <a:pt x="217012" y="382247"/>
                  </a:moveTo>
                  <a:cubicBezTo>
                    <a:pt x="216388" y="382247"/>
                    <a:pt x="215852" y="382247"/>
                    <a:pt x="215228" y="382157"/>
                  </a:cubicBezTo>
                  <a:cubicBezTo>
                    <a:pt x="200594" y="381175"/>
                    <a:pt x="189350" y="368763"/>
                    <a:pt x="189707" y="354207"/>
                  </a:cubicBezTo>
                  <a:lnTo>
                    <a:pt x="118143" y="324739"/>
                  </a:lnTo>
                  <a:cubicBezTo>
                    <a:pt x="112522" y="330633"/>
                    <a:pt x="104848" y="333758"/>
                    <a:pt x="96817" y="333223"/>
                  </a:cubicBezTo>
                  <a:cubicBezTo>
                    <a:pt x="89589" y="332776"/>
                    <a:pt x="82986" y="329561"/>
                    <a:pt x="78167" y="324114"/>
                  </a:cubicBezTo>
                  <a:cubicBezTo>
                    <a:pt x="73349" y="318667"/>
                    <a:pt x="70939" y="311613"/>
                    <a:pt x="71386" y="304290"/>
                  </a:cubicBezTo>
                  <a:cubicBezTo>
                    <a:pt x="71921" y="294468"/>
                    <a:pt x="77810" y="285806"/>
                    <a:pt x="86644" y="281430"/>
                  </a:cubicBezTo>
                  <a:lnTo>
                    <a:pt x="79952" y="203385"/>
                  </a:lnTo>
                  <a:cubicBezTo>
                    <a:pt x="67727" y="199902"/>
                    <a:pt x="59518" y="188383"/>
                    <a:pt x="60232" y="175524"/>
                  </a:cubicBezTo>
                  <a:cubicBezTo>
                    <a:pt x="60678" y="168291"/>
                    <a:pt x="63890" y="161683"/>
                    <a:pt x="69333" y="156861"/>
                  </a:cubicBezTo>
                  <a:cubicBezTo>
                    <a:pt x="74776" y="152039"/>
                    <a:pt x="81826" y="149628"/>
                    <a:pt x="89143" y="150075"/>
                  </a:cubicBezTo>
                  <a:cubicBezTo>
                    <a:pt x="94229" y="150432"/>
                    <a:pt x="99048" y="152039"/>
                    <a:pt x="103063" y="154986"/>
                  </a:cubicBezTo>
                  <a:lnTo>
                    <a:pt x="172842" y="107926"/>
                  </a:lnTo>
                  <a:cubicBezTo>
                    <a:pt x="172396" y="105605"/>
                    <a:pt x="172307" y="103372"/>
                    <a:pt x="172396" y="101229"/>
                  </a:cubicBezTo>
                  <a:cubicBezTo>
                    <a:pt x="172842" y="93996"/>
                    <a:pt x="176055" y="87388"/>
                    <a:pt x="181498" y="82566"/>
                  </a:cubicBezTo>
                  <a:cubicBezTo>
                    <a:pt x="186941" y="77744"/>
                    <a:pt x="193990" y="75333"/>
                    <a:pt x="201307" y="75780"/>
                  </a:cubicBezTo>
                  <a:cubicBezTo>
                    <a:pt x="208535" y="76226"/>
                    <a:pt x="215138" y="79441"/>
                    <a:pt x="219957" y="84888"/>
                  </a:cubicBezTo>
                  <a:cubicBezTo>
                    <a:pt x="224775" y="90335"/>
                    <a:pt x="227185" y="97389"/>
                    <a:pt x="226739" y="104712"/>
                  </a:cubicBezTo>
                  <a:lnTo>
                    <a:pt x="226560" y="106141"/>
                  </a:lnTo>
                  <a:lnTo>
                    <a:pt x="297589" y="146146"/>
                  </a:lnTo>
                  <a:cubicBezTo>
                    <a:pt x="302943" y="141681"/>
                    <a:pt x="309724" y="139538"/>
                    <a:pt x="316595" y="139984"/>
                  </a:cubicBezTo>
                  <a:cubicBezTo>
                    <a:pt x="331319" y="140877"/>
                    <a:pt x="342651" y="153736"/>
                    <a:pt x="341759" y="168648"/>
                  </a:cubicBezTo>
                  <a:lnTo>
                    <a:pt x="341759" y="168648"/>
                  </a:lnTo>
                  <a:cubicBezTo>
                    <a:pt x="341134" y="179453"/>
                    <a:pt x="334263" y="188651"/>
                    <a:pt x="324269" y="192491"/>
                  </a:cubicBezTo>
                  <a:lnTo>
                    <a:pt x="323823" y="261428"/>
                  </a:lnTo>
                  <a:cubicBezTo>
                    <a:pt x="333995" y="265625"/>
                    <a:pt x="340420" y="275805"/>
                    <a:pt x="339796" y="286967"/>
                  </a:cubicBezTo>
                  <a:cubicBezTo>
                    <a:pt x="338903" y="301165"/>
                    <a:pt x="326678" y="312059"/>
                    <a:pt x="312491" y="311255"/>
                  </a:cubicBezTo>
                  <a:cubicBezTo>
                    <a:pt x="308207" y="310988"/>
                    <a:pt x="304014" y="309648"/>
                    <a:pt x="300266" y="307326"/>
                  </a:cubicBezTo>
                  <a:lnTo>
                    <a:pt x="243247" y="348135"/>
                  </a:lnTo>
                  <a:cubicBezTo>
                    <a:pt x="243960" y="350814"/>
                    <a:pt x="244228" y="353672"/>
                    <a:pt x="244050" y="356708"/>
                  </a:cubicBezTo>
                  <a:cubicBezTo>
                    <a:pt x="243603" y="363941"/>
                    <a:pt x="240391" y="370549"/>
                    <a:pt x="234948" y="375371"/>
                  </a:cubicBezTo>
                  <a:cubicBezTo>
                    <a:pt x="230040" y="379835"/>
                    <a:pt x="223705" y="382247"/>
                    <a:pt x="217012" y="382247"/>
                  </a:cubicBezTo>
                  <a:close/>
                  <a:moveTo>
                    <a:pt x="211391" y="256516"/>
                  </a:moveTo>
                  <a:lnTo>
                    <a:pt x="286970" y="273751"/>
                  </a:lnTo>
                  <a:lnTo>
                    <a:pt x="234680" y="212850"/>
                  </a:lnTo>
                  <a:cubicBezTo>
                    <a:pt x="231379" y="214011"/>
                    <a:pt x="227720" y="214636"/>
                    <a:pt x="223883" y="214458"/>
                  </a:cubicBezTo>
                  <a:lnTo>
                    <a:pt x="223615" y="214458"/>
                  </a:lnTo>
                  <a:cubicBezTo>
                    <a:pt x="222902" y="214368"/>
                    <a:pt x="222277" y="214368"/>
                    <a:pt x="221563" y="214279"/>
                  </a:cubicBezTo>
                  <a:lnTo>
                    <a:pt x="205412" y="243122"/>
                  </a:lnTo>
                  <a:cubicBezTo>
                    <a:pt x="208624" y="246962"/>
                    <a:pt x="210677" y="251516"/>
                    <a:pt x="211391" y="256516"/>
                  </a:cubicBezTo>
                  <a:close/>
                </a:path>
              </a:pathLst>
            </a:custGeom>
            <a:solidFill>
              <a:schemeClr val="bg1"/>
            </a:solidFill>
            <a:ln w="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2E2EA1-4AA5-BD9A-5A0F-ED0760ED3433}"/>
              </a:ext>
            </a:extLst>
          </p:cNvPr>
          <p:cNvGrpSpPr/>
          <p:nvPr/>
        </p:nvGrpSpPr>
        <p:grpSpPr>
          <a:xfrm>
            <a:off x="552449" y="2671851"/>
            <a:ext cx="1447800" cy="303880"/>
            <a:chOff x="552449" y="4110711"/>
            <a:chExt cx="1447800" cy="30388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AA42A47-2114-1016-E70B-AF1CF4E8667A}"/>
                </a:ext>
              </a:extLst>
            </p:cNvPr>
            <p:cNvSpPr/>
            <p:nvPr/>
          </p:nvSpPr>
          <p:spPr>
            <a:xfrm>
              <a:off x="552449" y="4110711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Metal</a:t>
              </a:r>
              <a:r>
                <a:rPr lang="en-US" sz="1000" b="1" baseline="3000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39" name="Graphic 27">
              <a:extLst>
                <a:ext uri="{FF2B5EF4-FFF2-40B4-BE49-F238E27FC236}">
                  <a16:creationId xmlns:a16="http://schemas.microsoft.com/office/drawing/2014/main" id="{55576C6B-F5A2-2B2E-1046-B19355EF9C35}"/>
                </a:ext>
              </a:extLst>
            </p:cNvPr>
            <p:cNvSpPr/>
            <p:nvPr/>
          </p:nvSpPr>
          <p:spPr>
            <a:xfrm>
              <a:off x="639980" y="4155637"/>
              <a:ext cx="188776" cy="214029"/>
            </a:xfrm>
            <a:custGeom>
              <a:avLst/>
              <a:gdLst>
                <a:gd name="connsiteX0" fmla="*/ 229263 w 293529"/>
                <a:gd name="connsiteY0" fmla="*/ 110748 h 332796"/>
                <a:gd name="connsiteX1" fmla="*/ 185247 w 293529"/>
                <a:gd name="connsiteY1" fmla="*/ 90548 h 332796"/>
                <a:gd name="connsiteX2" fmla="*/ 179191 w 293529"/>
                <a:gd name="connsiteY2" fmla="*/ 94849 h 332796"/>
                <a:gd name="connsiteX3" fmla="*/ 185247 w 293529"/>
                <a:gd name="connsiteY3" fmla="*/ 104166 h 332796"/>
                <a:gd name="connsiteX4" fmla="*/ 229263 w 293529"/>
                <a:gd name="connsiteY4" fmla="*/ 120587 h 332796"/>
                <a:gd name="connsiteX5" fmla="*/ 232258 w 293529"/>
                <a:gd name="connsiteY5" fmla="*/ 116873 h 332796"/>
                <a:gd name="connsiteX6" fmla="*/ 229263 w 293529"/>
                <a:gd name="connsiteY6" fmla="*/ 110748 h 332796"/>
                <a:gd name="connsiteX7" fmla="*/ 229263 w 293529"/>
                <a:gd name="connsiteY7" fmla="*/ 161442 h 332796"/>
                <a:gd name="connsiteX8" fmla="*/ 146700 w 293529"/>
                <a:gd name="connsiteY8" fmla="*/ 158184 h 332796"/>
                <a:gd name="connsiteX9" fmla="*/ 137779 w 293529"/>
                <a:gd name="connsiteY9" fmla="*/ 166459 h 332796"/>
                <a:gd name="connsiteX10" fmla="*/ 146700 w 293529"/>
                <a:gd name="connsiteY10" fmla="*/ 174735 h 332796"/>
                <a:gd name="connsiteX11" fmla="*/ 229263 w 293529"/>
                <a:gd name="connsiteY11" fmla="*/ 171411 h 332796"/>
                <a:gd name="connsiteX12" fmla="*/ 232258 w 293529"/>
                <a:gd name="connsiteY12" fmla="*/ 166459 h 332796"/>
                <a:gd name="connsiteX13" fmla="*/ 229263 w 293529"/>
                <a:gd name="connsiteY13" fmla="*/ 161442 h 332796"/>
                <a:gd name="connsiteX14" fmla="*/ 229263 w 293529"/>
                <a:gd name="connsiteY14" fmla="*/ 212202 h 332796"/>
                <a:gd name="connsiteX15" fmla="*/ 199376 w 293529"/>
                <a:gd name="connsiteY15" fmla="*/ 223344 h 332796"/>
                <a:gd name="connsiteX16" fmla="*/ 194297 w 293529"/>
                <a:gd name="connsiteY16" fmla="*/ 231684 h 332796"/>
                <a:gd name="connsiteX17" fmla="*/ 199376 w 293529"/>
                <a:gd name="connsiteY17" fmla="*/ 235855 h 332796"/>
                <a:gd name="connsiteX18" fmla="*/ 229263 w 293529"/>
                <a:gd name="connsiteY18" fmla="*/ 222171 h 332796"/>
                <a:gd name="connsiteX19" fmla="*/ 232258 w 293529"/>
                <a:gd name="connsiteY19" fmla="*/ 215981 h 332796"/>
                <a:gd name="connsiteX20" fmla="*/ 229263 w 293529"/>
                <a:gd name="connsiteY20" fmla="*/ 212202 h 332796"/>
                <a:gd name="connsiteX21" fmla="*/ 278814 w 293529"/>
                <a:gd name="connsiteY21" fmla="*/ 72564 h 332796"/>
                <a:gd name="connsiteX22" fmla="*/ 161546 w 293529"/>
                <a:gd name="connsiteY22" fmla="*/ 4016 h 332796"/>
                <a:gd name="connsiteX23" fmla="*/ 131919 w 293529"/>
                <a:gd name="connsiteY23" fmla="*/ 3950 h 332796"/>
                <a:gd name="connsiteX24" fmla="*/ 14585 w 293529"/>
                <a:gd name="connsiteY24" fmla="*/ 72499 h 332796"/>
                <a:gd name="connsiteX25" fmla="*/ 0 w 293529"/>
                <a:gd name="connsiteY25" fmla="*/ 97846 h 332796"/>
                <a:gd name="connsiteX26" fmla="*/ 0 w 293529"/>
                <a:gd name="connsiteY26" fmla="*/ 234942 h 332796"/>
                <a:gd name="connsiteX27" fmla="*/ 14585 w 293529"/>
                <a:gd name="connsiteY27" fmla="*/ 260290 h 332796"/>
                <a:gd name="connsiteX28" fmla="*/ 131984 w 293529"/>
                <a:gd name="connsiteY28" fmla="*/ 328838 h 332796"/>
                <a:gd name="connsiteX29" fmla="*/ 161546 w 293529"/>
                <a:gd name="connsiteY29" fmla="*/ 328838 h 332796"/>
                <a:gd name="connsiteX30" fmla="*/ 278944 w 293529"/>
                <a:gd name="connsiteY30" fmla="*/ 260290 h 332796"/>
                <a:gd name="connsiteX31" fmla="*/ 293530 w 293529"/>
                <a:gd name="connsiteY31" fmla="*/ 234942 h 332796"/>
                <a:gd name="connsiteX32" fmla="*/ 293530 w 293529"/>
                <a:gd name="connsiteY32" fmla="*/ 97911 h 332796"/>
                <a:gd name="connsiteX33" fmla="*/ 278814 w 293529"/>
                <a:gd name="connsiteY33" fmla="*/ 72564 h 332796"/>
                <a:gd name="connsiteX34" fmla="*/ 247625 w 293529"/>
                <a:gd name="connsiteY34" fmla="*/ 217349 h 332796"/>
                <a:gd name="connsiteX35" fmla="*/ 243328 w 293529"/>
                <a:gd name="connsiteY35" fmla="*/ 227710 h 332796"/>
                <a:gd name="connsiteX36" fmla="*/ 146114 w 293529"/>
                <a:gd name="connsiteY36" fmla="*/ 282965 h 332796"/>
                <a:gd name="connsiteX37" fmla="*/ 71429 w 293529"/>
                <a:gd name="connsiteY37" fmla="*/ 240025 h 332796"/>
                <a:gd name="connsiteX38" fmla="*/ 243262 w 293529"/>
                <a:gd name="connsiteY38" fmla="*/ 196759 h 332796"/>
                <a:gd name="connsiteX39" fmla="*/ 247560 w 293529"/>
                <a:gd name="connsiteY39" fmla="*/ 203535 h 332796"/>
                <a:gd name="connsiteX40" fmla="*/ 247625 w 293529"/>
                <a:gd name="connsiteY40" fmla="*/ 217349 h 332796"/>
                <a:gd name="connsiteX41" fmla="*/ 247625 w 293529"/>
                <a:gd name="connsiteY41" fmla="*/ 217349 h 332796"/>
                <a:gd name="connsiteX42" fmla="*/ 247625 w 293529"/>
                <a:gd name="connsiteY42" fmla="*/ 173692 h 332796"/>
                <a:gd name="connsiteX43" fmla="*/ 243328 w 293529"/>
                <a:gd name="connsiteY43" fmla="*/ 182293 h 332796"/>
                <a:gd name="connsiteX44" fmla="*/ 45384 w 293529"/>
                <a:gd name="connsiteY44" fmla="*/ 213179 h 332796"/>
                <a:gd name="connsiteX45" fmla="*/ 45384 w 293529"/>
                <a:gd name="connsiteY45" fmla="*/ 119740 h 332796"/>
                <a:gd name="connsiteX46" fmla="*/ 243262 w 293529"/>
                <a:gd name="connsiteY46" fmla="*/ 150625 h 332796"/>
                <a:gd name="connsiteX47" fmla="*/ 247560 w 293529"/>
                <a:gd name="connsiteY47" fmla="*/ 159227 h 332796"/>
                <a:gd name="connsiteX48" fmla="*/ 247625 w 293529"/>
                <a:gd name="connsiteY48" fmla="*/ 173692 h 332796"/>
                <a:gd name="connsiteX49" fmla="*/ 247625 w 293529"/>
                <a:gd name="connsiteY49" fmla="*/ 173692 h 332796"/>
                <a:gd name="connsiteX50" fmla="*/ 247625 w 293529"/>
                <a:gd name="connsiteY50" fmla="*/ 129318 h 332796"/>
                <a:gd name="connsiteX51" fmla="*/ 243328 w 293529"/>
                <a:gd name="connsiteY51" fmla="*/ 136095 h 332796"/>
                <a:gd name="connsiteX52" fmla="*/ 71755 w 293529"/>
                <a:gd name="connsiteY52" fmla="*/ 92894 h 332796"/>
                <a:gd name="connsiteX53" fmla="*/ 146700 w 293529"/>
                <a:gd name="connsiteY53" fmla="*/ 50149 h 332796"/>
                <a:gd name="connsiteX54" fmla="*/ 243393 w 293529"/>
                <a:gd name="connsiteY54" fmla="*/ 105079 h 332796"/>
                <a:gd name="connsiteX55" fmla="*/ 247690 w 293529"/>
                <a:gd name="connsiteY55" fmla="*/ 115439 h 332796"/>
                <a:gd name="connsiteX56" fmla="*/ 247690 w 293529"/>
                <a:gd name="connsiteY56" fmla="*/ 129318 h 33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93529" h="332796">
                  <a:moveTo>
                    <a:pt x="229263" y="110748"/>
                  </a:moveTo>
                  <a:lnTo>
                    <a:pt x="185247" y="90548"/>
                  </a:lnTo>
                  <a:cubicBezTo>
                    <a:pt x="181991" y="88984"/>
                    <a:pt x="179191" y="90939"/>
                    <a:pt x="179191" y="94849"/>
                  </a:cubicBezTo>
                  <a:cubicBezTo>
                    <a:pt x="179191" y="98758"/>
                    <a:pt x="181991" y="102994"/>
                    <a:pt x="185247" y="104166"/>
                  </a:cubicBezTo>
                  <a:lnTo>
                    <a:pt x="229263" y="120587"/>
                  </a:lnTo>
                  <a:cubicBezTo>
                    <a:pt x="230956" y="121238"/>
                    <a:pt x="232258" y="119479"/>
                    <a:pt x="232258" y="116873"/>
                  </a:cubicBezTo>
                  <a:cubicBezTo>
                    <a:pt x="232323" y="114266"/>
                    <a:pt x="230956" y="111529"/>
                    <a:pt x="229263" y="110748"/>
                  </a:cubicBezTo>
                  <a:close/>
                  <a:moveTo>
                    <a:pt x="229263" y="161442"/>
                  </a:moveTo>
                  <a:lnTo>
                    <a:pt x="146700" y="158184"/>
                  </a:lnTo>
                  <a:cubicBezTo>
                    <a:pt x="141881" y="157989"/>
                    <a:pt x="137779" y="161703"/>
                    <a:pt x="137779" y="166459"/>
                  </a:cubicBezTo>
                  <a:cubicBezTo>
                    <a:pt x="137779" y="171216"/>
                    <a:pt x="141881" y="174930"/>
                    <a:pt x="146700" y="174735"/>
                  </a:cubicBezTo>
                  <a:lnTo>
                    <a:pt x="229263" y="171411"/>
                  </a:lnTo>
                  <a:cubicBezTo>
                    <a:pt x="230956" y="171346"/>
                    <a:pt x="232258" y="169131"/>
                    <a:pt x="232258" y="166459"/>
                  </a:cubicBezTo>
                  <a:cubicBezTo>
                    <a:pt x="232323" y="163853"/>
                    <a:pt x="230956" y="161507"/>
                    <a:pt x="229263" y="161442"/>
                  </a:cubicBezTo>
                  <a:close/>
                  <a:moveTo>
                    <a:pt x="229263" y="212202"/>
                  </a:moveTo>
                  <a:lnTo>
                    <a:pt x="199376" y="223344"/>
                  </a:lnTo>
                  <a:cubicBezTo>
                    <a:pt x="196641" y="224387"/>
                    <a:pt x="194297" y="228166"/>
                    <a:pt x="194297" y="231684"/>
                  </a:cubicBezTo>
                  <a:cubicBezTo>
                    <a:pt x="194297" y="235203"/>
                    <a:pt x="196576" y="237093"/>
                    <a:pt x="199376" y="235855"/>
                  </a:cubicBezTo>
                  <a:lnTo>
                    <a:pt x="229263" y="222171"/>
                  </a:lnTo>
                  <a:cubicBezTo>
                    <a:pt x="230956" y="221389"/>
                    <a:pt x="232258" y="218652"/>
                    <a:pt x="232258" y="215981"/>
                  </a:cubicBezTo>
                  <a:cubicBezTo>
                    <a:pt x="232258" y="213309"/>
                    <a:pt x="230956" y="211615"/>
                    <a:pt x="229263" y="212202"/>
                  </a:cubicBezTo>
                  <a:close/>
                  <a:moveTo>
                    <a:pt x="278814" y="72564"/>
                  </a:moveTo>
                  <a:lnTo>
                    <a:pt x="161546" y="4016"/>
                  </a:lnTo>
                  <a:cubicBezTo>
                    <a:pt x="152365" y="-1328"/>
                    <a:pt x="141100" y="-1328"/>
                    <a:pt x="131919" y="3950"/>
                  </a:cubicBezTo>
                  <a:lnTo>
                    <a:pt x="14585" y="72499"/>
                  </a:lnTo>
                  <a:cubicBezTo>
                    <a:pt x="5535" y="77711"/>
                    <a:pt x="0" y="87355"/>
                    <a:pt x="0" y="97846"/>
                  </a:cubicBezTo>
                  <a:lnTo>
                    <a:pt x="0" y="234942"/>
                  </a:lnTo>
                  <a:cubicBezTo>
                    <a:pt x="0" y="245368"/>
                    <a:pt x="5600" y="255077"/>
                    <a:pt x="14585" y="260290"/>
                  </a:cubicBezTo>
                  <a:lnTo>
                    <a:pt x="131984" y="328838"/>
                  </a:lnTo>
                  <a:cubicBezTo>
                    <a:pt x="141100" y="334116"/>
                    <a:pt x="152430" y="334116"/>
                    <a:pt x="161546" y="328838"/>
                  </a:cubicBezTo>
                  <a:lnTo>
                    <a:pt x="278944" y="260290"/>
                  </a:lnTo>
                  <a:cubicBezTo>
                    <a:pt x="287995" y="255077"/>
                    <a:pt x="293530" y="245433"/>
                    <a:pt x="293530" y="234942"/>
                  </a:cubicBezTo>
                  <a:lnTo>
                    <a:pt x="293530" y="97911"/>
                  </a:lnTo>
                  <a:cubicBezTo>
                    <a:pt x="293530" y="87485"/>
                    <a:pt x="287930" y="77777"/>
                    <a:pt x="278814" y="72564"/>
                  </a:cubicBezTo>
                  <a:close/>
                  <a:moveTo>
                    <a:pt x="247625" y="217349"/>
                  </a:moveTo>
                  <a:cubicBezTo>
                    <a:pt x="247625" y="221715"/>
                    <a:pt x="245802" y="226341"/>
                    <a:pt x="243328" y="227710"/>
                  </a:cubicBezTo>
                  <a:lnTo>
                    <a:pt x="146114" y="282965"/>
                  </a:lnTo>
                  <a:lnTo>
                    <a:pt x="71429" y="240025"/>
                  </a:lnTo>
                  <a:lnTo>
                    <a:pt x="243262" y="196759"/>
                  </a:lnTo>
                  <a:cubicBezTo>
                    <a:pt x="245672" y="196107"/>
                    <a:pt x="247560" y="199170"/>
                    <a:pt x="247560" y="203535"/>
                  </a:cubicBezTo>
                  <a:lnTo>
                    <a:pt x="247625" y="217349"/>
                  </a:lnTo>
                  <a:lnTo>
                    <a:pt x="247625" y="217349"/>
                  </a:lnTo>
                  <a:close/>
                  <a:moveTo>
                    <a:pt x="247625" y="173692"/>
                  </a:moveTo>
                  <a:cubicBezTo>
                    <a:pt x="247625" y="178058"/>
                    <a:pt x="245802" y="181902"/>
                    <a:pt x="243328" y="182293"/>
                  </a:cubicBezTo>
                  <a:lnTo>
                    <a:pt x="45384" y="213179"/>
                  </a:lnTo>
                  <a:lnTo>
                    <a:pt x="45384" y="119740"/>
                  </a:lnTo>
                  <a:lnTo>
                    <a:pt x="243262" y="150625"/>
                  </a:lnTo>
                  <a:cubicBezTo>
                    <a:pt x="245672" y="151016"/>
                    <a:pt x="247560" y="154861"/>
                    <a:pt x="247560" y="159227"/>
                  </a:cubicBezTo>
                  <a:lnTo>
                    <a:pt x="247625" y="173692"/>
                  </a:lnTo>
                  <a:lnTo>
                    <a:pt x="247625" y="173692"/>
                  </a:lnTo>
                  <a:close/>
                  <a:moveTo>
                    <a:pt x="247625" y="129318"/>
                  </a:moveTo>
                  <a:cubicBezTo>
                    <a:pt x="247625" y="133684"/>
                    <a:pt x="245802" y="136746"/>
                    <a:pt x="243328" y="136095"/>
                  </a:cubicBezTo>
                  <a:lnTo>
                    <a:pt x="71755" y="92894"/>
                  </a:lnTo>
                  <a:lnTo>
                    <a:pt x="146700" y="50149"/>
                  </a:lnTo>
                  <a:lnTo>
                    <a:pt x="243393" y="105079"/>
                  </a:lnTo>
                  <a:cubicBezTo>
                    <a:pt x="245802" y="106447"/>
                    <a:pt x="247690" y="111008"/>
                    <a:pt x="247690" y="115439"/>
                  </a:cubicBezTo>
                  <a:lnTo>
                    <a:pt x="247690" y="129318"/>
                  </a:lnTo>
                  <a:close/>
                </a:path>
              </a:pathLst>
            </a:custGeom>
            <a:solidFill>
              <a:schemeClr val="bg1"/>
            </a:solidFill>
            <a:ln w="6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BEDAE3-E739-5351-C00B-5936AC5A2375}"/>
              </a:ext>
            </a:extLst>
          </p:cNvPr>
          <p:cNvGrpSpPr/>
          <p:nvPr/>
        </p:nvGrpSpPr>
        <p:grpSpPr>
          <a:xfrm>
            <a:off x="551233" y="3028463"/>
            <a:ext cx="1447800" cy="302400"/>
            <a:chOff x="551233" y="4733226"/>
            <a:chExt cx="1447800" cy="3024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AE789AF-879E-F136-C5A3-1BDF5B9A3674}"/>
                </a:ext>
              </a:extLst>
            </p:cNvPr>
            <p:cNvSpPr/>
            <p:nvPr/>
          </p:nvSpPr>
          <p:spPr>
            <a:xfrm>
              <a:off x="551233" y="4733226"/>
              <a:ext cx="1447800" cy="30240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Private Cage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338F6825-3949-BC38-7199-2D00E2133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61" y="4779214"/>
              <a:ext cx="182093" cy="213286"/>
            </a:xfrm>
            <a:prstGeom prst="rect">
              <a:avLst/>
            </a:prstGeom>
          </p:spPr>
        </p:pic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098E4F66-83E9-608C-8D3A-B0F10B513E1B}"/>
              </a:ext>
            </a:extLst>
          </p:cNvPr>
          <p:cNvSpPr/>
          <p:nvPr/>
        </p:nvSpPr>
        <p:spPr>
          <a:xfrm>
            <a:off x="6227602" y="3089028"/>
            <a:ext cx="1447800" cy="720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18872" tIns="73152" rtlCol="0" anchor="t" anchorCtr="0"/>
          <a:lstStyle/>
          <a:p>
            <a:pPr marL="100584" indent="-100584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>
                <a:solidFill>
                  <a:schemeClr val="tx1"/>
                </a:solidFill>
              </a:rPr>
              <a:t>Virtual Router</a:t>
            </a:r>
          </a:p>
          <a:p>
            <a:pPr marL="100584" indent="-100584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>
                <a:solidFill>
                  <a:schemeClr val="tx1"/>
                </a:solidFill>
              </a:rPr>
              <a:t>Virtual Firewall</a:t>
            </a:r>
          </a:p>
          <a:p>
            <a:pPr marL="100584" indent="-100584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>
                <a:solidFill>
                  <a:schemeClr val="tx1"/>
                </a:solidFill>
              </a:rPr>
              <a:t>Virtual SD-WAN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D625159-E3A5-517B-0D7C-6CFDDBF73FCB}"/>
              </a:ext>
            </a:extLst>
          </p:cNvPr>
          <p:cNvSpPr/>
          <p:nvPr/>
        </p:nvSpPr>
        <p:spPr>
          <a:xfrm>
            <a:off x="6230518" y="2778866"/>
            <a:ext cx="1447800" cy="303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>
                <a:solidFill>
                  <a:schemeClr val="bg1"/>
                </a:solidFill>
              </a:rPr>
              <a:t>Network Edge</a:t>
            </a:r>
          </a:p>
        </p:txBody>
      </p:sp>
      <p:sp>
        <p:nvSpPr>
          <p:cNvPr id="89" name="Graphic 147">
            <a:extLst>
              <a:ext uri="{FF2B5EF4-FFF2-40B4-BE49-F238E27FC236}">
                <a16:creationId xmlns:a16="http://schemas.microsoft.com/office/drawing/2014/main" id="{1161F92C-0997-D840-CB41-FF8A39761487}"/>
              </a:ext>
            </a:extLst>
          </p:cNvPr>
          <p:cNvSpPr/>
          <p:nvPr/>
        </p:nvSpPr>
        <p:spPr>
          <a:xfrm>
            <a:off x="6318048" y="2820649"/>
            <a:ext cx="188776" cy="214029"/>
          </a:xfrm>
          <a:custGeom>
            <a:avLst/>
            <a:gdLst>
              <a:gd name="connsiteX0" fmla="*/ 269421 w 269421"/>
              <a:gd name="connsiteY0" fmla="*/ 89869 h 305462"/>
              <a:gd name="connsiteX1" fmla="*/ 269421 w 269421"/>
              <a:gd name="connsiteY1" fmla="*/ 215646 h 305462"/>
              <a:gd name="connsiteX2" fmla="*/ 256034 w 269421"/>
              <a:gd name="connsiteY2" fmla="*/ 238911 h 305462"/>
              <a:gd name="connsiteX3" fmla="*/ 148277 w 269421"/>
              <a:gd name="connsiteY3" fmla="*/ 301830 h 305462"/>
              <a:gd name="connsiteX4" fmla="*/ 121144 w 269421"/>
              <a:gd name="connsiteY4" fmla="*/ 301830 h 305462"/>
              <a:gd name="connsiteX5" fmla="*/ 13387 w 269421"/>
              <a:gd name="connsiteY5" fmla="*/ 238911 h 305462"/>
              <a:gd name="connsiteX6" fmla="*/ 0 w 269421"/>
              <a:gd name="connsiteY6" fmla="*/ 215646 h 305462"/>
              <a:gd name="connsiteX7" fmla="*/ 0 w 269421"/>
              <a:gd name="connsiteY7" fmla="*/ 89810 h 305462"/>
              <a:gd name="connsiteX8" fmla="*/ 13387 w 269421"/>
              <a:gd name="connsiteY8" fmla="*/ 66544 h 305462"/>
              <a:gd name="connsiteX9" fmla="*/ 121084 w 269421"/>
              <a:gd name="connsiteY9" fmla="*/ 3626 h 305462"/>
              <a:gd name="connsiteX10" fmla="*/ 148277 w 269421"/>
              <a:gd name="connsiteY10" fmla="*/ 3686 h 305462"/>
              <a:gd name="connsiteX11" fmla="*/ 255974 w 269421"/>
              <a:gd name="connsiteY11" fmla="*/ 66604 h 305462"/>
              <a:gd name="connsiteX12" fmla="*/ 269421 w 269421"/>
              <a:gd name="connsiteY12" fmla="*/ 89869 h 305462"/>
              <a:gd name="connsiteX13" fmla="*/ 199317 w 269421"/>
              <a:gd name="connsiteY13" fmla="*/ 130659 h 305462"/>
              <a:gd name="connsiteX14" fmla="*/ 179415 w 269421"/>
              <a:gd name="connsiteY14" fmla="*/ 134546 h 305462"/>
              <a:gd name="connsiteX15" fmla="*/ 138117 w 269421"/>
              <a:gd name="connsiteY15" fmla="*/ 94176 h 305462"/>
              <a:gd name="connsiteX16" fmla="*/ 139671 w 269421"/>
              <a:gd name="connsiteY16" fmla="*/ 88135 h 305462"/>
              <a:gd name="connsiteX17" fmla="*/ 117737 w 269421"/>
              <a:gd name="connsiteY17" fmla="*/ 59606 h 305462"/>
              <a:gd name="connsiteX18" fmla="*/ 89229 w 269421"/>
              <a:gd name="connsiteY18" fmla="*/ 81556 h 305462"/>
              <a:gd name="connsiteX19" fmla="*/ 99808 w 269421"/>
              <a:gd name="connsiteY19" fmla="*/ 105659 h 305462"/>
              <a:gd name="connsiteX20" fmla="*/ 89588 w 269421"/>
              <a:gd name="connsiteY20" fmla="*/ 149977 h 305462"/>
              <a:gd name="connsiteX21" fmla="*/ 63949 w 269421"/>
              <a:gd name="connsiteY21" fmla="*/ 158529 h 305462"/>
              <a:gd name="connsiteX22" fmla="*/ 48171 w 269421"/>
              <a:gd name="connsiteY22" fmla="*/ 185981 h 305462"/>
              <a:gd name="connsiteX23" fmla="*/ 56418 w 269421"/>
              <a:gd name="connsiteY23" fmla="*/ 216543 h 305462"/>
              <a:gd name="connsiteX24" fmla="*/ 83850 w 269421"/>
              <a:gd name="connsiteY24" fmla="*/ 232332 h 305462"/>
              <a:gd name="connsiteX25" fmla="*/ 89289 w 269421"/>
              <a:gd name="connsiteY25" fmla="*/ 232691 h 305462"/>
              <a:gd name="connsiteX26" fmla="*/ 114390 w 269421"/>
              <a:gd name="connsiteY26" fmla="*/ 224079 h 305462"/>
              <a:gd name="connsiteX27" fmla="*/ 130168 w 269421"/>
              <a:gd name="connsiteY27" fmla="*/ 196627 h 305462"/>
              <a:gd name="connsiteX28" fmla="*/ 130527 w 269421"/>
              <a:gd name="connsiteY28" fmla="*/ 190168 h 305462"/>
              <a:gd name="connsiteX29" fmla="*/ 168119 w 269421"/>
              <a:gd name="connsiteY29" fmla="*/ 179940 h 305462"/>
              <a:gd name="connsiteX30" fmla="*/ 191069 w 269421"/>
              <a:gd name="connsiteY30" fmla="*/ 194534 h 305462"/>
              <a:gd name="connsiteX31" fmla="*/ 227167 w 269421"/>
              <a:gd name="connsiteY31" fmla="*/ 166723 h 305462"/>
              <a:gd name="connsiteX32" fmla="*/ 199317 w 269421"/>
              <a:gd name="connsiteY32" fmla="*/ 130659 h 305462"/>
              <a:gd name="connsiteX33" fmla="*/ 121861 w 269421"/>
              <a:gd name="connsiteY33" fmla="*/ 166065 h 305462"/>
              <a:gd name="connsiteX34" fmla="*/ 108115 w 269421"/>
              <a:gd name="connsiteY34" fmla="*/ 154522 h 305462"/>
              <a:gd name="connsiteX35" fmla="*/ 118395 w 269421"/>
              <a:gd name="connsiteY35" fmla="*/ 109965 h 305462"/>
              <a:gd name="connsiteX36" fmla="*/ 124909 w 269421"/>
              <a:gd name="connsiteY36" fmla="*/ 107991 h 305462"/>
              <a:gd name="connsiteX37" fmla="*/ 166207 w 269421"/>
              <a:gd name="connsiteY37" fmla="*/ 148422 h 305462"/>
              <a:gd name="connsiteX38" fmla="*/ 163159 w 269421"/>
              <a:gd name="connsiteY38" fmla="*/ 158469 h 305462"/>
              <a:gd name="connsiteX39" fmla="*/ 162920 w 269421"/>
              <a:gd name="connsiteY39" fmla="*/ 161520 h 305462"/>
              <a:gd name="connsiteX40" fmla="*/ 125447 w 269421"/>
              <a:gd name="connsiteY40" fmla="*/ 171687 h 305462"/>
              <a:gd name="connsiteX41" fmla="*/ 121861 w 269421"/>
              <a:gd name="connsiteY41" fmla="*/ 166065 h 305462"/>
              <a:gd name="connsiteX42" fmla="*/ 89050 w 269421"/>
              <a:gd name="connsiteY42" fmla="*/ 169055 h 305462"/>
              <a:gd name="connsiteX43" fmla="*/ 75543 w 269421"/>
              <a:gd name="connsiteY43" fmla="*/ 173661 h 305462"/>
              <a:gd name="connsiteX44" fmla="*/ 67056 w 269421"/>
              <a:gd name="connsiteY44" fmla="*/ 188433 h 305462"/>
              <a:gd name="connsiteX45" fmla="*/ 71479 w 269421"/>
              <a:gd name="connsiteY45" fmla="*/ 204881 h 305462"/>
              <a:gd name="connsiteX46" fmla="*/ 86241 w 269421"/>
              <a:gd name="connsiteY46" fmla="*/ 213373 h 305462"/>
              <a:gd name="connsiteX47" fmla="*/ 102677 w 269421"/>
              <a:gd name="connsiteY47" fmla="*/ 208947 h 305462"/>
              <a:gd name="connsiteX48" fmla="*/ 111163 w 269421"/>
              <a:gd name="connsiteY48" fmla="*/ 194175 h 305462"/>
              <a:gd name="connsiteX49" fmla="*/ 106741 w 269421"/>
              <a:gd name="connsiteY49" fmla="*/ 177728 h 305462"/>
              <a:gd name="connsiteX50" fmla="*/ 91979 w 269421"/>
              <a:gd name="connsiteY50" fmla="*/ 169235 h 305462"/>
              <a:gd name="connsiteX51" fmla="*/ 89050 w 269421"/>
              <a:gd name="connsiteY51" fmla="*/ 169055 h 305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269421" h="305462">
                <a:moveTo>
                  <a:pt x="269421" y="89869"/>
                </a:moveTo>
                <a:lnTo>
                  <a:pt x="269421" y="215646"/>
                </a:lnTo>
                <a:cubicBezTo>
                  <a:pt x="269421" y="225275"/>
                  <a:pt x="264341" y="234127"/>
                  <a:pt x="256034" y="238911"/>
                </a:cubicBezTo>
                <a:lnTo>
                  <a:pt x="148277" y="301830"/>
                </a:lnTo>
                <a:cubicBezTo>
                  <a:pt x="139910" y="306674"/>
                  <a:pt x="129511" y="306674"/>
                  <a:pt x="121144" y="301830"/>
                </a:cubicBezTo>
                <a:lnTo>
                  <a:pt x="13387" y="238911"/>
                </a:lnTo>
                <a:cubicBezTo>
                  <a:pt x="5140" y="234127"/>
                  <a:pt x="0" y="225215"/>
                  <a:pt x="0" y="215646"/>
                </a:cubicBezTo>
                <a:lnTo>
                  <a:pt x="0" y="89810"/>
                </a:lnTo>
                <a:cubicBezTo>
                  <a:pt x="0" y="80180"/>
                  <a:pt x="5080" y="71329"/>
                  <a:pt x="13387" y="66544"/>
                </a:cubicBezTo>
                <a:lnTo>
                  <a:pt x="121084" y="3626"/>
                </a:lnTo>
                <a:cubicBezTo>
                  <a:pt x="129511" y="-1219"/>
                  <a:pt x="139850" y="-1219"/>
                  <a:pt x="148277" y="3686"/>
                </a:cubicBezTo>
                <a:lnTo>
                  <a:pt x="255974" y="66604"/>
                </a:lnTo>
                <a:cubicBezTo>
                  <a:pt x="264281" y="71389"/>
                  <a:pt x="269421" y="80300"/>
                  <a:pt x="269421" y="89869"/>
                </a:cubicBezTo>
                <a:close/>
                <a:moveTo>
                  <a:pt x="199317" y="130659"/>
                </a:moveTo>
                <a:cubicBezTo>
                  <a:pt x="192145" y="129702"/>
                  <a:pt x="185212" y="131257"/>
                  <a:pt x="179415" y="134546"/>
                </a:cubicBezTo>
                <a:lnTo>
                  <a:pt x="138117" y="94176"/>
                </a:lnTo>
                <a:cubicBezTo>
                  <a:pt x="138834" y="92262"/>
                  <a:pt x="139372" y="90288"/>
                  <a:pt x="139671" y="88135"/>
                </a:cubicBezTo>
                <a:cubicBezTo>
                  <a:pt x="141464" y="74200"/>
                  <a:pt x="131663" y="61401"/>
                  <a:pt x="117737" y="59606"/>
                </a:cubicBezTo>
                <a:cubicBezTo>
                  <a:pt x="103812" y="57812"/>
                  <a:pt x="91022" y="67621"/>
                  <a:pt x="89229" y="81556"/>
                </a:cubicBezTo>
                <a:cubicBezTo>
                  <a:pt x="87974" y="91245"/>
                  <a:pt x="92337" y="100396"/>
                  <a:pt x="99808" y="105659"/>
                </a:cubicBezTo>
                <a:lnTo>
                  <a:pt x="89588" y="149977"/>
                </a:lnTo>
                <a:cubicBezTo>
                  <a:pt x="80324" y="149857"/>
                  <a:pt x="71360" y="152847"/>
                  <a:pt x="63949" y="158529"/>
                </a:cubicBezTo>
                <a:cubicBezTo>
                  <a:pt x="55223" y="165287"/>
                  <a:pt x="49605" y="175036"/>
                  <a:pt x="48171" y="185981"/>
                </a:cubicBezTo>
                <a:cubicBezTo>
                  <a:pt x="46736" y="196926"/>
                  <a:pt x="49665" y="207811"/>
                  <a:pt x="56418" y="216543"/>
                </a:cubicBezTo>
                <a:cubicBezTo>
                  <a:pt x="63172" y="225275"/>
                  <a:pt x="72913" y="230897"/>
                  <a:pt x="83850" y="232332"/>
                </a:cubicBezTo>
                <a:cubicBezTo>
                  <a:pt x="85643" y="232572"/>
                  <a:pt x="87496" y="232691"/>
                  <a:pt x="89289" y="232691"/>
                </a:cubicBezTo>
                <a:cubicBezTo>
                  <a:pt x="98373" y="232691"/>
                  <a:pt x="107099" y="229701"/>
                  <a:pt x="114390" y="224079"/>
                </a:cubicBezTo>
                <a:cubicBezTo>
                  <a:pt x="123116" y="217321"/>
                  <a:pt x="128734" y="207572"/>
                  <a:pt x="130168" y="196627"/>
                </a:cubicBezTo>
                <a:cubicBezTo>
                  <a:pt x="130467" y="194474"/>
                  <a:pt x="130527" y="192321"/>
                  <a:pt x="130527" y="190168"/>
                </a:cubicBezTo>
                <a:lnTo>
                  <a:pt x="168119" y="179940"/>
                </a:lnTo>
                <a:cubicBezTo>
                  <a:pt x="173080" y="187716"/>
                  <a:pt x="181268" y="193278"/>
                  <a:pt x="191069" y="194534"/>
                </a:cubicBezTo>
                <a:cubicBezTo>
                  <a:pt x="208700" y="196806"/>
                  <a:pt x="224896" y="184366"/>
                  <a:pt x="227167" y="166723"/>
                </a:cubicBezTo>
                <a:cubicBezTo>
                  <a:pt x="229438" y="149079"/>
                  <a:pt x="216947" y="132931"/>
                  <a:pt x="199317" y="130659"/>
                </a:cubicBezTo>
                <a:close/>
                <a:moveTo>
                  <a:pt x="121861" y="166065"/>
                </a:moveTo>
                <a:cubicBezTo>
                  <a:pt x="118096" y="161161"/>
                  <a:pt x="113434" y="157273"/>
                  <a:pt x="108115" y="154522"/>
                </a:cubicBezTo>
                <a:lnTo>
                  <a:pt x="118395" y="109965"/>
                </a:lnTo>
                <a:cubicBezTo>
                  <a:pt x="120666" y="109606"/>
                  <a:pt x="122877" y="108948"/>
                  <a:pt x="124909" y="107991"/>
                </a:cubicBezTo>
                <a:lnTo>
                  <a:pt x="166207" y="148422"/>
                </a:lnTo>
                <a:cubicBezTo>
                  <a:pt x="164713" y="151532"/>
                  <a:pt x="163637" y="154881"/>
                  <a:pt x="163159" y="158469"/>
                </a:cubicBezTo>
                <a:cubicBezTo>
                  <a:pt x="163039" y="159486"/>
                  <a:pt x="162920" y="160503"/>
                  <a:pt x="162920" y="161520"/>
                </a:cubicBezTo>
                <a:lnTo>
                  <a:pt x="125447" y="171687"/>
                </a:lnTo>
                <a:cubicBezTo>
                  <a:pt x="124431" y="169713"/>
                  <a:pt x="123236" y="167859"/>
                  <a:pt x="121861" y="166065"/>
                </a:cubicBezTo>
                <a:close/>
                <a:moveTo>
                  <a:pt x="89050" y="169055"/>
                </a:moveTo>
                <a:cubicBezTo>
                  <a:pt x="84209" y="169055"/>
                  <a:pt x="79488" y="170670"/>
                  <a:pt x="75543" y="173661"/>
                </a:cubicBezTo>
                <a:cubicBezTo>
                  <a:pt x="70822" y="177309"/>
                  <a:pt x="67833" y="182512"/>
                  <a:pt x="67056" y="188433"/>
                </a:cubicBezTo>
                <a:cubicBezTo>
                  <a:pt x="66280" y="194294"/>
                  <a:pt x="67833" y="200156"/>
                  <a:pt x="71479" y="204881"/>
                </a:cubicBezTo>
                <a:cubicBezTo>
                  <a:pt x="75125" y="209605"/>
                  <a:pt x="80324" y="212596"/>
                  <a:pt x="86241" y="213373"/>
                </a:cubicBezTo>
                <a:cubicBezTo>
                  <a:pt x="92098" y="214151"/>
                  <a:pt x="97955" y="212596"/>
                  <a:pt x="102677" y="208947"/>
                </a:cubicBezTo>
                <a:cubicBezTo>
                  <a:pt x="107398" y="205299"/>
                  <a:pt x="110386" y="200096"/>
                  <a:pt x="111163" y="194175"/>
                </a:cubicBezTo>
                <a:cubicBezTo>
                  <a:pt x="111940" y="188314"/>
                  <a:pt x="110386" y="182452"/>
                  <a:pt x="106741" y="177728"/>
                </a:cubicBezTo>
                <a:cubicBezTo>
                  <a:pt x="103095" y="173003"/>
                  <a:pt x="97895" y="170012"/>
                  <a:pt x="91979" y="169235"/>
                </a:cubicBezTo>
                <a:cubicBezTo>
                  <a:pt x="91022" y="169115"/>
                  <a:pt x="90006" y="169055"/>
                  <a:pt x="89050" y="169055"/>
                </a:cubicBezTo>
                <a:close/>
              </a:path>
            </a:pathLst>
          </a:custGeom>
          <a:solidFill>
            <a:schemeClr val="bg1"/>
          </a:solidFill>
          <a:ln w="58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B23FD1A-DD9D-5C16-13FC-030BFC864113}"/>
              </a:ext>
            </a:extLst>
          </p:cNvPr>
          <p:cNvSpPr/>
          <p:nvPr/>
        </p:nvSpPr>
        <p:spPr>
          <a:xfrm>
            <a:off x="536344" y="4582371"/>
            <a:ext cx="1719428" cy="303879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 dirty="0">
                <a:solidFill>
                  <a:schemeClr val="bg1"/>
                </a:solidFill>
              </a:rPr>
              <a:t>Fabric</a:t>
            </a:r>
            <a:r>
              <a:rPr lang="en-US" sz="1000" b="1" baseline="30000" dirty="0">
                <a:solidFill>
                  <a:schemeClr val="bg1"/>
                </a:solidFill>
              </a:rPr>
              <a:t>  </a:t>
            </a:r>
            <a:r>
              <a:rPr lang="en-US" sz="1000" b="1" dirty="0">
                <a:solidFill>
                  <a:schemeClr val="bg1"/>
                </a:solidFill>
              </a:rPr>
              <a:t>Cloud Router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D57AC05-DBDA-AEAD-DF0D-06E4494A0B7D}"/>
              </a:ext>
            </a:extLst>
          </p:cNvPr>
          <p:cNvGrpSpPr/>
          <p:nvPr/>
        </p:nvGrpSpPr>
        <p:grpSpPr>
          <a:xfrm>
            <a:off x="539994" y="4216011"/>
            <a:ext cx="1899092" cy="303880"/>
            <a:chOff x="6295266" y="2872279"/>
            <a:chExt cx="1899092" cy="303880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D3BFC68-E0F9-EB6E-B90A-9532F529A2EA}"/>
                </a:ext>
              </a:extLst>
            </p:cNvPr>
            <p:cNvSpPr/>
            <p:nvPr/>
          </p:nvSpPr>
          <p:spPr>
            <a:xfrm>
              <a:off x="6295266" y="2872279"/>
              <a:ext cx="1899092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Secure Cabinet Express</a:t>
              </a:r>
              <a:endParaRPr lang="en-US" sz="1000" b="1" baseline="30000">
                <a:solidFill>
                  <a:schemeClr val="bg1"/>
                </a:solidFill>
              </a:endParaRPr>
            </a:p>
          </p:txBody>
        </p: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227EA80E-FFF4-A896-9681-CD0EB6518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74876" y="2922215"/>
              <a:ext cx="188405" cy="21031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08793C-3955-C91E-B7E5-E0F7B441326E}"/>
              </a:ext>
            </a:extLst>
          </p:cNvPr>
          <p:cNvGrpSpPr/>
          <p:nvPr/>
        </p:nvGrpSpPr>
        <p:grpSpPr>
          <a:xfrm>
            <a:off x="3427266" y="3162294"/>
            <a:ext cx="1487937" cy="1048129"/>
            <a:chOff x="3427266" y="3066074"/>
            <a:chExt cx="1487937" cy="1048129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954C9D2-0EE8-D39A-A4C0-28941DEBE2C4}"/>
                </a:ext>
              </a:extLst>
            </p:cNvPr>
            <p:cNvSpPr/>
            <p:nvPr/>
          </p:nvSpPr>
          <p:spPr>
            <a:xfrm>
              <a:off x="3427266" y="3358612"/>
              <a:ext cx="1487935" cy="7555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Internet Access on Fabric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Network Edge on Fabric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6F0CA66-C685-E455-5CEB-76D60CD0C83E}"/>
                </a:ext>
              </a:extLst>
            </p:cNvPr>
            <p:cNvGrpSpPr/>
            <p:nvPr/>
          </p:nvGrpSpPr>
          <p:grpSpPr>
            <a:xfrm>
              <a:off x="3427267" y="3066074"/>
              <a:ext cx="1487936" cy="303880"/>
              <a:chOff x="3427267" y="3066074"/>
              <a:chExt cx="1487936" cy="30388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FD18AF0-71E6-0133-3004-C2ECCD0A673A}"/>
                  </a:ext>
                </a:extLst>
              </p:cNvPr>
              <p:cNvSpPr/>
              <p:nvPr/>
            </p:nvSpPr>
            <p:spPr>
              <a:xfrm>
                <a:off x="3427267" y="3066074"/>
                <a:ext cx="1487936" cy="30388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Fabric</a:t>
                </a:r>
                <a:endParaRPr lang="en-US" sz="1000" b="1" baseline="3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Graphic 58">
                <a:extLst>
                  <a:ext uri="{FF2B5EF4-FFF2-40B4-BE49-F238E27FC236}">
                    <a16:creationId xmlns:a16="http://schemas.microsoft.com/office/drawing/2014/main" id="{AF325C12-9289-A4FB-5F6E-956426BEA910}"/>
                  </a:ext>
                </a:extLst>
              </p:cNvPr>
              <p:cNvSpPr/>
              <p:nvPr/>
            </p:nvSpPr>
            <p:spPr>
              <a:xfrm>
                <a:off x="3486862" y="3097273"/>
                <a:ext cx="188853" cy="214029"/>
              </a:xfrm>
              <a:custGeom>
                <a:avLst/>
                <a:gdLst>
                  <a:gd name="connsiteX0" fmla="*/ 382270 w 402347"/>
                  <a:gd name="connsiteY0" fmla="*/ 99443 h 455983"/>
                  <a:gd name="connsiteX1" fmla="*/ 221474 w 402347"/>
                  <a:gd name="connsiteY1" fmla="*/ 5503 h 455983"/>
                  <a:gd name="connsiteX2" fmla="*/ 180873 w 402347"/>
                  <a:gd name="connsiteY2" fmla="*/ 5414 h 455983"/>
                  <a:gd name="connsiteX3" fmla="*/ 19988 w 402347"/>
                  <a:gd name="connsiteY3" fmla="*/ 99354 h 455983"/>
                  <a:gd name="connsiteX4" fmla="*/ 0 w 402347"/>
                  <a:gd name="connsiteY4" fmla="*/ 134090 h 455983"/>
                  <a:gd name="connsiteX5" fmla="*/ 0 w 402347"/>
                  <a:gd name="connsiteY5" fmla="*/ 321882 h 455983"/>
                  <a:gd name="connsiteX6" fmla="*/ 19988 w 402347"/>
                  <a:gd name="connsiteY6" fmla="*/ 356618 h 455983"/>
                  <a:gd name="connsiteX7" fmla="*/ 180873 w 402347"/>
                  <a:gd name="connsiteY7" fmla="*/ 450559 h 455983"/>
                  <a:gd name="connsiteX8" fmla="*/ 221385 w 402347"/>
                  <a:gd name="connsiteY8" fmla="*/ 450559 h 455983"/>
                  <a:gd name="connsiteX9" fmla="*/ 382359 w 402347"/>
                  <a:gd name="connsiteY9" fmla="*/ 356708 h 455983"/>
                  <a:gd name="connsiteX10" fmla="*/ 402347 w 402347"/>
                  <a:gd name="connsiteY10" fmla="*/ 321971 h 455983"/>
                  <a:gd name="connsiteX11" fmla="*/ 402347 w 402347"/>
                  <a:gd name="connsiteY11" fmla="*/ 134180 h 455983"/>
                  <a:gd name="connsiteX12" fmla="*/ 382270 w 402347"/>
                  <a:gd name="connsiteY12" fmla="*/ 99443 h 455983"/>
                  <a:gd name="connsiteX13" fmla="*/ 106008 w 402347"/>
                  <a:gd name="connsiteY13" fmla="*/ 280002 h 455983"/>
                  <a:gd name="connsiteX14" fmla="*/ 116359 w 402347"/>
                  <a:gd name="connsiteY14" fmla="*/ 285627 h 455983"/>
                  <a:gd name="connsiteX15" fmla="*/ 157495 w 402347"/>
                  <a:gd name="connsiteY15" fmla="*/ 263660 h 455983"/>
                  <a:gd name="connsiteX16" fmla="*/ 157316 w 402347"/>
                  <a:gd name="connsiteY16" fmla="*/ 258660 h 455983"/>
                  <a:gd name="connsiteX17" fmla="*/ 159011 w 402347"/>
                  <a:gd name="connsiteY17" fmla="*/ 250891 h 455983"/>
                  <a:gd name="connsiteX18" fmla="*/ 101814 w 402347"/>
                  <a:gd name="connsiteY18" fmla="*/ 200527 h 455983"/>
                  <a:gd name="connsiteX19" fmla="*/ 99315 w 402347"/>
                  <a:gd name="connsiteY19" fmla="*/ 201956 h 455983"/>
                  <a:gd name="connsiteX20" fmla="*/ 106008 w 402347"/>
                  <a:gd name="connsiteY20" fmla="*/ 280002 h 455983"/>
                  <a:gd name="connsiteX21" fmla="*/ 226560 w 402347"/>
                  <a:gd name="connsiteY21" fmla="*/ 159987 h 455983"/>
                  <a:gd name="connsiteX22" fmla="*/ 227096 w 402347"/>
                  <a:gd name="connsiteY22" fmla="*/ 159987 h 455983"/>
                  <a:gd name="connsiteX23" fmla="*/ 227185 w 402347"/>
                  <a:gd name="connsiteY23" fmla="*/ 159987 h 455983"/>
                  <a:gd name="connsiteX24" fmla="*/ 248154 w 402347"/>
                  <a:gd name="connsiteY24" fmla="*/ 172042 h 455983"/>
                  <a:gd name="connsiteX25" fmla="*/ 287952 w 402347"/>
                  <a:gd name="connsiteY25" fmla="*/ 163112 h 455983"/>
                  <a:gd name="connsiteX26" fmla="*/ 287952 w 402347"/>
                  <a:gd name="connsiteY26" fmla="*/ 163112 h 455983"/>
                  <a:gd name="connsiteX27" fmla="*/ 217458 w 402347"/>
                  <a:gd name="connsiteY27" fmla="*/ 123375 h 455983"/>
                  <a:gd name="connsiteX28" fmla="*/ 214871 w 402347"/>
                  <a:gd name="connsiteY28" fmla="*/ 125429 h 455983"/>
                  <a:gd name="connsiteX29" fmla="*/ 226560 w 402347"/>
                  <a:gd name="connsiteY29" fmla="*/ 159987 h 455983"/>
                  <a:gd name="connsiteX30" fmla="*/ 118589 w 402347"/>
                  <a:gd name="connsiteY30" fmla="*/ 189276 h 455983"/>
                  <a:gd name="connsiteX31" fmla="*/ 171861 w 402347"/>
                  <a:gd name="connsiteY31" fmla="*/ 236157 h 455983"/>
                  <a:gd name="connsiteX32" fmla="*/ 186049 w 402347"/>
                  <a:gd name="connsiteY32" fmla="*/ 233210 h 455983"/>
                  <a:gd name="connsiteX33" fmla="*/ 186316 w 402347"/>
                  <a:gd name="connsiteY33" fmla="*/ 233210 h 455983"/>
                  <a:gd name="connsiteX34" fmla="*/ 188369 w 402347"/>
                  <a:gd name="connsiteY34" fmla="*/ 233389 h 455983"/>
                  <a:gd name="connsiteX35" fmla="*/ 204520 w 402347"/>
                  <a:gd name="connsiteY35" fmla="*/ 204546 h 455983"/>
                  <a:gd name="connsiteX36" fmla="*/ 199434 w 402347"/>
                  <a:gd name="connsiteY36" fmla="*/ 195080 h 455983"/>
                  <a:gd name="connsiteX37" fmla="*/ 118589 w 402347"/>
                  <a:gd name="connsiteY37" fmla="*/ 189276 h 455983"/>
                  <a:gd name="connsiteX38" fmla="*/ 120374 w 402347"/>
                  <a:gd name="connsiteY38" fmla="*/ 169988 h 455983"/>
                  <a:gd name="connsiteX39" fmla="*/ 200951 w 402347"/>
                  <a:gd name="connsiteY39" fmla="*/ 175703 h 455983"/>
                  <a:gd name="connsiteX40" fmla="*/ 208178 w 402347"/>
                  <a:gd name="connsiteY40" fmla="*/ 166327 h 455983"/>
                  <a:gd name="connsiteX41" fmla="*/ 195954 w 402347"/>
                  <a:gd name="connsiteY41" fmla="*/ 130161 h 455983"/>
                  <a:gd name="connsiteX42" fmla="*/ 183550 w 402347"/>
                  <a:gd name="connsiteY42" fmla="*/ 125250 h 455983"/>
                  <a:gd name="connsiteX43" fmla="*/ 120374 w 402347"/>
                  <a:gd name="connsiteY43" fmla="*/ 169988 h 455983"/>
                  <a:gd name="connsiteX44" fmla="*/ 125460 w 402347"/>
                  <a:gd name="connsiteY44" fmla="*/ 306880 h 455983"/>
                  <a:gd name="connsiteX45" fmla="*/ 197024 w 402347"/>
                  <a:gd name="connsiteY45" fmla="*/ 336348 h 455983"/>
                  <a:gd name="connsiteX46" fmla="*/ 199344 w 402347"/>
                  <a:gd name="connsiteY46" fmla="*/ 334115 h 455983"/>
                  <a:gd name="connsiteX47" fmla="*/ 183372 w 402347"/>
                  <a:gd name="connsiteY47" fmla="*/ 287413 h 455983"/>
                  <a:gd name="connsiteX48" fmla="*/ 182836 w 402347"/>
                  <a:gd name="connsiteY48" fmla="*/ 287413 h 455983"/>
                  <a:gd name="connsiteX49" fmla="*/ 182747 w 402347"/>
                  <a:gd name="connsiteY49" fmla="*/ 287413 h 455983"/>
                  <a:gd name="connsiteX50" fmla="*/ 166507 w 402347"/>
                  <a:gd name="connsiteY50" fmla="*/ 280895 h 455983"/>
                  <a:gd name="connsiteX51" fmla="*/ 125282 w 402347"/>
                  <a:gd name="connsiteY51" fmla="*/ 302772 h 455983"/>
                  <a:gd name="connsiteX52" fmla="*/ 125460 w 402347"/>
                  <a:gd name="connsiteY52" fmla="*/ 306880 h 455983"/>
                  <a:gd name="connsiteX53" fmla="*/ 218529 w 402347"/>
                  <a:gd name="connsiteY53" fmla="*/ 327954 h 455983"/>
                  <a:gd name="connsiteX54" fmla="*/ 231825 w 402347"/>
                  <a:gd name="connsiteY54" fmla="*/ 332419 h 455983"/>
                  <a:gd name="connsiteX55" fmla="*/ 285989 w 402347"/>
                  <a:gd name="connsiteY55" fmla="*/ 293664 h 455983"/>
                  <a:gd name="connsiteX56" fmla="*/ 207018 w 402347"/>
                  <a:gd name="connsiteY56" fmla="*/ 275537 h 455983"/>
                  <a:gd name="connsiteX57" fmla="*/ 201843 w 402347"/>
                  <a:gd name="connsiteY57" fmla="*/ 281252 h 455983"/>
                  <a:gd name="connsiteX58" fmla="*/ 217815 w 402347"/>
                  <a:gd name="connsiteY58" fmla="*/ 327865 h 455983"/>
                  <a:gd name="connsiteX59" fmla="*/ 218529 w 402347"/>
                  <a:gd name="connsiteY59" fmla="*/ 327954 h 455983"/>
                  <a:gd name="connsiteX60" fmla="*/ 249404 w 402347"/>
                  <a:gd name="connsiteY60" fmla="*/ 200170 h 455983"/>
                  <a:gd name="connsiteX61" fmla="*/ 302586 w 402347"/>
                  <a:gd name="connsiteY61" fmla="*/ 262142 h 455983"/>
                  <a:gd name="connsiteX62" fmla="*/ 304370 w 402347"/>
                  <a:gd name="connsiteY62" fmla="*/ 261339 h 455983"/>
                  <a:gd name="connsiteX63" fmla="*/ 304817 w 402347"/>
                  <a:gd name="connsiteY63" fmla="*/ 192401 h 455983"/>
                  <a:gd name="connsiteX64" fmla="*/ 292235 w 402347"/>
                  <a:gd name="connsiteY64" fmla="*/ 182132 h 455983"/>
                  <a:gd name="connsiteX65" fmla="*/ 252437 w 402347"/>
                  <a:gd name="connsiteY65" fmla="*/ 191062 h 455983"/>
                  <a:gd name="connsiteX66" fmla="*/ 249404 w 402347"/>
                  <a:gd name="connsiteY66" fmla="*/ 200170 h 455983"/>
                  <a:gd name="connsiteX67" fmla="*/ 217012 w 402347"/>
                  <a:gd name="connsiteY67" fmla="*/ 382247 h 455983"/>
                  <a:gd name="connsiteX68" fmla="*/ 215228 w 402347"/>
                  <a:gd name="connsiteY68" fmla="*/ 382157 h 455983"/>
                  <a:gd name="connsiteX69" fmla="*/ 189707 w 402347"/>
                  <a:gd name="connsiteY69" fmla="*/ 354207 h 455983"/>
                  <a:gd name="connsiteX70" fmla="*/ 118143 w 402347"/>
                  <a:gd name="connsiteY70" fmla="*/ 324739 h 455983"/>
                  <a:gd name="connsiteX71" fmla="*/ 96817 w 402347"/>
                  <a:gd name="connsiteY71" fmla="*/ 333223 h 455983"/>
                  <a:gd name="connsiteX72" fmla="*/ 78167 w 402347"/>
                  <a:gd name="connsiteY72" fmla="*/ 324114 h 455983"/>
                  <a:gd name="connsiteX73" fmla="*/ 71386 w 402347"/>
                  <a:gd name="connsiteY73" fmla="*/ 304290 h 455983"/>
                  <a:gd name="connsiteX74" fmla="*/ 86644 w 402347"/>
                  <a:gd name="connsiteY74" fmla="*/ 281430 h 455983"/>
                  <a:gd name="connsiteX75" fmla="*/ 79952 w 402347"/>
                  <a:gd name="connsiteY75" fmla="*/ 203385 h 455983"/>
                  <a:gd name="connsiteX76" fmla="*/ 60232 w 402347"/>
                  <a:gd name="connsiteY76" fmla="*/ 175524 h 455983"/>
                  <a:gd name="connsiteX77" fmla="*/ 69333 w 402347"/>
                  <a:gd name="connsiteY77" fmla="*/ 156861 h 455983"/>
                  <a:gd name="connsiteX78" fmla="*/ 89143 w 402347"/>
                  <a:gd name="connsiteY78" fmla="*/ 150075 h 455983"/>
                  <a:gd name="connsiteX79" fmla="*/ 103063 w 402347"/>
                  <a:gd name="connsiteY79" fmla="*/ 154986 h 455983"/>
                  <a:gd name="connsiteX80" fmla="*/ 172842 w 402347"/>
                  <a:gd name="connsiteY80" fmla="*/ 107926 h 455983"/>
                  <a:gd name="connsiteX81" fmla="*/ 172396 w 402347"/>
                  <a:gd name="connsiteY81" fmla="*/ 101229 h 455983"/>
                  <a:gd name="connsiteX82" fmla="*/ 181498 w 402347"/>
                  <a:gd name="connsiteY82" fmla="*/ 82566 h 455983"/>
                  <a:gd name="connsiteX83" fmla="*/ 201307 w 402347"/>
                  <a:gd name="connsiteY83" fmla="*/ 75780 h 455983"/>
                  <a:gd name="connsiteX84" fmla="*/ 219957 w 402347"/>
                  <a:gd name="connsiteY84" fmla="*/ 84888 h 455983"/>
                  <a:gd name="connsiteX85" fmla="*/ 226739 w 402347"/>
                  <a:gd name="connsiteY85" fmla="*/ 104712 h 455983"/>
                  <a:gd name="connsiteX86" fmla="*/ 226560 w 402347"/>
                  <a:gd name="connsiteY86" fmla="*/ 106141 h 455983"/>
                  <a:gd name="connsiteX87" fmla="*/ 297589 w 402347"/>
                  <a:gd name="connsiteY87" fmla="*/ 146146 h 455983"/>
                  <a:gd name="connsiteX88" fmla="*/ 316595 w 402347"/>
                  <a:gd name="connsiteY88" fmla="*/ 139984 h 455983"/>
                  <a:gd name="connsiteX89" fmla="*/ 341759 w 402347"/>
                  <a:gd name="connsiteY89" fmla="*/ 168648 h 455983"/>
                  <a:gd name="connsiteX90" fmla="*/ 341759 w 402347"/>
                  <a:gd name="connsiteY90" fmla="*/ 168648 h 455983"/>
                  <a:gd name="connsiteX91" fmla="*/ 324269 w 402347"/>
                  <a:gd name="connsiteY91" fmla="*/ 192491 h 455983"/>
                  <a:gd name="connsiteX92" fmla="*/ 323823 w 402347"/>
                  <a:gd name="connsiteY92" fmla="*/ 261428 h 455983"/>
                  <a:gd name="connsiteX93" fmla="*/ 339796 w 402347"/>
                  <a:gd name="connsiteY93" fmla="*/ 286967 h 455983"/>
                  <a:gd name="connsiteX94" fmla="*/ 312491 w 402347"/>
                  <a:gd name="connsiteY94" fmla="*/ 311255 h 455983"/>
                  <a:gd name="connsiteX95" fmla="*/ 300266 w 402347"/>
                  <a:gd name="connsiteY95" fmla="*/ 307326 h 455983"/>
                  <a:gd name="connsiteX96" fmla="*/ 243247 w 402347"/>
                  <a:gd name="connsiteY96" fmla="*/ 348135 h 455983"/>
                  <a:gd name="connsiteX97" fmla="*/ 244050 w 402347"/>
                  <a:gd name="connsiteY97" fmla="*/ 356708 h 455983"/>
                  <a:gd name="connsiteX98" fmla="*/ 234948 w 402347"/>
                  <a:gd name="connsiteY98" fmla="*/ 375371 h 455983"/>
                  <a:gd name="connsiteX99" fmla="*/ 217012 w 402347"/>
                  <a:gd name="connsiteY99" fmla="*/ 382247 h 455983"/>
                  <a:gd name="connsiteX100" fmla="*/ 211391 w 402347"/>
                  <a:gd name="connsiteY100" fmla="*/ 256516 h 455983"/>
                  <a:gd name="connsiteX101" fmla="*/ 286970 w 402347"/>
                  <a:gd name="connsiteY101" fmla="*/ 273751 h 455983"/>
                  <a:gd name="connsiteX102" fmla="*/ 234680 w 402347"/>
                  <a:gd name="connsiteY102" fmla="*/ 212850 h 455983"/>
                  <a:gd name="connsiteX103" fmla="*/ 223883 w 402347"/>
                  <a:gd name="connsiteY103" fmla="*/ 214458 h 455983"/>
                  <a:gd name="connsiteX104" fmla="*/ 223615 w 402347"/>
                  <a:gd name="connsiteY104" fmla="*/ 214458 h 455983"/>
                  <a:gd name="connsiteX105" fmla="*/ 221563 w 402347"/>
                  <a:gd name="connsiteY105" fmla="*/ 214279 h 455983"/>
                  <a:gd name="connsiteX106" fmla="*/ 205412 w 402347"/>
                  <a:gd name="connsiteY106" fmla="*/ 243122 h 455983"/>
                  <a:gd name="connsiteX107" fmla="*/ 211391 w 402347"/>
                  <a:gd name="connsiteY107" fmla="*/ 256516 h 455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402347" h="455983">
                    <a:moveTo>
                      <a:pt x="382270" y="99443"/>
                    </a:moveTo>
                    <a:lnTo>
                      <a:pt x="221474" y="5503"/>
                    </a:lnTo>
                    <a:cubicBezTo>
                      <a:pt x="208892" y="-1819"/>
                      <a:pt x="193455" y="-1819"/>
                      <a:pt x="180873" y="5414"/>
                    </a:cubicBezTo>
                    <a:lnTo>
                      <a:pt x="19988" y="99354"/>
                    </a:lnTo>
                    <a:cubicBezTo>
                      <a:pt x="7674" y="106498"/>
                      <a:pt x="0" y="119803"/>
                      <a:pt x="0" y="134090"/>
                    </a:cubicBezTo>
                    <a:lnTo>
                      <a:pt x="0" y="321882"/>
                    </a:lnTo>
                    <a:cubicBezTo>
                      <a:pt x="0" y="336259"/>
                      <a:pt x="7585" y="349475"/>
                      <a:pt x="19988" y="356618"/>
                    </a:cubicBezTo>
                    <a:lnTo>
                      <a:pt x="180873" y="450559"/>
                    </a:lnTo>
                    <a:cubicBezTo>
                      <a:pt x="193366" y="457792"/>
                      <a:pt x="208892" y="457792"/>
                      <a:pt x="221385" y="450559"/>
                    </a:cubicBezTo>
                    <a:lnTo>
                      <a:pt x="382359" y="356708"/>
                    </a:lnTo>
                    <a:cubicBezTo>
                      <a:pt x="394673" y="349564"/>
                      <a:pt x="402347" y="336259"/>
                      <a:pt x="402347" y="321971"/>
                    </a:cubicBezTo>
                    <a:lnTo>
                      <a:pt x="402347" y="134180"/>
                    </a:lnTo>
                    <a:cubicBezTo>
                      <a:pt x="402258" y="119892"/>
                      <a:pt x="394584" y="106587"/>
                      <a:pt x="382270" y="99443"/>
                    </a:cubicBezTo>
                    <a:close/>
                    <a:moveTo>
                      <a:pt x="106008" y="280002"/>
                    </a:moveTo>
                    <a:cubicBezTo>
                      <a:pt x="109845" y="281073"/>
                      <a:pt x="113325" y="282948"/>
                      <a:pt x="116359" y="285627"/>
                    </a:cubicBezTo>
                    <a:lnTo>
                      <a:pt x="157495" y="263660"/>
                    </a:lnTo>
                    <a:cubicBezTo>
                      <a:pt x="157227" y="262142"/>
                      <a:pt x="157138" y="260446"/>
                      <a:pt x="157316" y="258660"/>
                    </a:cubicBezTo>
                    <a:cubicBezTo>
                      <a:pt x="157495" y="255981"/>
                      <a:pt x="158030" y="253302"/>
                      <a:pt x="159011" y="250891"/>
                    </a:cubicBezTo>
                    <a:lnTo>
                      <a:pt x="101814" y="200527"/>
                    </a:lnTo>
                    <a:cubicBezTo>
                      <a:pt x="101100" y="200974"/>
                      <a:pt x="100208" y="201510"/>
                      <a:pt x="99315" y="201956"/>
                    </a:cubicBezTo>
                    <a:lnTo>
                      <a:pt x="106008" y="280002"/>
                    </a:lnTo>
                    <a:close/>
                    <a:moveTo>
                      <a:pt x="226560" y="159987"/>
                    </a:moveTo>
                    <a:cubicBezTo>
                      <a:pt x="226739" y="159987"/>
                      <a:pt x="226917" y="159987"/>
                      <a:pt x="227096" y="159987"/>
                    </a:cubicBezTo>
                    <a:lnTo>
                      <a:pt x="227185" y="159987"/>
                    </a:lnTo>
                    <a:cubicBezTo>
                      <a:pt x="235662" y="160433"/>
                      <a:pt x="243425" y="164987"/>
                      <a:pt x="248154" y="172042"/>
                    </a:cubicBezTo>
                    <a:lnTo>
                      <a:pt x="287952" y="163112"/>
                    </a:lnTo>
                    <a:cubicBezTo>
                      <a:pt x="287952" y="163112"/>
                      <a:pt x="287952" y="163112"/>
                      <a:pt x="287952" y="163112"/>
                    </a:cubicBezTo>
                    <a:lnTo>
                      <a:pt x="217458" y="123375"/>
                    </a:lnTo>
                    <a:cubicBezTo>
                      <a:pt x="216655" y="124089"/>
                      <a:pt x="215763" y="124804"/>
                      <a:pt x="214871" y="125429"/>
                    </a:cubicBezTo>
                    <a:lnTo>
                      <a:pt x="226560" y="159987"/>
                    </a:lnTo>
                    <a:close/>
                    <a:moveTo>
                      <a:pt x="118589" y="189276"/>
                    </a:moveTo>
                    <a:lnTo>
                      <a:pt x="171861" y="236157"/>
                    </a:lnTo>
                    <a:cubicBezTo>
                      <a:pt x="176233" y="233924"/>
                      <a:pt x="181141" y="232942"/>
                      <a:pt x="186049" y="233210"/>
                    </a:cubicBezTo>
                    <a:lnTo>
                      <a:pt x="186316" y="233210"/>
                    </a:lnTo>
                    <a:cubicBezTo>
                      <a:pt x="186941" y="233299"/>
                      <a:pt x="187655" y="233299"/>
                      <a:pt x="188369" y="233389"/>
                    </a:cubicBezTo>
                    <a:lnTo>
                      <a:pt x="204520" y="204546"/>
                    </a:lnTo>
                    <a:cubicBezTo>
                      <a:pt x="202111" y="201688"/>
                      <a:pt x="200415" y="198474"/>
                      <a:pt x="199434" y="195080"/>
                    </a:cubicBezTo>
                    <a:lnTo>
                      <a:pt x="118589" y="189276"/>
                    </a:lnTo>
                    <a:close/>
                    <a:moveTo>
                      <a:pt x="120374" y="169988"/>
                    </a:moveTo>
                    <a:lnTo>
                      <a:pt x="200951" y="175703"/>
                    </a:lnTo>
                    <a:cubicBezTo>
                      <a:pt x="202557" y="172042"/>
                      <a:pt x="205055" y="168827"/>
                      <a:pt x="208178" y="166327"/>
                    </a:cubicBezTo>
                    <a:lnTo>
                      <a:pt x="195954" y="130161"/>
                    </a:lnTo>
                    <a:cubicBezTo>
                      <a:pt x="191403" y="129536"/>
                      <a:pt x="187298" y="127929"/>
                      <a:pt x="183550" y="125250"/>
                    </a:cubicBezTo>
                    <a:lnTo>
                      <a:pt x="120374" y="169988"/>
                    </a:lnTo>
                    <a:close/>
                    <a:moveTo>
                      <a:pt x="125460" y="306880"/>
                    </a:moveTo>
                    <a:lnTo>
                      <a:pt x="197024" y="336348"/>
                    </a:lnTo>
                    <a:cubicBezTo>
                      <a:pt x="197827" y="335455"/>
                      <a:pt x="198541" y="334741"/>
                      <a:pt x="199344" y="334115"/>
                    </a:cubicBezTo>
                    <a:lnTo>
                      <a:pt x="183372" y="287413"/>
                    </a:lnTo>
                    <a:cubicBezTo>
                      <a:pt x="183193" y="287413"/>
                      <a:pt x="183015" y="287413"/>
                      <a:pt x="182836" y="287413"/>
                    </a:cubicBezTo>
                    <a:lnTo>
                      <a:pt x="182747" y="287413"/>
                    </a:lnTo>
                    <a:cubicBezTo>
                      <a:pt x="176769" y="287056"/>
                      <a:pt x="171058" y="284734"/>
                      <a:pt x="166507" y="280895"/>
                    </a:cubicBezTo>
                    <a:lnTo>
                      <a:pt x="125282" y="302772"/>
                    </a:lnTo>
                    <a:cubicBezTo>
                      <a:pt x="125460" y="304112"/>
                      <a:pt x="125549" y="305451"/>
                      <a:pt x="125460" y="306880"/>
                    </a:cubicBezTo>
                    <a:close/>
                    <a:moveTo>
                      <a:pt x="218529" y="327954"/>
                    </a:moveTo>
                    <a:cubicBezTo>
                      <a:pt x="223259" y="328311"/>
                      <a:pt x="227809" y="329829"/>
                      <a:pt x="231825" y="332419"/>
                    </a:cubicBezTo>
                    <a:lnTo>
                      <a:pt x="285989" y="293664"/>
                    </a:lnTo>
                    <a:lnTo>
                      <a:pt x="207018" y="275537"/>
                    </a:lnTo>
                    <a:cubicBezTo>
                      <a:pt x="205501" y="277769"/>
                      <a:pt x="203717" y="279644"/>
                      <a:pt x="201843" y="281252"/>
                    </a:cubicBezTo>
                    <a:lnTo>
                      <a:pt x="217815" y="327865"/>
                    </a:lnTo>
                    <a:cubicBezTo>
                      <a:pt x="218083" y="327865"/>
                      <a:pt x="218262" y="327865"/>
                      <a:pt x="218529" y="327954"/>
                    </a:cubicBezTo>
                    <a:close/>
                    <a:moveTo>
                      <a:pt x="249404" y="200170"/>
                    </a:moveTo>
                    <a:lnTo>
                      <a:pt x="302586" y="262142"/>
                    </a:lnTo>
                    <a:cubicBezTo>
                      <a:pt x="303121" y="261874"/>
                      <a:pt x="303746" y="261606"/>
                      <a:pt x="304370" y="261339"/>
                    </a:cubicBezTo>
                    <a:lnTo>
                      <a:pt x="304817" y="192401"/>
                    </a:lnTo>
                    <a:cubicBezTo>
                      <a:pt x="299820" y="190437"/>
                      <a:pt x="295358" y="186865"/>
                      <a:pt x="292235" y="182132"/>
                    </a:cubicBezTo>
                    <a:lnTo>
                      <a:pt x="252437" y="191062"/>
                    </a:lnTo>
                    <a:cubicBezTo>
                      <a:pt x="251902" y="194187"/>
                      <a:pt x="250920" y="197223"/>
                      <a:pt x="249404" y="200170"/>
                    </a:cubicBezTo>
                    <a:close/>
                    <a:moveTo>
                      <a:pt x="217012" y="382247"/>
                    </a:moveTo>
                    <a:cubicBezTo>
                      <a:pt x="216388" y="382247"/>
                      <a:pt x="215852" y="382247"/>
                      <a:pt x="215228" y="382157"/>
                    </a:cubicBezTo>
                    <a:cubicBezTo>
                      <a:pt x="200594" y="381175"/>
                      <a:pt x="189350" y="368763"/>
                      <a:pt x="189707" y="354207"/>
                    </a:cubicBezTo>
                    <a:lnTo>
                      <a:pt x="118143" y="324739"/>
                    </a:lnTo>
                    <a:cubicBezTo>
                      <a:pt x="112522" y="330633"/>
                      <a:pt x="104848" y="333758"/>
                      <a:pt x="96817" y="333223"/>
                    </a:cubicBezTo>
                    <a:cubicBezTo>
                      <a:pt x="89589" y="332776"/>
                      <a:pt x="82986" y="329561"/>
                      <a:pt x="78167" y="324114"/>
                    </a:cubicBezTo>
                    <a:cubicBezTo>
                      <a:pt x="73349" y="318667"/>
                      <a:pt x="70939" y="311613"/>
                      <a:pt x="71386" y="304290"/>
                    </a:cubicBezTo>
                    <a:cubicBezTo>
                      <a:pt x="71921" y="294468"/>
                      <a:pt x="77810" y="285806"/>
                      <a:pt x="86644" y="281430"/>
                    </a:cubicBezTo>
                    <a:lnTo>
                      <a:pt x="79952" y="203385"/>
                    </a:lnTo>
                    <a:cubicBezTo>
                      <a:pt x="67727" y="199902"/>
                      <a:pt x="59518" y="188383"/>
                      <a:pt x="60232" y="175524"/>
                    </a:cubicBezTo>
                    <a:cubicBezTo>
                      <a:pt x="60678" y="168291"/>
                      <a:pt x="63890" y="161683"/>
                      <a:pt x="69333" y="156861"/>
                    </a:cubicBezTo>
                    <a:cubicBezTo>
                      <a:pt x="74776" y="152039"/>
                      <a:pt x="81826" y="149628"/>
                      <a:pt x="89143" y="150075"/>
                    </a:cubicBezTo>
                    <a:cubicBezTo>
                      <a:pt x="94229" y="150432"/>
                      <a:pt x="99048" y="152039"/>
                      <a:pt x="103063" y="154986"/>
                    </a:cubicBezTo>
                    <a:lnTo>
                      <a:pt x="172842" y="107926"/>
                    </a:lnTo>
                    <a:cubicBezTo>
                      <a:pt x="172396" y="105605"/>
                      <a:pt x="172307" y="103372"/>
                      <a:pt x="172396" y="101229"/>
                    </a:cubicBezTo>
                    <a:cubicBezTo>
                      <a:pt x="172842" y="93996"/>
                      <a:pt x="176055" y="87388"/>
                      <a:pt x="181498" y="82566"/>
                    </a:cubicBezTo>
                    <a:cubicBezTo>
                      <a:pt x="186941" y="77744"/>
                      <a:pt x="193990" y="75333"/>
                      <a:pt x="201307" y="75780"/>
                    </a:cubicBezTo>
                    <a:cubicBezTo>
                      <a:pt x="208535" y="76226"/>
                      <a:pt x="215138" y="79441"/>
                      <a:pt x="219957" y="84888"/>
                    </a:cubicBezTo>
                    <a:cubicBezTo>
                      <a:pt x="224775" y="90335"/>
                      <a:pt x="227185" y="97389"/>
                      <a:pt x="226739" y="104712"/>
                    </a:cubicBezTo>
                    <a:lnTo>
                      <a:pt x="226560" y="106141"/>
                    </a:lnTo>
                    <a:lnTo>
                      <a:pt x="297589" y="146146"/>
                    </a:lnTo>
                    <a:cubicBezTo>
                      <a:pt x="302943" y="141681"/>
                      <a:pt x="309724" y="139538"/>
                      <a:pt x="316595" y="139984"/>
                    </a:cubicBezTo>
                    <a:cubicBezTo>
                      <a:pt x="331319" y="140877"/>
                      <a:pt x="342651" y="153736"/>
                      <a:pt x="341759" y="168648"/>
                    </a:cubicBezTo>
                    <a:lnTo>
                      <a:pt x="341759" y="168648"/>
                    </a:lnTo>
                    <a:cubicBezTo>
                      <a:pt x="341134" y="179453"/>
                      <a:pt x="334263" y="188651"/>
                      <a:pt x="324269" y="192491"/>
                    </a:cubicBezTo>
                    <a:lnTo>
                      <a:pt x="323823" y="261428"/>
                    </a:lnTo>
                    <a:cubicBezTo>
                      <a:pt x="333995" y="265625"/>
                      <a:pt x="340420" y="275805"/>
                      <a:pt x="339796" y="286967"/>
                    </a:cubicBezTo>
                    <a:cubicBezTo>
                      <a:pt x="338903" y="301165"/>
                      <a:pt x="326678" y="312059"/>
                      <a:pt x="312491" y="311255"/>
                    </a:cubicBezTo>
                    <a:cubicBezTo>
                      <a:pt x="308207" y="310988"/>
                      <a:pt x="304014" y="309648"/>
                      <a:pt x="300266" y="307326"/>
                    </a:cubicBezTo>
                    <a:lnTo>
                      <a:pt x="243247" y="348135"/>
                    </a:lnTo>
                    <a:cubicBezTo>
                      <a:pt x="243960" y="350814"/>
                      <a:pt x="244228" y="353672"/>
                      <a:pt x="244050" y="356708"/>
                    </a:cubicBezTo>
                    <a:cubicBezTo>
                      <a:pt x="243603" y="363941"/>
                      <a:pt x="240391" y="370549"/>
                      <a:pt x="234948" y="375371"/>
                    </a:cubicBezTo>
                    <a:cubicBezTo>
                      <a:pt x="230040" y="379835"/>
                      <a:pt x="223705" y="382247"/>
                      <a:pt x="217012" y="382247"/>
                    </a:cubicBezTo>
                    <a:close/>
                    <a:moveTo>
                      <a:pt x="211391" y="256516"/>
                    </a:moveTo>
                    <a:lnTo>
                      <a:pt x="286970" y="273751"/>
                    </a:lnTo>
                    <a:lnTo>
                      <a:pt x="234680" y="212850"/>
                    </a:lnTo>
                    <a:cubicBezTo>
                      <a:pt x="231379" y="214011"/>
                      <a:pt x="227720" y="214636"/>
                      <a:pt x="223883" y="214458"/>
                    </a:cubicBezTo>
                    <a:lnTo>
                      <a:pt x="223615" y="214458"/>
                    </a:lnTo>
                    <a:cubicBezTo>
                      <a:pt x="222902" y="214368"/>
                      <a:pt x="222277" y="214368"/>
                      <a:pt x="221563" y="214279"/>
                    </a:cubicBezTo>
                    <a:lnTo>
                      <a:pt x="205412" y="243122"/>
                    </a:lnTo>
                    <a:cubicBezTo>
                      <a:pt x="208624" y="246962"/>
                      <a:pt x="210677" y="251516"/>
                      <a:pt x="211391" y="256516"/>
                    </a:cubicBezTo>
                    <a:close/>
                  </a:path>
                </a:pathLst>
              </a:custGeom>
              <a:solidFill>
                <a:schemeClr val="bg1"/>
              </a:solidFill>
              <a:ln w="8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99" name="Graphic 98">
            <a:extLst>
              <a:ext uri="{FF2B5EF4-FFF2-40B4-BE49-F238E27FC236}">
                <a16:creationId xmlns:a16="http://schemas.microsoft.com/office/drawing/2014/main" id="{58BAF64F-4BBB-B321-7D9F-DA1597702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26450" y="4637764"/>
            <a:ext cx="172977" cy="193091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F3E56766-F58E-B53A-68EA-AD6DA5621F93}"/>
              </a:ext>
            </a:extLst>
          </p:cNvPr>
          <p:cNvSpPr txBox="1"/>
          <p:nvPr/>
        </p:nvSpPr>
        <p:spPr>
          <a:xfrm>
            <a:off x="536343" y="5184861"/>
            <a:ext cx="1694599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000" dirty="0">
                <a:solidFill>
                  <a:srgbClr val="33A85C"/>
                </a:solidFill>
                <a:ea typeface="+mn-lt"/>
                <a:cs typeface="+mn-lt"/>
              </a:rPr>
              <a:t>The FCR icon is unique and does not use the Fabric icon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B189B-6256-849B-04FA-6DFFB155CC2A}"/>
              </a:ext>
            </a:extLst>
          </p:cNvPr>
          <p:cNvSpPr txBox="1"/>
          <p:nvPr/>
        </p:nvSpPr>
        <p:spPr>
          <a:xfrm>
            <a:off x="3409950" y="5481702"/>
            <a:ext cx="140467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000" dirty="0">
                <a:solidFill>
                  <a:srgbClr val="33A85C"/>
                </a:solidFill>
                <a:ea typeface="+mn-lt"/>
                <a:cs typeface="+mn-lt"/>
              </a:rPr>
              <a:t>When using these boxes on white background, remember to turn them light gray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AFAD06-4BC6-37B8-AA05-08AB29F12272}"/>
              </a:ext>
            </a:extLst>
          </p:cNvPr>
          <p:cNvCxnSpPr>
            <a:cxnSpLocks/>
          </p:cNvCxnSpPr>
          <p:nvPr/>
        </p:nvCxnSpPr>
        <p:spPr>
          <a:xfrm flipV="1">
            <a:off x="4858560" y="5364082"/>
            <a:ext cx="0" cy="212656"/>
          </a:xfrm>
          <a:prstGeom prst="straightConnector1">
            <a:avLst/>
          </a:prstGeom>
          <a:ln w="12700">
            <a:solidFill>
              <a:srgbClr val="33A85C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19F271-0B3A-4CE7-D1E0-C321BE6E8846}"/>
              </a:ext>
            </a:extLst>
          </p:cNvPr>
          <p:cNvSpPr txBox="1"/>
          <p:nvPr/>
        </p:nvSpPr>
        <p:spPr>
          <a:xfrm>
            <a:off x="548639" y="3454832"/>
            <a:ext cx="2063079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000" b="0" dirty="0">
                <a:solidFill>
                  <a:srgbClr val="33A85C"/>
                </a:solidFill>
              </a:rPr>
              <a:t>You can use the short product name without the word “Equinix” if the full name appears in multiple locations, or if space is limited</a:t>
            </a:r>
            <a:endParaRPr lang="en-US" sz="1000" dirty="0">
              <a:solidFill>
                <a:srgbClr val="33A85C"/>
              </a:solidFill>
              <a:ea typeface="+mn-lt"/>
              <a:cs typeface="+mn-lt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5104E9B-0290-F399-CC4F-5C9BFDF0C3F6}"/>
              </a:ext>
            </a:extLst>
          </p:cNvPr>
          <p:cNvCxnSpPr>
            <a:cxnSpLocks/>
          </p:cNvCxnSpPr>
          <p:nvPr/>
        </p:nvCxnSpPr>
        <p:spPr>
          <a:xfrm flipV="1">
            <a:off x="715566" y="4928211"/>
            <a:ext cx="0" cy="212656"/>
          </a:xfrm>
          <a:prstGeom prst="straightConnector1">
            <a:avLst/>
          </a:prstGeom>
          <a:ln w="12700">
            <a:solidFill>
              <a:srgbClr val="33A85C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FE1A3B9-A85C-3A35-7412-C3B392AF9B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81738" y="2323546"/>
            <a:ext cx="2487168" cy="323449"/>
          </a:xfrm>
        </p:spPr>
        <p:txBody>
          <a:bodyPr/>
          <a:lstStyle/>
          <a:p>
            <a:r>
              <a:rPr lang="en-US"/>
              <a:t>Examples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62A817-9B3D-9EE5-A325-EC597A093878}"/>
              </a:ext>
            </a:extLst>
          </p:cNvPr>
          <p:cNvSpPr txBox="1"/>
          <p:nvPr/>
        </p:nvSpPr>
        <p:spPr>
          <a:xfrm>
            <a:off x="8097453" y="2858579"/>
            <a:ext cx="1768442" cy="4616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000" dirty="0">
                <a:solidFill>
                  <a:srgbClr val="33A85C"/>
                </a:solidFill>
                <a:ea typeface="+mn-lt"/>
                <a:cs typeface="+mn-lt"/>
              </a:rPr>
              <a:t>Network Edge deployment in a use case example could show generic virtual devices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7F70FE-8379-95B8-B2BC-BB9144F89330}"/>
              </a:ext>
            </a:extLst>
          </p:cNvPr>
          <p:cNvSpPr txBox="1"/>
          <p:nvPr/>
        </p:nvSpPr>
        <p:spPr>
          <a:xfrm>
            <a:off x="8097453" y="4051769"/>
            <a:ext cx="1768442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000" dirty="0">
                <a:solidFill>
                  <a:srgbClr val="33A85C"/>
                </a:solidFill>
                <a:ea typeface="+mn-lt"/>
                <a:cs typeface="+mn-lt"/>
              </a:rPr>
              <a:t>Network Edge deployment for a specific customer solution would identify the device names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E27F9F-306E-EB1A-F586-C0573315B5DB}"/>
              </a:ext>
            </a:extLst>
          </p:cNvPr>
          <p:cNvCxnSpPr>
            <a:cxnSpLocks/>
          </p:cNvCxnSpPr>
          <p:nvPr/>
        </p:nvCxnSpPr>
        <p:spPr>
          <a:xfrm flipH="1">
            <a:off x="7736369" y="2946452"/>
            <a:ext cx="317866" cy="0"/>
          </a:xfrm>
          <a:prstGeom prst="straightConnector1">
            <a:avLst/>
          </a:prstGeom>
          <a:ln w="12700">
            <a:solidFill>
              <a:srgbClr val="33A85C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396B302-142A-DA2F-2B6A-B425E8E2EDE5}"/>
              </a:ext>
            </a:extLst>
          </p:cNvPr>
          <p:cNvCxnSpPr>
            <a:cxnSpLocks/>
          </p:cNvCxnSpPr>
          <p:nvPr/>
        </p:nvCxnSpPr>
        <p:spPr>
          <a:xfrm flipH="1">
            <a:off x="7736369" y="4128074"/>
            <a:ext cx="317866" cy="0"/>
          </a:xfrm>
          <a:prstGeom prst="straightConnector1">
            <a:avLst/>
          </a:prstGeom>
          <a:ln w="12700">
            <a:solidFill>
              <a:srgbClr val="33A85C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7B2401-983C-6B05-BBDC-01F73145C65F}"/>
              </a:ext>
            </a:extLst>
          </p:cNvPr>
          <p:cNvGrpSpPr/>
          <p:nvPr/>
        </p:nvGrpSpPr>
        <p:grpSpPr>
          <a:xfrm>
            <a:off x="6227602" y="4004167"/>
            <a:ext cx="1489649" cy="1049540"/>
            <a:chOff x="6227602" y="4004167"/>
            <a:chExt cx="1489649" cy="1049540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42DBD43-F725-88DE-4F38-20F1F974BBEB}"/>
                </a:ext>
              </a:extLst>
            </p:cNvPr>
            <p:cNvGrpSpPr/>
            <p:nvPr/>
          </p:nvGrpSpPr>
          <p:grpSpPr>
            <a:xfrm>
              <a:off x="6227602" y="4004167"/>
              <a:ext cx="1487934" cy="303880"/>
              <a:chOff x="2703512" y="2313700"/>
              <a:chExt cx="1487934" cy="303880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AE94A3B-81AB-C2A0-686D-EA3024386959}"/>
                  </a:ext>
                </a:extLst>
              </p:cNvPr>
              <p:cNvSpPr/>
              <p:nvPr/>
            </p:nvSpPr>
            <p:spPr>
              <a:xfrm>
                <a:off x="2703512" y="2313700"/>
                <a:ext cx="1487934" cy="3038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 Network Edge</a:t>
                </a:r>
              </a:p>
            </p:txBody>
          </p:sp>
          <p:sp>
            <p:nvSpPr>
              <p:cNvPr id="81" name="Graphic 147">
                <a:extLst>
                  <a:ext uri="{FF2B5EF4-FFF2-40B4-BE49-F238E27FC236}">
                    <a16:creationId xmlns:a16="http://schemas.microsoft.com/office/drawing/2014/main" id="{A4D065B9-0909-22C5-03E1-8A6796E2CC98}"/>
                  </a:ext>
                </a:extLst>
              </p:cNvPr>
              <p:cNvSpPr/>
              <p:nvPr/>
            </p:nvSpPr>
            <p:spPr>
              <a:xfrm>
                <a:off x="2791042" y="2358626"/>
                <a:ext cx="188776" cy="214029"/>
              </a:xfrm>
              <a:custGeom>
                <a:avLst/>
                <a:gdLst>
                  <a:gd name="connsiteX0" fmla="*/ 269421 w 269421"/>
                  <a:gd name="connsiteY0" fmla="*/ 89869 h 305462"/>
                  <a:gd name="connsiteX1" fmla="*/ 269421 w 269421"/>
                  <a:gd name="connsiteY1" fmla="*/ 215646 h 305462"/>
                  <a:gd name="connsiteX2" fmla="*/ 256034 w 269421"/>
                  <a:gd name="connsiteY2" fmla="*/ 238911 h 305462"/>
                  <a:gd name="connsiteX3" fmla="*/ 148277 w 269421"/>
                  <a:gd name="connsiteY3" fmla="*/ 301830 h 305462"/>
                  <a:gd name="connsiteX4" fmla="*/ 121144 w 269421"/>
                  <a:gd name="connsiteY4" fmla="*/ 301830 h 305462"/>
                  <a:gd name="connsiteX5" fmla="*/ 13387 w 269421"/>
                  <a:gd name="connsiteY5" fmla="*/ 238911 h 305462"/>
                  <a:gd name="connsiteX6" fmla="*/ 0 w 269421"/>
                  <a:gd name="connsiteY6" fmla="*/ 215646 h 305462"/>
                  <a:gd name="connsiteX7" fmla="*/ 0 w 269421"/>
                  <a:gd name="connsiteY7" fmla="*/ 89810 h 305462"/>
                  <a:gd name="connsiteX8" fmla="*/ 13387 w 269421"/>
                  <a:gd name="connsiteY8" fmla="*/ 66544 h 305462"/>
                  <a:gd name="connsiteX9" fmla="*/ 121084 w 269421"/>
                  <a:gd name="connsiteY9" fmla="*/ 3626 h 305462"/>
                  <a:gd name="connsiteX10" fmla="*/ 148277 w 269421"/>
                  <a:gd name="connsiteY10" fmla="*/ 3686 h 305462"/>
                  <a:gd name="connsiteX11" fmla="*/ 255974 w 269421"/>
                  <a:gd name="connsiteY11" fmla="*/ 66604 h 305462"/>
                  <a:gd name="connsiteX12" fmla="*/ 269421 w 269421"/>
                  <a:gd name="connsiteY12" fmla="*/ 89869 h 305462"/>
                  <a:gd name="connsiteX13" fmla="*/ 199317 w 269421"/>
                  <a:gd name="connsiteY13" fmla="*/ 130659 h 305462"/>
                  <a:gd name="connsiteX14" fmla="*/ 179415 w 269421"/>
                  <a:gd name="connsiteY14" fmla="*/ 134546 h 305462"/>
                  <a:gd name="connsiteX15" fmla="*/ 138117 w 269421"/>
                  <a:gd name="connsiteY15" fmla="*/ 94176 h 305462"/>
                  <a:gd name="connsiteX16" fmla="*/ 139671 w 269421"/>
                  <a:gd name="connsiteY16" fmla="*/ 88135 h 305462"/>
                  <a:gd name="connsiteX17" fmla="*/ 117737 w 269421"/>
                  <a:gd name="connsiteY17" fmla="*/ 59606 h 305462"/>
                  <a:gd name="connsiteX18" fmla="*/ 89229 w 269421"/>
                  <a:gd name="connsiteY18" fmla="*/ 81556 h 305462"/>
                  <a:gd name="connsiteX19" fmla="*/ 99808 w 269421"/>
                  <a:gd name="connsiteY19" fmla="*/ 105659 h 305462"/>
                  <a:gd name="connsiteX20" fmla="*/ 89588 w 269421"/>
                  <a:gd name="connsiteY20" fmla="*/ 149977 h 305462"/>
                  <a:gd name="connsiteX21" fmla="*/ 63949 w 269421"/>
                  <a:gd name="connsiteY21" fmla="*/ 158529 h 305462"/>
                  <a:gd name="connsiteX22" fmla="*/ 48171 w 269421"/>
                  <a:gd name="connsiteY22" fmla="*/ 185981 h 305462"/>
                  <a:gd name="connsiteX23" fmla="*/ 56418 w 269421"/>
                  <a:gd name="connsiteY23" fmla="*/ 216543 h 305462"/>
                  <a:gd name="connsiteX24" fmla="*/ 83850 w 269421"/>
                  <a:gd name="connsiteY24" fmla="*/ 232332 h 305462"/>
                  <a:gd name="connsiteX25" fmla="*/ 89289 w 269421"/>
                  <a:gd name="connsiteY25" fmla="*/ 232691 h 305462"/>
                  <a:gd name="connsiteX26" fmla="*/ 114390 w 269421"/>
                  <a:gd name="connsiteY26" fmla="*/ 224079 h 305462"/>
                  <a:gd name="connsiteX27" fmla="*/ 130168 w 269421"/>
                  <a:gd name="connsiteY27" fmla="*/ 196627 h 305462"/>
                  <a:gd name="connsiteX28" fmla="*/ 130527 w 269421"/>
                  <a:gd name="connsiteY28" fmla="*/ 190168 h 305462"/>
                  <a:gd name="connsiteX29" fmla="*/ 168119 w 269421"/>
                  <a:gd name="connsiteY29" fmla="*/ 179940 h 305462"/>
                  <a:gd name="connsiteX30" fmla="*/ 191069 w 269421"/>
                  <a:gd name="connsiteY30" fmla="*/ 194534 h 305462"/>
                  <a:gd name="connsiteX31" fmla="*/ 227167 w 269421"/>
                  <a:gd name="connsiteY31" fmla="*/ 166723 h 305462"/>
                  <a:gd name="connsiteX32" fmla="*/ 199317 w 269421"/>
                  <a:gd name="connsiteY32" fmla="*/ 130659 h 305462"/>
                  <a:gd name="connsiteX33" fmla="*/ 121861 w 269421"/>
                  <a:gd name="connsiteY33" fmla="*/ 166065 h 305462"/>
                  <a:gd name="connsiteX34" fmla="*/ 108115 w 269421"/>
                  <a:gd name="connsiteY34" fmla="*/ 154522 h 305462"/>
                  <a:gd name="connsiteX35" fmla="*/ 118395 w 269421"/>
                  <a:gd name="connsiteY35" fmla="*/ 109965 h 305462"/>
                  <a:gd name="connsiteX36" fmla="*/ 124909 w 269421"/>
                  <a:gd name="connsiteY36" fmla="*/ 107991 h 305462"/>
                  <a:gd name="connsiteX37" fmla="*/ 166207 w 269421"/>
                  <a:gd name="connsiteY37" fmla="*/ 148422 h 305462"/>
                  <a:gd name="connsiteX38" fmla="*/ 163159 w 269421"/>
                  <a:gd name="connsiteY38" fmla="*/ 158469 h 305462"/>
                  <a:gd name="connsiteX39" fmla="*/ 162920 w 269421"/>
                  <a:gd name="connsiteY39" fmla="*/ 161520 h 305462"/>
                  <a:gd name="connsiteX40" fmla="*/ 125447 w 269421"/>
                  <a:gd name="connsiteY40" fmla="*/ 171687 h 305462"/>
                  <a:gd name="connsiteX41" fmla="*/ 121861 w 269421"/>
                  <a:gd name="connsiteY41" fmla="*/ 166065 h 305462"/>
                  <a:gd name="connsiteX42" fmla="*/ 89050 w 269421"/>
                  <a:gd name="connsiteY42" fmla="*/ 169055 h 305462"/>
                  <a:gd name="connsiteX43" fmla="*/ 75543 w 269421"/>
                  <a:gd name="connsiteY43" fmla="*/ 173661 h 305462"/>
                  <a:gd name="connsiteX44" fmla="*/ 67056 w 269421"/>
                  <a:gd name="connsiteY44" fmla="*/ 188433 h 305462"/>
                  <a:gd name="connsiteX45" fmla="*/ 71479 w 269421"/>
                  <a:gd name="connsiteY45" fmla="*/ 204881 h 305462"/>
                  <a:gd name="connsiteX46" fmla="*/ 86241 w 269421"/>
                  <a:gd name="connsiteY46" fmla="*/ 213373 h 305462"/>
                  <a:gd name="connsiteX47" fmla="*/ 102677 w 269421"/>
                  <a:gd name="connsiteY47" fmla="*/ 208947 h 305462"/>
                  <a:gd name="connsiteX48" fmla="*/ 111163 w 269421"/>
                  <a:gd name="connsiteY48" fmla="*/ 194175 h 305462"/>
                  <a:gd name="connsiteX49" fmla="*/ 106741 w 269421"/>
                  <a:gd name="connsiteY49" fmla="*/ 177728 h 305462"/>
                  <a:gd name="connsiteX50" fmla="*/ 91979 w 269421"/>
                  <a:gd name="connsiteY50" fmla="*/ 169235 h 305462"/>
                  <a:gd name="connsiteX51" fmla="*/ 89050 w 269421"/>
                  <a:gd name="connsiteY51" fmla="*/ 169055 h 305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69421" h="305462">
                    <a:moveTo>
                      <a:pt x="269421" y="89869"/>
                    </a:moveTo>
                    <a:lnTo>
                      <a:pt x="269421" y="215646"/>
                    </a:lnTo>
                    <a:cubicBezTo>
                      <a:pt x="269421" y="225275"/>
                      <a:pt x="264341" y="234127"/>
                      <a:pt x="256034" y="238911"/>
                    </a:cubicBezTo>
                    <a:lnTo>
                      <a:pt x="148277" y="301830"/>
                    </a:lnTo>
                    <a:cubicBezTo>
                      <a:pt x="139910" y="306674"/>
                      <a:pt x="129511" y="306674"/>
                      <a:pt x="121144" y="301830"/>
                    </a:cubicBezTo>
                    <a:lnTo>
                      <a:pt x="13387" y="238911"/>
                    </a:lnTo>
                    <a:cubicBezTo>
                      <a:pt x="5140" y="234127"/>
                      <a:pt x="0" y="225215"/>
                      <a:pt x="0" y="215646"/>
                    </a:cubicBezTo>
                    <a:lnTo>
                      <a:pt x="0" y="89810"/>
                    </a:lnTo>
                    <a:cubicBezTo>
                      <a:pt x="0" y="80180"/>
                      <a:pt x="5080" y="71329"/>
                      <a:pt x="13387" y="66544"/>
                    </a:cubicBezTo>
                    <a:lnTo>
                      <a:pt x="121084" y="3626"/>
                    </a:lnTo>
                    <a:cubicBezTo>
                      <a:pt x="129511" y="-1219"/>
                      <a:pt x="139850" y="-1219"/>
                      <a:pt x="148277" y="3686"/>
                    </a:cubicBezTo>
                    <a:lnTo>
                      <a:pt x="255974" y="66604"/>
                    </a:lnTo>
                    <a:cubicBezTo>
                      <a:pt x="264281" y="71389"/>
                      <a:pt x="269421" y="80300"/>
                      <a:pt x="269421" y="89869"/>
                    </a:cubicBezTo>
                    <a:close/>
                    <a:moveTo>
                      <a:pt x="199317" y="130659"/>
                    </a:moveTo>
                    <a:cubicBezTo>
                      <a:pt x="192145" y="129702"/>
                      <a:pt x="185212" y="131257"/>
                      <a:pt x="179415" y="134546"/>
                    </a:cubicBezTo>
                    <a:lnTo>
                      <a:pt x="138117" y="94176"/>
                    </a:lnTo>
                    <a:cubicBezTo>
                      <a:pt x="138834" y="92262"/>
                      <a:pt x="139372" y="90288"/>
                      <a:pt x="139671" y="88135"/>
                    </a:cubicBezTo>
                    <a:cubicBezTo>
                      <a:pt x="141464" y="74200"/>
                      <a:pt x="131663" y="61401"/>
                      <a:pt x="117737" y="59606"/>
                    </a:cubicBezTo>
                    <a:cubicBezTo>
                      <a:pt x="103812" y="57812"/>
                      <a:pt x="91022" y="67621"/>
                      <a:pt x="89229" y="81556"/>
                    </a:cubicBezTo>
                    <a:cubicBezTo>
                      <a:pt x="87974" y="91245"/>
                      <a:pt x="92337" y="100396"/>
                      <a:pt x="99808" y="105659"/>
                    </a:cubicBezTo>
                    <a:lnTo>
                      <a:pt x="89588" y="149977"/>
                    </a:lnTo>
                    <a:cubicBezTo>
                      <a:pt x="80324" y="149857"/>
                      <a:pt x="71360" y="152847"/>
                      <a:pt x="63949" y="158529"/>
                    </a:cubicBezTo>
                    <a:cubicBezTo>
                      <a:pt x="55223" y="165287"/>
                      <a:pt x="49605" y="175036"/>
                      <a:pt x="48171" y="185981"/>
                    </a:cubicBezTo>
                    <a:cubicBezTo>
                      <a:pt x="46736" y="196926"/>
                      <a:pt x="49665" y="207811"/>
                      <a:pt x="56418" y="216543"/>
                    </a:cubicBezTo>
                    <a:cubicBezTo>
                      <a:pt x="63172" y="225275"/>
                      <a:pt x="72913" y="230897"/>
                      <a:pt x="83850" y="232332"/>
                    </a:cubicBezTo>
                    <a:cubicBezTo>
                      <a:pt x="85643" y="232572"/>
                      <a:pt x="87496" y="232691"/>
                      <a:pt x="89289" y="232691"/>
                    </a:cubicBezTo>
                    <a:cubicBezTo>
                      <a:pt x="98373" y="232691"/>
                      <a:pt x="107099" y="229701"/>
                      <a:pt x="114390" y="224079"/>
                    </a:cubicBezTo>
                    <a:cubicBezTo>
                      <a:pt x="123116" y="217321"/>
                      <a:pt x="128734" y="207572"/>
                      <a:pt x="130168" y="196627"/>
                    </a:cubicBezTo>
                    <a:cubicBezTo>
                      <a:pt x="130467" y="194474"/>
                      <a:pt x="130527" y="192321"/>
                      <a:pt x="130527" y="190168"/>
                    </a:cubicBezTo>
                    <a:lnTo>
                      <a:pt x="168119" y="179940"/>
                    </a:lnTo>
                    <a:cubicBezTo>
                      <a:pt x="173080" y="187716"/>
                      <a:pt x="181268" y="193278"/>
                      <a:pt x="191069" y="194534"/>
                    </a:cubicBezTo>
                    <a:cubicBezTo>
                      <a:pt x="208700" y="196806"/>
                      <a:pt x="224896" y="184366"/>
                      <a:pt x="227167" y="166723"/>
                    </a:cubicBezTo>
                    <a:cubicBezTo>
                      <a:pt x="229438" y="149079"/>
                      <a:pt x="216947" y="132931"/>
                      <a:pt x="199317" y="130659"/>
                    </a:cubicBezTo>
                    <a:close/>
                    <a:moveTo>
                      <a:pt x="121861" y="166065"/>
                    </a:moveTo>
                    <a:cubicBezTo>
                      <a:pt x="118096" y="161161"/>
                      <a:pt x="113434" y="157273"/>
                      <a:pt x="108115" y="154522"/>
                    </a:cubicBezTo>
                    <a:lnTo>
                      <a:pt x="118395" y="109965"/>
                    </a:lnTo>
                    <a:cubicBezTo>
                      <a:pt x="120666" y="109606"/>
                      <a:pt x="122877" y="108948"/>
                      <a:pt x="124909" y="107991"/>
                    </a:cubicBezTo>
                    <a:lnTo>
                      <a:pt x="166207" y="148422"/>
                    </a:lnTo>
                    <a:cubicBezTo>
                      <a:pt x="164713" y="151532"/>
                      <a:pt x="163637" y="154881"/>
                      <a:pt x="163159" y="158469"/>
                    </a:cubicBezTo>
                    <a:cubicBezTo>
                      <a:pt x="163039" y="159486"/>
                      <a:pt x="162920" y="160503"/>
                      <a:pt x="162920" y="161520"/>
                    </a:cubicBezTo>
                    <a:lnTo>
                      <a:pt x="125447" y="171687"/>
                    </a:lnTo>
                    <a:cubicBezTo>
                      <a:pt x="124431" y="169713"/>
                      <a:pt x="123236" y="167859"/>
                      <a:pt x="121861" y="166065"/>
                    </a:cubicBezTo>
                    <a:close/>
                    <a:moveTo>
                      <a:pt x="89050" y="169055"/>
                    </a:moveTo>
                    <a:cubicBezTo>
                      <a:pt x="84209" y="169055"/>
                      <a:pt x="79488" y="170670"/>
                      <a:pt x="75543" y="173661"/>
                    </a:cubicBezTo>
                    <a:cubicBezTo>
                      <a:pt x="70822" y="177309"/>
                      <a:pt x="67833" y="182512"/>
                      <a:pt x="67056" y="188433"/>
                    </a:cubicBezTo>
                    <a:cubicBezTo>
                      <a:pt x="66280" y="194294"/>
                      <a:pt x="67833" y="200156"/>
                      <a:pt x="71479" y="204881"/>
                    </a:cubicBezTo>
                    <a:cubicBezTo>
                      <a:pt x="75125" y="209605"/>
                      <a:pt x="80324" y="212596"/>
                      <a:pt x="86241" y="213373"/>
                    </a:cubicBezTo>
                    <a:cubicBezTo>
                      <a:pt x="92098" y="214151"/>
                      <a:pt x="97955" y="212596"/>
                      <a:pt x="102677" y="208947"/>
                    </a:cubicBezTo>
                    <a:cubicBezTo>
                      <a:pt x="107398" y="205299"/>
                      <a:pt x="110386" y="200096"/>
                      <a:pt x="111163" y="194175"/>
                    </a:cubicBezTo>
                    <a:cubicBezTo>
                      <a:pt x="111940" y="188314"/>
                      <a:pt x="110386" y="182452"/>
                      <a:pt x="106741" y="177728"/>
                    </a:cubicBezTo>
                    <a:cubicBezTo>
                      <a:pt x="103095" y="173003"/>
                      <a:pt x="97895" y="170012"/>
                      <a:pt x="91979" y="169235"/>
                    </a:cubicBezTo>
                    <a:cubicBezTo>
                      <a:pt x="91022" y="169115"/>
                      <a:pt x="90006" y="169055"/>
                      <a:pt x="89050" y="169055"/>
                    </a:cubicBezTo>
                    <a:close/>
                  </a:path>
                </a:pathLst>
              </a:custGeom>
              <a:solidFill>
                <a:schemeClr val="bg1"/>
              </a:solidFill>
              <a:ln w="5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F57056A-F475-98CC-5242-BA82E91AC114}"/>
                </a:ext>
              </a:extLst>
            </p:cNvPr>
            <p:cNvSpPr/>
            <p:nvPr/>
          </p:nvSpPr>
          <p:spPr>
            <a:xfrm>
              <a:off x="6229316" y="4298116"/>
              <a:ext cx="1487935" cy="7555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>
                  <a:solidFill>
                    <a:schemeClr val="tx1"/>
                  </a:solidFill>
                </a:rPr>
                <a:t>Cisco Catalyst 8000V Edge Router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>
                  <a:solidFill>
                    <a:schemeClr val="tx1"/>
                  </a:solidFill>
                </a:rPr>
                <a:t>Palo Alto Networks Prisma SD-WAN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6C4B77E-0871-2D65-92DB-7AF53068C53E}"/>
              </a:ext>
            </a:extLst>
          </p:cNvPr>
          <p:cNvGrpSpPr/>
          <p:nvPr/>
        </p:nvGrpSpPr>
        <p:grpSpPr>
          <a:xfrm>
            <a:off x="3427266" y="4336456"/>
            <a:ext cx="1490747" cy="1061939"/>
            <a:chOff x="3427266" y="4336456"/>
            <a:chExt cx="1490747" cy="10619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372ED6-F46F-98F6-4965-954C857221AE}"/>
                </a:ext>
              </a:extLst>
            </p:cNvPr>
            <p:cNvGrpSpPr/>
            <p:nvPr/>
          </p:nvGrpSpPr>
          <p:grpSpPr>
            <a:xfrm>
              <a:off x="3427266" y="4336456"/>
              <a:ext cx="1487935" cy="303880"/>
              <a:chOff x="2713990" y="2120808"/>
              <a:chExt cx="1401930" cy="30388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10A01D5-C830-FB11-D598-3229F35B665D}"/>
                  </a:ext>
                </a:extLst>
              </p:cNvPr>
              <p:cNvSpPr/>
              <p:nvPr/>
            </p:nvSpPr>
            <p:spPr>
              <a:xfrm>
                <a:off x="2713990" y="2120808"/>
                <a:ext cx="1401930" cy="3038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Network Edge</a:t>
                </a:r>
              </a:p>
            </p:txBody>
          </p:sp>
          <p:sp>
            <p:nvSpPr>
              <p:cNvPr id="23" name="Graphic 147">
                <a:extLst>
                  <a:ext uri="{FF2B5EF4-FFF2-40B4-BE49-F238E27FC236}">
                    <a16:creationId xmlns:a16="http://schemas.microsoft.com/office/drawing/2014/main" id="{A2C19DFC-CD3B-198C-4685-3B78CCD60594}"/>
                  </a:ext>
                </a:extLst>
              </p:cNvPr>
              <p:cNvSpPr/>
              <p:nvPr/>
            </p:nvSpPr>
            <p:spPr>
              <a:xfrm>
                <a:off x="2801520" y="2165734"/>
                <a:ext cx="188776" cy="214029"/>
              </a:xfrm>
              <a:custGeom>
                <a:avLst/>
                <a:gdLst>
                  <a:gd name="connsiteX0" fmla="*/ 269421 w 269421"/>
                  <a:gd name="connsiteY0" fmla="*/ 89869 h 305462"/>
                  <a:gd name="connsiteX1" fmla="*/ 269421 w 269421"/>
                  <a:gd name="connsiteY1" fmla="*/ 215646 h 305462"/>
                  <a:gd name="connsiteX2" fmla="*/ 256034 w 269421"/>
                  <a:gd name="connsiteY2" fmla="*/ 238911 h 305462"/>
                  <a:gd name="connsiteX3" fmla="*/ 148277 w 269421"/>
                  <a:gd name="connsiteY3" fmla="*/ 301830 h 305462"/>
                  <a:gd name="connsiteX4" fmla="*/ 121144 w 269421"/>
                  <a:gd name="connsiteY4" fmla="*/ 301830 h 305462"/>
                  <a:gd name="connsiteX5" fmla="*/ 13387 w 269421"/>
                  <a:gd name="connsiteY5" fmla="*/ 238911 h 305462"/>
                  <a:gd name="connsiteX6" fmla="*/ 0 w 269421"/>
                  <a:gd name="connsiteY6" fmla="*/ 215646 h 305462"/>
                  <a:gd name="connsiteX7" fmla="*/ 0 w 269421"/>
                  <a:gd name="connsiteY7" fmla="*/ 89810 h 305462"/>
                  <a:gd name="connsiteX8" fmla="*/ 13387 w 269421"/>
                  <a:gd name="connsiteY8" fmla="*/ 66544 h 305462"/>
                  <a:gd name="connsiteX9" fmla="*/ 121084 w 269421"/>
                  <a:gd name="connsiteY9" fmla="*/ 3626 h 305462"/>
                  <a:gd name="connsiteX10" fmla="*/ 148277 w 269421"/>
                  <a:gd name="connsiteY10" fmla="*/ 3686 h 305462"/>
                  <a:gd name="connsiteX11" fmla="*/ 255974 w 269421"/>
                  <a:gd name="connsiteY11" fmla="*/ 66604 h 305462"/>
                  <a:gd name="connsiteX12" fmla="*/ 269421 w 269421"/>
                  <a:gd name="connsiteY12" fmla="*/ 89869 h 305462"/>
                  <a:gd name="connsiteX13" fmla="*/ 199317 w 269421"/>
                  <a:gd name="connsiteY13" fmla="*/ 130659 h 305462"/>
                  <a:gd name="connsiteX14" fmla="*/ 179415 w 269421"/>
                  <a:gd name="connsiteY14" fmla="*/ 134546 h 305462"/>
                  <a:gd name="connsiteX15" fmla="*/ 138117 w 269421"/>
                  <a:gd name="connsiteY15" fmla="*/ 94176 h 305462"/>
                  <a:gd name="connsiteX16" fmla="*/ 139671 w 269421"/>
                  <a:gd name="connsiteY16" fmla="*/ 88135 h 305462"/>
                  <a:gd name="connsiteX17" fmla="*/ 117737 w 269421"/>
                  <a:gd name="connsiteY17" fmla="*/ 59606 h 305462"/>
                  <a:gd name="connsiteX18" fmla="*/ 89229 w 269421"/>
                  <a:gd name="connsiteY18" fmla="*/ 81556 h 305462"/>
                  <a:gd name="connsiteX19" fmla="*/ 99808 w 269421"/>
                  <a:gd name="connsiteY19" fmla="*/ 105659 h 305462"/>
                  <a:gd name="connsiteX20" fmla="*/ 89588 w 269421"/>
                  <a:gd name="connsiteY20" fmla="*/ 149977 h 305462"/>
                  <a:gd name="connsiteX21" fmla="*/ 63949 w 269421"/>
                  <a:gd name="connsiteY21" fmla="*/ 158529 h 305462"/>
                  <a:gd name="connsiteX22" fmla="*/ 48171 w 269421"/>
                  <a:gd name="connsiteY22" fmla="*/ 185981 h 305462"/>
                  <a:gd name="connsiteX23" fmla="*/ 56418 w 269421"/>
                  <a:gd name="connsiteY23" fmla="*/ 216543 h 305462"/>
                  <a:gd name="connsiteX24" fmla="*/ 83850 w 269421"/>
                  <a:gd name="connsiteY24" fmla="*/ 232332 h 305462"/>
                  <a:gd name="connsiteX25" fmla="*/ 89289 w 269421"/>
                  <a:gd name="connsiteY25" fmla="*/ 232691 h 305462"/>
                  <a:gd name="connsiteX26" fmla="*/ 114390 w 269421"/>
                  <a:gd name="connsiteY26" fmla="*/ 224079 h 305462"/>
                  <a:gd name="connsiteX27" fmla="*/ 130168 w 269421"/>
                  <a:gd name="connsiteY27" fmla="*/ 196627 h 305462"/>
                  <a:gd name="connsiteX28" fmla="*/ 130527 w 269421"/>
                  <a:gd name="connsiteY28" fmla="*/ 190168 h 305462"/>
                  <a:gd name="connsiteX29" fmla="*/ 168119 w 269421"/>
                  <a:gd name="connsiteY29" fmla="*/ 179940 h 305462"/>
                  <a:gd name="connsiteX30" fmla="*/ 191069 w 269421"/>
                  <a:gd name="connsiteY30" fmla="*/ 194534 h 305462"/>
                  <a:gd name="connsiteX31" fmla="*/ 227167 w 269421"/>
                  <a:gd name="connsiteY31" fmla="*/ 166723 h 305462"/>
                  <a:gd name="connsiteX32" fmla="*/ 199317 w 269421"/>
                  <a:gd name="connsiteY32" fmla="*/ 130659 h 305462"/>
                  <a:gd name="connsiteX33" fmla="*/ 121861 w 269421"/>
                  <a:gd name="connsiteY33" fmla="*/ 166065 h 305462"/>
                  <a:gd name="connsiteX34" fmla="*/ 108115 w 269421"/>
                  <a:gd name="connsiteY34" fmla="*/ 154522 h 305462"/>
                  <a:gd name="connsiteX35" fmla="*/ 118395 w 269421"/>
                  <a:gd name="connsiteY35" fmla="*/ 109965 h 305462"/>
                  <a:gd name="connsiteX36" fmla="*/ 124909 w 269421"/>
                  <a:gd name="connsiteY36" fmla="*/ 107991 h 305462"/>
                  <a:gd name="connsiteX37" fmla="*/ 166207 w 269421"/>
                  <a:gd name="connsiteY37" fmla="*/ 148422 h 305462"/>
                  <a:gd name="connsiteX38" fmla="*/ 163159 w 269421"/>
                  <a:gd name="connsiteY38" fmla="*/ 158469 h 305462"/>
                  <a:gd name="connsiteX39" fmla="*/ 162920 w 269421"/>
                  <a:gd name="connsiteY39" fmla="*/ 161520 h 305462"/>
                  <a:gd name="connsiteX40" fmla="*/ 125447 w 269421"/>
                  <a:gd name="connsiteY40" fmla="*/ 171687 h 305462"/>
                  <a:gd name="connsiteX41" fmla="*/ 121861 w 269421"/>
                  <a:gd name="connsiteY41" fmla="*/ 166065 h 305462"/>
                  <a:gd name="connsiteX42" fmla="*/ 89050 w 269421"/>
                  <a:gd name="connsiteY42" fmla="*/ 169055 h 305462"/>
                  <a:gd name="connsiteX43" fmla="*/ 75543 w 269421"/>
                  <a:gd name="connsiteY43" fmla="*/ 173661 h 305462"/>
                  <a:gd name="connsiteX44" fmla="*/ 67056 w 269421"/>
                  <a:gd name="connsiteY44" fmla="*/ 188433 h 305462"/>
                  <a:gd name="connsiteX45" fmla="*/ 71479 w 269421"/>
                  <a:gd name="connsiteY45" fmla="*/ 204881 h 305462"/>
                  <a:gd name="connsiteX46" fmla="*/ 86241 w 269421"/>
                  <a:gd name="connsiteY46" fmla="*/ 213373 h 305462"/>
                  <a:gd name="connsiteX47" fmla="*/ 102677 w 269421"/>
                  <a:gd name="connsiteY47" fmla="*/ 208947 h 305462"/>
                  <a:gd name="connsiteX48" fmla="*/ 111163 w 269421"/>
                  <a:gd name="connsiteY48" fmla="*/ 194175 h 305462"/>
                  <a:gd name="connsiteX49" fmla="*/ 106741 w 269421"/>
                  <a:gd name="connsiteY49" fmla="*/ 177728 h 305462"/>
                  <a:gd name="connsiteX50" fmla="*/ 91979 w 269421"/>
                  <a:gd name="connsiteY50" fmla="*/ 169235 h 305462"/>
                  <a:gd name="connsiteX51" fmla="*/ 89050 w 269421"/>
                  <a:gd name="connsiteY51" fmla="*/ 169055 h 305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69421" h="305462">
                    <a:moveTo>
                      <a:pt x="269421" y="89869"/>
                    </a:moveTo>
                    <a:lnTo>
                      <a:pt x="269421" y="215646"/>
                    </a:lnTo>
                    <a:cubicBezTo>
                      <a:pt x="269421" y="225275"/>
                      <a:pt x="264341" y="234127"/>
                      <a:pt x="256034" y="238911"/>
                    </a:cubicBezTo>
                    <a:lnTo>
                      <a:pt x="148277" y="301830"/>
                    </a:lnTo>
                    <a:cubicBezTo>
                      <a:pt x="139910" y="306674"/>
                      <a:pt x="129511" y="306674"/>
                      <a:pt x="121144" y="301830"/>
                    </a:cubicBezTo>
                    <a:lnTo>
                      <a:pt x="13387" y="238911"/>
                    </a:lnTo>
                    <a:cubicBezTo>
                      <a:pt x="5140" y="234127"/>
                      <a:pt x="0" y="225215"/>
                      <a:pt x="0" y="215646"/>
                    </a:cubicBezTo>
                    <a:lnTo>
                      <a:pt x="0" y="89810"/>
                    </a:lnTo>
                    <a:cubicBezTo>
                      <a:pt x="0" y="80180"/>
                      <a:pt x="5080" y="71329"/>
                      <a:pt x="13387" y="66544"/>
                    </a:cubicBezTo>
                    <a:lnTo>
                      <a:pt x="121084" y="3626"/>
                    </a:lnTo>
                    <a:cubicBezTo>
                      <a:pt x="129511" y="-1219"/>
                      <a:pt x="139850" y="-1219"/>
                      <a:pt x="148277" y="3686"/>
                    </a:cubicBezTo>
                    <a:lnTo>
                      <a:pt x="255974" y="66604"/>
                    </a:lnTo>
                    <a:cubicBezTo>
                      <a:pt x="264281" y="71389"/>
                      <a:pt x="269421" y="80300"/>
                      <a:pt x="269421" y="89869"/>
                    </a:cubicBezTo>
                    <a:close/>
                    <a:moveTo>
                      <a:pt x="199317" y="130659"/>
                    </a:moveTo>
                    <a:cubicBezTo>
                      <a:pt x="192145" y="129702"/>
                      <a:pt x="185212" y="131257"/>
                      <a:pt x="179415" y="134546"/>
                    </a:cubicBezTo>
                    <a:lnTo>
                      <a:pt x="138117" y="94176"/>
                    </a:lnTo>
                    <a:cubicBezTo>
                      <a:pt x="138834" y="92262"/>
                      <a:pt x="139372" y="90288"/>
                      <a:pt x="139671" y="88135"/>
                    </a:cubicBezTo>
                    <a:cubicBezTo>
                      <a:pt x="141464" y="74200"/>
                      <a:pt x="131663" y="61401"/>
                      <a:pt x="117737" y="59606"/>
                    </a:cubicBezTo>
                    <a:cubicBezTo>
                      <a:pt x="103812" y="57812"/>
                      <a:pt x="91022" y="67621"/>
                      <a:pt x="89229" y="81556"/>
                    </a:cubicBezTo>
                    <a:cubicBezTo>
                      <a:pt x="87974" y="91245"/>
                      <a:pt x="92337" y="100396"/>
                      <a:pt x="99808" y="105659"/>
                    </a:cubicBezTo>
                    <a:lnTo>
                      <a:pt x="89588" y="149977"/>
                    </a:lnTo>
                    <a:cubicBezTo>
                      <a:pt x="80324" y="149857"/>
                      <a:pt x="71360" y="152847"/>
                      <a:pt x="63949" y="158529"/>
                    </a:cubicBezTo>
                    <a:cubicBezTo>
                      <a:pt x="55223" y="165287"/>
                      <a:pt x="49605" y="175036"/>
                      <a:pt x="48171" y="185981"/>
                    </a:cubicBezTo>
                    <a:cubicBezTo>
                      <a:pt x="46736" y="196926"/>
                      <a:pt x="49665" y="207811"/>
                      <a:pt x="56418" y="216543"/>
                    </a:cubicBezTo>
                    <a:cubicBezTo>
                      <a:pt x="63172" y="225275"/>
                      <a:pt x="72913" y="230897"/>
                      <a:pt x="83850" y="232332"/>
                    </a:cubicBezTo>
                    <a:cubicBezTo>
                      <a:pt x="85643" y="232572"/>
                      <a:pt x="87496" y="232691"/>
                      <a:pt x="89289" y="232691"/>
                    </a:cubicBezTo>
                    <a:cubicBezTo>
                      <a:pt x="98373" y="232691"/>
                      <a:pt x="107099" y="229701"/>
                      <a:pt x="114390" y="224079"/>
                    </a:cubicBezTo>
                    <a:cubicBezTo>
                      <a:pt x="123116" y="217321"/>
                      <a:pt x="128734" y="207572"/>
                      <a:pt x="130168" y="196627"/>
                    </a:cubicBezTo>
                    <a:cubicBezTo>
                      <a:pt x="130467" y="194474"/>
                      <a:pt x="130527" y="192321"/>
                      <a:pt x="130527" y="190168"/>
                    </a:cubicBezTo>
                    <a:lnTo>
                      <a:pt x="168119" y="179940"/>
                    </a:lnTo>
                    <a:cubicBezTo>
                      <a:pt x="173080" y="187716"/>
                      <a:pt x="181268" y="193278"/>
                      <a:pt x="191069" y="194534"/>
                    </a:cubicBezTo>
                    <a:cubicBezTo>
                      <a:pt x="208700" y="196806"/>
                      <a:pt x="224896" y="184366"/>
                      <a:pt x="227167" y="166723"/>
                    </a:cubicBezTo>
                    <a:cubicBezTo>
                      <a:pt x="229438" y="149079"/>
                      <a:pt x="216947" y="132931"/>
                      <a:pt x="199317" y="130659"/>
                    </a:cubicBezTo>
                    <a:close/>
                    <a:moveTo>
                      <a:pt x="121861" y="166065"/>
                    </a:moveTo>
                    <a:cubicBezTo>
                      <a:pt x="118096" y="161161"/>
                      <a:pt x="113434" y="157273"/>
                      <a:pt x="108115" y="154522"/>
                    </a:cubicBezTo>
                    <a:lnTo>
                      <a:pt x="118395" y="109965"/>
                    </a:lnTo>
                    <a:cubicBezTo>
                      <a:pt x="120666" y="109606"/>
                      <a:pt x="122877" y="108948"/>
                      <a:pt x="124909" y="107991"/>
                    </a:cubicBezTo>
                    <a:lnTo>
                      <a:pt x="166207" y="148422"/>
                    </a:lnTo>
                    <a:cubicBezTo>
                      <a:pt x="164713" y="151532"/>
                      <a:pt x="163637" y="154881"/>
                      <a:pt x="163159" y="158469"/>
                    </a:cubicBezTo>
                    <a:cubicBezTo>
                      <a:pt x="163039" y="159486"/>
                      <a:pt x="162920" y="160503"/>
                      <a:pt x="162920" y="161520"/>
                    </a:cubicBezTo>
                    <a:lnTo>
                      <a:pt x="125447" y="171687"/>
                    </a:lnTo>
                    <a:cubicBezTo>
                      <a:pt x="124431" y="169713"/>
                      <a:pt x="123236" y="167859"/>
                      <a:pt x="121861" y="166065"/>
                    </a:cubicBezTo>
                    <a:close/>
                    <a:moveTo>
                      <a:pt x="89050" y="169055"/>
                    </a:moveTo>
                    <a:cubicBezTo>
                      <a:pt x="84209" y="169055"/>
                      <a:pt x="79488" y="170670"/>
                      <a:pt x="75543" y="173661"/>
                    </a:cubicBezTo>
                    <a:cubicBezTo>
                      <a:pt x="70822" y="177309"/>
                      <a:pt x="67833" y="182512"/>
                      <a:pt x="67056" y="188433"/>
                    </a:cubicBezTo>
                    <a:cubicBezTo>
                      <a:pt x="66280" y="194294"/>
                      <a:pt x="67833" y="200156"/>
                      <a:pt x="71479" y="204881"/>
                    </a:cubicBezTo>
                    <a:cubicBezTo>
                      <a:pt x="75125" y="209605"/>
                      <a:pt x="80324" y="212596"/>
                      <a:pt x="86241" y="213373"/>
                    </a:cubicBezTo>
                    <a:cubicBezTo>
                      <a:pt x="92098" y="214151"/>
                      <a:pt x="97955" y="212596"/>
                      <a:pt x="102677" y="208947"/>
                    </a:cubicBezTo>
                    <a:cubicBezTo>
                      <a:pt x="107398" y="205299"/>
                      <a:pt x="110386" y="200096"/>
                      <a:pt x="111163" y="194175"/>
                    </a:cubicBezTo>
                    <a:cubicBezTo>
                      <a:pt x="111940" y="188314"/>
                      <a:pt x="110386" y="182452"/>
                      <a:pt x="106741" y="177728"/>
                    </a:cubicBezTo>
                    <a:cubicBezTo>
                      <a:pt x="103095" y="173003"/>
                      <a:pt x="97895" y="170012"/>
                      <a:pt x="91979" y="169235"/>
                    </a:cubicBezTo>
                    <a:cubicBezTo>
                      <a:pt x="91022" y="169115"/>
                      <a:pt x="90006" y="169055"/>
                      <a:pt x="89050" y="169055"/>
                    </a:cubicBezTo>
                    <a:close/>
                  </a:path>
                </a:pathLst>
              </a:custGeom>
              <a:solidFill>
                <a:schemeClr val="bg1"/>
              </a:solidFill>
              <a:ln w="5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408CAAA-E113-CC05-77BA-9F43CC9C4E1F}"/>
                </a:ext>
              </a:extLst>
            </p:cNvPr>
            <p:cNvSpPr/>
            <p:nvPr/>
          </p:nvSpPr>
          <p:spPr>
            <a:xfrm>
              <a:off x="3430078" y="4642804"/>
              <a:ext cx="1487935" cy="7555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>
                  <a:solidFill>
                    <a:schemeClr val="tx1"/>
                  </a:solidFill>
                </a:rPr>
                <a:t>Cisco Catalyst 8000V Edge Router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>
                  <a:solidFill>
                    <a:schemeClr val="tx1"/>
                  </a:solidFill>
                </a:rPr>
                <a:t>Palo Alto Networks Prisma SD-WAN</a:t>
              </a:r>
            </a:p>
          </p:txBody>
        </p:sp>
      </p:grpSp>
      <p:sp>
        <p:nvSpPr>
          <p:cNvPr id="54" name="Title 53">
            <a:extLst>
              <a:ext uri="{FF2B5EF4-FFF2-40B4-BE49-F238E27FC236}">
                <a16:creationId xmlns:a16="http://schemas.microsoft.com/office/drawing/2014/main" id="{2390B3EF-6DAC-FEF6-E714-E150B681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Products and sub-products</a:t>
            </a:r>
          </a:p>
        </p:txBody>
      </p:sp>
    </p:spTree>
    <p:extLst>
      <p:ext uri="{BB962C8B-B14F-4D97-AF65-F5344CB8AC3E}">
        <p14:creationId xmlns:p14="http://schemas.microsoft.com/office/powerpoint/2010/main" val="1085805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18F02D-F67F-A068-F385-3DC3CD5F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187DD7-5B43-1E3A-7B84-57BC5F24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B9DCEA-EB01-45DA-C5D1-499C22AD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Products: Colocation</a:t>
            </a:r>
          </a:p>
        </p:txBody>
      </p:sp>
      <p:pic>
        <p:nvPicPr>
          <p:cNvPr id="43" name="Graphic 42" descr="Scissors with solid fill">
            <a:extLst>
              <a:ext uri="{FF2B5EF4-FFF2-40B4-BE49-F238E27FC236}">
                <a16:creationId xmlns:a16="http://schemas.microsoft.com/office/drawing/2014/main" id="{E03088C9-FA7C-3E9C-E6F6-06587B1A9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900000">
            <a:off x="5970198" y="2175852"/>
            <a:ext cx="320492" cy="32049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84185B8-324F-0042-8C97-B5A198B518BF}"/>
              </a:ext>
            </a:extLst>
          </p:cNvPr>
          <p:cNvSpPr/>
          <p:nvPr/>
        </p:nvSpPr>
        <p:spPr>
          <a:xfrm>
            <a:off x="3912619" y="2736238"/>
            <a:ext cx="2217825" cy="256607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25C8B3-768E-2E96-3B67-B33FEA10CB0C}"/>
              </a:ext>
            </a:extLst>
          </p:cNvPr>
          <p:cNvSpPr/>
          <p:nvPr/>
        </p:nvSpPr>
        <p:spPr>
          <a:xfrm>
            <a:off x="4067508" y="3185803"/>
            <a:ext cx="1908250" cy="198105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</a:t>
            </a:r>
            <a:endParaRPr lang="it-IT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AA0EDB-DD81-7D43-BE89-8F7A20FCCBE1}"/>
              </a:ext>
            </a:extLst>
          </p:cNvPr>
          <p:cNvSpPr/>
          <p:nvPr/>
        </p:nvSpPr>
        <p:spPr>
          <a:xfrm>
            <a:off x="4371903" y="3867719"/>
            <a:ext cx="1442167" cy="755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18872" tIns="54864" rtlCol="0" anchor="t" anchorCtr="0">
            <a:spAutoFit/>
          </a:bodyPr>
          <a:lstStyle/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Customer Deployment</a:t>
            </a:r>
          </a:p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10 Gbps Fabric Port, Redundant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9143FEC-2071-BE1B-2748-D1ACD44F1618}"/>
              </a:ext>
            </a:extLst>
          </p:cNvPr>
          <p:cNvCxnSpPr>
            <a:cxnSpLocks/>
          </p:cNvCxnSpPr>
          <p:nvPr/>
        </p:nvCxnSpPr>
        <p:spPr>
          <a:xfrm>
            <a:off x="5793219" y="3714377"/>
            <a:ext cx="344863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5DD012-553A-A8E3-0445-32BF81B9257E}"/>
              </a:ext>
            </a:extLst>
          </p:cNvPr>
          <p:cNvCxnSpPr>
            <a:cxnSpLocks/>
          </p:cNvCxnSpPr>
          <p:nvPr/>
        </p:nvCxnSpPr>
        <p:spPr>
          <a:xfrm>
            <a:off x="6130444" y="2470263"/>
            <a:ext cx="0" cy="328202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13F2AD-13F0-2337-FC4A-2D28FFF97EE7}"/>
              </a:ext>
            </a:extLst>
          </p:cNvPr>
          <p:cNvGrpSpPr/>
          <p:nvPr/>
        </p:nvGrpSpPr>
        <p:grpSpPr>
          <a:xfrm>
            <a:off x="4370127" y="4742469"/>
            <a:ext cx="1444904" cy="301752"/>
            <a:chOff x="2354185" y="862280"/>
            <a:chExt cx="1444904" cy="301752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92FC890-7537-FDD2-92D5-852B60AB17BF}"/>
                </a:ext>
              </a:extLst>
            </p:cNvPr>
            <p:cNvSpPr/>
            <p:nvPr/>
          </p:nvSpPr>
          <p:spPr>
            <a:xfrm>
              <a:off x="2354185" y="862280"/>
              <a:ext cx="1444904" cy="30175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Internet Access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824F1330-8351-0ADE-A1A7-E94A0DE9A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0249" y="901340"/>
              <a:ext cx="204120" cy="227854"/>
            </a:xfrm>
            <a:prstGeom prst="rect">
              <a:avLst/>
            </a:prstGeom>
          </p:spPr>
        </p:pic>
      </p:grp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DF4F6281-C2FF-EEFA-640E-81A141FCF1FC}"/>
              </a:ext>
            </a:extLst>
          </p:cNvPr>
          <p:cNvCxnSpPr>
            <a:cxnSpLocks/>
            <a:stCxn id="101" idx="1"/>
            <a:endCxn id="26" idx="1"/>
          </p:cNvCxnSpPr>
          <p:nvPr/>
        </p:nvCxnSpPr>
        <p:spPr>
          <a:xfrm rot="10800000" flipH="1">
            <a:off x="4370127" y="3715039"/>
            <a:ext cx="1776" cy="1178306"/>
          </a:xfrm>
          <a:prstGeom prst="bentConnector3">
            <a:avLst>
              <a:gd name="adj1" fmla="val -8697016"/>
            </a:avLst>
          </a:prstGeom>
          <a:ln cap="flat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A9EB08F-4C0C-344C-28F7-FDD52075505D}"/>
              </a:ext>
            </a:extLst>
          </p:cNvPr>
          <p:cNvGrpSpPr/>
          <p:nvPr/>
        </p:nvGrpSpPr>
        <p:grpSpPr>
          <a:xfrm>
            <a:off x="4371903" y="3563839"/>
            <a:ext cx="1447800" cy="302400"/>
            <a:chOff x="3550288" y="3722797"/>
            <a:chExt cx="1447800" cy="3024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067D203-A3C8-7924-975F-BDAE890D0B0D}"/>
                </a:ext>
              </a:extLst>
            </p:cNvPr>
            <p:cNvSpPr/>
            <p:nvPr/>
          </p:nvSpPr>
          <p:spPr>
            <a:xfrm>
              <a:off x="3550288" y="3722797"/>
              <a:ext cx="1447800" cy="30240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Secure Cabinet</a:t>
              </a:r>
              <a:endParaRPr lang="en-US" sz="1000" b="1" baseline="30000">
                <a:solidFill>
                  <a:schemeClr val="bg1"/>
                </a:solidFill>
              </a:endParaRPr>
            </a:p>
          </p:txBody>
        </p:sp>
        <p:pic>
          <p:nvPicPr>
            <p:cNvPr id="112" name="Graphic 111">
              <a:extLst>
                <a:ext uri="{FF2B5EF4-FFF2-40B4-BE49-F238E27FC236}">
                  <a16:creationId xmlns:a16="http://schemas.microsoft.com/office/drawing/2014/main" id="{ECE592B7-15FA-2F6F-1959-8E83AF3E2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38025" y="3770424"/>
              <a:ext cx="188405" cy="210312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8F4DBED0-B9E8-7599-1F36-0C1BF73180D1}"/>
              </a:ext>
            </a:extLst>
          </p:cNvPr>
          <p:cNvSpPr txBox="1"/>
          <p:nvPr/>
        </p:nvSpPr>
        <p:spPr>
          <a:xfrm>
            <a:off x="4397045" y="5384241"/>
            <a:ext cx="90409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Equinix Fabric</a:t>
            </a:r>
            <a:r>
              <a:rPr lang="en-US" sz="1000" baseline="30000" dirty="0"/>
              <a:t>®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8732FD2-34FD-D775-01BF-BB276B0F8AC6}"/>
              </a:ext>
            </a:extLst>
          </p:cNvPr>
          <p:cNvCxnSpPr>
            <a:cxnSpLocks/>
          </p:cNvCxnSpPr>
          <p:nvPr/>
        </p:nvCxnSpPr>
        <p:spPr>
          <a:xfrm>
            <a:off x="3925455" y="5461185"/>
            <a:ext cx="381887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8CEB4-EC8D-F1FD-D574-CFF416650FF8}"/>
              </a:ext>
            </a:extLst>
          </p:cNvPr>
          <p:cNvSpPr/>
          <p:nvPr/>
        </p:nvSpPr>
        <p:spPr>
          <a:xfrm>
            <a:off x="520494" y="2736238"/>
            <a:ext cx="2239073" cy="218718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BC00BD-A2A0-70C7-A387-0E385A717FE0}"/>
              </a:ext>
            </a:extLst>
          </p:cNvPr>
          <p:cNvSpPr/>
          <p:nvPr/>
        </p:nvSpPr>
        <p:spPr>
          <a:xfrm>
            <a:off x="671445" y="3185804"/>
            <a:ext cx="1932714" cy="16070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</a:t>
            </a:r>
            <a:endParaRPr lang="it-IT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2564DA-6EE4-A5E8-14A1-32B51449EE43}"/>
              </a:ext>
            </a:extLst>
          </p:cNvPr>
          <p:cNvCxnSpPr>
            <a:cxnSpLocks/>
          </p:cNvCxnSpPr>
          <p:nvPr/>
        </p:nvCxnSpPr>
        <p:spPr>
          <a:xfrm>
            <a:off x="2758354" y="2470263"/>
            <a:ext cx="0" cy="280651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A26C9E9-5DC4-CDA4-B74B-49A05CEB73E0}"/>
              </a:ext>
            </a:extLst>
          </p:cNvPr>
          <p:cNvCxnSpPr>
            <a:cxnSpLocks/>
          </p:cNvCxnSpPr>
          <p:nvPr/>
        </p:nvCxnSpPr>
        <p:spPr>
          <a:xfrm>
            <a:off x="2386165" y="3712405"/>
            <a:ext cx="3674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2" name="Graphic 31" descr="Scissors with solid fill">
            <a:extLst>
              <a:ext uri="{FF2B5EF4-FFF2-40B4-BE49-F238E27FC236}">
                <a16:creationId xmlns:a16="http://schemas.microsoft.com/office/drawing/2014/main" id="{E72C41B2-AF3D-D0D9-52A6-A8FE5503B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900000">
            <a:off x="2599321" y="2180860"/>
            <a:ext cx="320492" cy="320492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B21DDBDB-CCAC-1284-9CCA-4EAFF527350F}"/>
              </a:ext>
            </a:extLst>
          </p:cNvPr>
          <p:cNvGrpSpPr/>
          <p:nvPr/>
        </p:nvGrpSpPr>
        <p:grpSpPr>
          <a:xfrm>
            <a:off x="1003731" y="4368590"/>
            <a:ext cx="1444904" cy="301752"/>
            <a:chOff x="2354185" y="862280"/>
            <a:chExt cx="1444904" cy="30175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D018B0-C6D2-2A21-6F32-2584D96C73C4}"/>
                </a:ext>
              </a:extLst>
            </p:cNvPr>
            <p:cNvSpPr/>
            <p:nvPr/>
          </p:nvSpPr>
          <p:spPr>
            <a:xfrm>
              <a:off x="2354185" y="862280"/>
              <a:ext cx="1444904" cy="30175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Internet Access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C4B099FB-BCFB-438F-2E6F-E5F665041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0249" y="901340"/>
              <a:ext cx="204120" cy="227854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BCA69F3-E9D0-D9E0-EC40-749FAB3275DD}"/>
              </a:ext>
            </a:extLst>
          </p:cNvPr>
          <p:cNvGrpSpPr/>
          <p:nvPr/>
        </p:nvGrpSpPr>
        <p:grpSpPr>
          <a:xfrm>
            <a:off x="1003538" y="3968218"/>
            <a:ext cx="1447800" cy="303880"/>
            <a:chOff x="548355" y="1747497"/>
            <a:chExt cx="1447800" cy="30388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EE2B620-C68D-757B-DF84-F759FED9BDF6}"/>
                </a:ext>
              </a:extLst>
            </p:cNvPr>
            <p:cNvSpPr/>
            <p:nvPr/>
          </p:nvSpPr>
          <p:spPr>
            <a:xfrm>
              <a:off x="548355" y="1747497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Fabric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88" name="Graphic 58">
              <a:extLst>
                <a:ext uri="{FF2B5EF4-FFF2-40B4-BE49-F238E27FC236}">
                  <a16:creationId xmlns:a16="http://schemas.microsoft.com/office/drawing/2014/main" id="{52416223-B1EC-EDF3-DC43-4E9AE5D25DFA}"/>
                </a:ext>
              </a:extLst>
            </p:cNvPr>
            <p:cNvSpPr/>
            <p:nvPr/>
          </p:nvSpPr>
          <p:spPr>
            <a:xfrm>
              <a:off x="610771" y="1788489"/>
              <a:ext cx="188853" cy="214029"/>
            </a:xfrm>
            <a:custGeom>
              <a:avLst/>
              <a:gdLst>
                <a:gd name="connsiteX0" fmla="*/ 382270 w 402347"/>
                <a:gd name="connsiteY0" fmla="*/ 99443 h 455983"/>
                <a:gd name="connsiteX1" fmla="*/ 221474 w 402347"/>
                <a:gd name="connsiteY1" fmla="*/ 5503 h 455983"/>
                <a:gd name="connsiteX2" fmla="*/ 180873 w 402347"/>
                <a:gd name="connsiteY2" fmla="*/ 5414 h 455983"/>
                <a:gd name="connsiteX3" fmla="*/ 19988 w 402347"/>
                <a:gd name="connsiteY3" fmla="*/ 99354 h 455983"/>
                <a:gd name="connsiteX4" fmla="*/ 0 w 402347"/>
                <a:gd name="connsiteY4" fmla="*/ 134090 h 455983"/>
                <a:gd name="connsiteX5" fmla="*/ 0 w 402347"/>
                <a:gd name="connsiteY5" fmla="*/ 321882 h 455983"/>
                <a:gd name="connsiteX6" fmla="*/ 19988 w 402347"/>
                <a:gd name="connsiteY6" fmla="*/ 356618 h 455983"/>
                <a:gd name="connsiteX7" fmla="*/ 180873 w 402347"/>
                <a:gd name="connsiteY7" fmla="*/ 450559 h 455983"/>
                <a:gd name="connsiteX8" fmla="*/ 221385 w 402347"/>
                <a:gd name="connsiteY8" fmla="*/ 450559 h 455983"/>
                <a:gd name="connsiteX9" fmla="*/ 382359 w 402347"/>
                <a:gd name="connsiteY9" fmla="*/ 356708 h 455983"/>
                <a:gd name="connsiteX10" fmla="*/ 402347 w 402347"/>
                <a:gd name="connsiteY10" fmla="*/ 321971 h 455983"/>
                <a:gd name="connsiteX11" fmla="*/ 402347 w 402347"/>
                <a:gd name="connsiteY11" fmla="*/ 134180 h 455983"/>
                <a:gd name="connsiteX12" fmla="*/ 382270 w 402347"/>
                <a:gd name="connsiteY12" fmla="*/ 99443 h 455983"/>
                <a:gd name="connsiteX13" fmla="*/ 106008 w 402347"/>
                <a:gd name="connsiteY13" fmla="*/ 280002 h 455983"/>
                <a:gd name="connsiteX14" fmla="*/ 116359 w 402347"/>
                <a:gd name="connsiteY14" fmla="*/ 285627 h 455983"/>
                <a:gd name="connsiteX15" fmla="*/ 157495 w 402347"/>
                <a:gd name="connsiteY15" fmla="*/ 263660 h 455983"/>
                <a:gd name="connsiteX16" fmla="*/ 157316 w 402347"/>
                <a:gd name="connsiteY16" fmla="*/ 258660 h 455983"/>
                <a:gd name="connsiteX17" fmla="*/ 159011 w 402347"/>
                <a:gd name="connsiteY17" fmla="*/ 250891 h 455983"/>
                <a:gd name="connsiteX18" fmla="*/ 101814 w 402347"/>
                <a:gd name="connsiteY18" fmla="*/ 200527 h 455983"/>
                <a:gd name="connsiteX19" fmla="*/ 99315 w 402347"/>
                <a:gd name="connsiteY19" fmla="*/ 201956 h 455983"/>
                <a:gd name="connsiteX20" fmla="*/ 106008 w 402347"/>
                <a:gd name="connsiteY20" fmla="*/ 280002 h 455983"/>
                <a:gd name="connsiteX21" fmla="*/ 226560 w 402347"/>
                <a:gd name="connsiteY21" fmla="*/ 159987 h 455983"/>
                <a:gd name="connsiteX22" fmla="*/ 227096 w 402347"/>
                <a:gd name="connsiteY22" fmla="*/ 159987 h 455983"/>
                <a:gd name="connsiteX23" fmla="*/ 227185 w 402347"/>
                <a:gd name="connsiteY23" fmla="*/ 159987 h 455983"/>
                <a:gd name="connsiteX24" fmla="*/ 248154 w 402347"/>
                <a:gd name="connsiteY24" fmla="*/ 172042 h 455983"/>
                <a:gd name="connsiteX25" fmla="*/ 287952 w 402347"/>
                <a:gd name="connsiteY25" fmla="*/ 163112 h 455983"/>
                <a:gd name="connsiteX26" fmla="*/ 287952 w 402347"/>
                <a:gd name="connsiteY26" fmla="*/ 163112 h 455983"/>
                <a:gd name="connsiteX27" fmla="*/ 217458 w 402347"/>
                <a:gd name="connsiteY27" fmla="*/ 123375 h 455983"/>
                <a:gd name="connsiteX28" fmla="*/ 214871 w 402347"/>
                <a:gd name="connsiteY28" fmla="*/ 125429 h 455983"/>
                <a:gd name="connsiteX29" fmla="*/ 226560 w 402347"/>
                <a:gd name="connsiteY29" fmla="*/ 159987 h 455983"/>
                <a:gd name="connsiteX30" fmla="*/ 118589 w 402347"/>
                <a:gd name="connsiteY30" fmla="*/ 189276 h 455983"/>
                <a:gd name="connsiteX31" fmla="*/ 171861 w 402347"/>
                <a:gd name="connsiteY31" fmla="*/ 236157 h 455983"/>
                <a:gd name="connsiteX32" fmla="*/ 186049 w 402347"/>
                <a:gd name="connsiteY32" fmla="*/ 233210 h 455983"/>
                <a:gd name="connsiteX33" fmla="*/ 186316 w 402347"/>
                <a:gd name="connsiteY33" fmla="*/ 233210 h 455983"/>
                <a:gd name="connsiteX34" fmla="*/ 188369 w 402347"/>
                <a:gd name="connsiteY34" fmla="*/ 233389 h 455983"/>
                <a:gd name="connsiteX35" fmla="*/ 204520 w 402347"/>
                <a:gd name="connsiteY35" fmla="*/ 204546 h 455983"/>
                <a:gd name="connsiteX36" fmla="*/ 199434 w 402347"/>
                <a:gd name="connsiteY36" fmla="*/ 195080 h 455983"/>
                <a:gd name="connsiteX37" fmla="*/ 118589 w 402347"/>
                <a:gd name="connsiteY37" fmla="*/ 189276 h 455983"/>
                <a:gd name="connsiteX38" fmla="*/ 120374 w 402347"/>
                <a:gd name="connsiteY38" fmla="*/ 169988 h 455983"/>
                <a:gd name="connsiteX39" fmla="*/ 200951 w 402347"/>
                <a:gd name="connsiteY39" fmla="*/ 175703 h 455983"/>
                <a:gd name="connsiteX40" fmla="*/ 208178 w 402347"/>
                <a:gd name="connsiteY40" fmla="*/ 166327 h 455983"/>
                <a:gd name="connsiteX41" fmla="*/ 195954 w 402347"/>
                <a:gd name="connsiteY41" fmla="*/ 130161 h 455983"/>
                <a:gd name="connsiteX42" fmla="*/ 183550 w 402347"/>
                <a:gd name="connsiteY42" fmla="*/ 125250 h 455983"/>
                <a:gd name="connsiteX43" fmla="*/ 120374 w 402347"/>
                <a:gd name="connsiteY43" fmla="*/ 169988 h 455983"/>
                <a:gd name="connsiteX44" fmla="*/ 125460 w 402347"/>
                <a:gd name="connsiteY44" fmla="*/ 306880 h 455983"/>
                <a:gd name="connsiteX45" fmla="*/ 197024 w 402347"/>
                <a:gd name="connsiteY45" fmla="*/ 336348 h 455983"/>
                <a:gd name="connsiteX46" fmla="*/ 199344 w 402347"/>
                <a:gd name="connsiteY46" fmla="*/ 334115 h 455983"/>
                <a:gd name="connsiteX47" fmla="*/ 183372 w 402347"/>
                <a:gd name="connsiteY47" fmla="*/ 287413 h 455983"/>
                <a:gd name="connsiteX48" fmla="*/ 182836 w 402347"/>
                <a:gd name="connsiteY48" fmla="*/ 287413 h 455983"/>
                <a:gd name="connsiteX49" fmla="*/ 182747 w 402347"/>
                <a:gd name="connsiteY49" fmla="*/ 287413 h 455983"/>
                <a:gd name="connsiteX50" fmla="*/ 166507 w 402347"/>
                <a:gd name="connsiteY50" fmla="*/ 280895 h 455983"/>
                <a:gd name="connsiteX51" fmla="*/ 125282 w 402347"/>
                <a:gd name="connsiteY51" fmla="*/ 302772 h 455983"/>
                <a:gd name="connsiteX52" fmla="*/ 125460 w 402347"/>
                <a:gd name="connsiteY52" fmla="*/ 306880 h 455983"/>
                <a:gd name="connsiteX53" fmla="*/ 218529 w 402347"/>
                <a:gd name="connsiteY53" fmla="*/ 327954 h 455983"/>
                <a:gd name="connsiteX54" fmla="*/ 231825 w 402347"/>
                <a:gd name="connsiteY54" fmla="*/ 332419 h 455983"/>
                <a:gd name="connsiteX55" fmla="*/ 285989 w 402347"/>
                <a:gd name="connsiteY55" fmla="*/ 293664 h 455983"/>
                <a:gd name="connsiteX56" fmla="*/ 207018 w 402347"/>
                <a:gd name="connsiteY56" fmla="*/ 275537 h 455983"/>
                <a:gd name="connsiteX57" fmla="*/ 201843 w 402347"/>
                <a:gd name="connsiteY57" fmla="*/ 281252 h 455983"/>
                <a:gd name="connsiteX58" fmla="*/ 217815 w 402347"/>
                <a:gd name="connsiteY58" fmla="*/ 327865 h 455983"/>
                <a:gd name="connsiteX59" fmla="*/ 218529 w 402347"/>
                <a:gd name="connsiteY59" fmla="*/ 327954 h 455983"/>
                <a:gd name="connsiteX60" fmla="*/ 249404 w 402347"/>
                <a:gd name="connsiteY60" fmla="*/ 200170 h 455983"/>
                <a:gd name="connsiteX61" fmla="*/ 302586 w 402347"/>
                <a:gd name="connsiteY61" fmla="*/ 262142 h 455983"/>
                <a:gd name="connsiteX62" fmla="*/ 304370 w 402347"/>
                <a:gd name="connsiteY62" fmla="*/ 261339 h 455983"/>
                <a:gd name="connsiteX63" fmla="*/ 304817 w 402347"/>
                <a:gd name="connsiteY63" fmla="*/ 192401 h 455983"/>
                <a:gd name="connsiteX64" fmla="*/ 292235 w 402347"/>
                <a:gd name="connsiteY64" fmla="*/ 182132 h 455983"/>
                <a:gd name="connsiteX65" fmla="*/ 252437 w 402347"/>
                <a:gd name="connsiteY65" fmla="*/ 191062 h 455983"/>
                <a:gd name="connsiteX66" fmla="*/ 249404 w 402347"/>
                <a:gd name="connsiteY66" fmla="*/ 200170 h 455983"/>
                <a:gd name="connsiteX67" fmla="*/ 217012 w 402347"/>
                <a:gd name="connsiteY67" fmla="*/ 382247 h 455983"/>
                <a:gd name="connsiteX68" fmla="*/ 215228 w 402347"/>
                <a:gd name="connsiteY68" fmla="*/ 382157 h 455983"/>
                <a:gd name="connsiteX69" fmla="*/ 189707 w 402347"/>
                <a:gd name="connsiteY69" fmla="*/ 354207 h 455983"/>
                <a:gd name="connsiteX70" fmla="*/ 118143 w 402347"/>
                <a:gd name="connsiteY70" fmla="*/ 324739 h 455983"/>
                <a:gd name="connsiteX71" fmla="*/ 96817 w 402347"/>
                <a:gd name="connsiteY71" fmla="*/ 333223 h 455983"/>
                <a:gd name="connsiteX72" fmla="*/ 78167 w 402347"/>
                <a:gd name="connsiteY72" fmla="*/ 324114 h 455983"/>
                <a:gd name="connsiteX73" fmla="*/ 71386 w 402347"/>
                <a:gd name="connsiteY73" fmla="*/ 304290 h 455983"/>
                <a:gd name="connsiteX74" fmla="*/ 86644 w 402347"/>
                <a:gd name="connsiteY74" fmla="*/ 281430 h 455983"/>
                <a:gd name="connsiteX75" fmla="*/ 79952 w 402347"/>
                <a:gd name="connsiteY75" fmla="*/ 203385 h 455983"/>
                <a:gd name="connsiteX76" fmla="*/ 60232 w 402347"/>
                <a:gd name="connsiteY76" fmla="*/ 175524 h 455983"/>
                <a:gd name="connsiteX77" fmla="*/ 69333 w 402347"/>
                <a:gd name="connsiteY77" fmla="*/ 156861 h 455983"/>
                <a:gd name="connsiteX78" fmla="*/ 89143 w 402347"/>
                <a:gd name="connsiteY78" fmla="*/ 150075 h 455983"/>
                <a:gd name="connsiteX79" fmla="*/ 103063 w 402347"/>
                <a:gd name="connsiteY79" fmla="*/ 154986 h 455983"/>
                <a:gd name="connsiteX80" fmla="*/ 172842 w 402347"/>
                <a:gd name="connsiteY80" fmla="*/ 107926 h 455983"/>
                <a:gd name="connsiteX81" fmla="*/ 172396 w 402347"/>
                <a:gd name="connsiteY81" fmla="*/ 101229 h 455983"/>
                <a:gd name="connsiteX82" fmla="*/ 181498 w 402347"/>
                <a:gd name="connsiteY82" fmla="*/ 82566 h 455983"/>
                <a:gd name="connsiteX83" fmla="*/ 201307 w 402347"/>
                <a:gd name="connsiteY83" fmla="*/ 75780 h 455983"/>
                <a:gd name="connsiteX84" fmla="*/ 219957 w 402347"/>
                <a:gd name="connsiteY84" fmla="*/ 84888 h 455983"/>
                <a:gd name="connsiteX85" fmla="*/ 226739 w 402347"/>
                <a:gd name="connsiteY85" fmla="*/ 104712 h 455983"/>
                <a:gd name="connsiteX86" fmla="*/ 226560 w 402347"/>
                <a:gd name="connsiteY86" fmla="*/ 106141 h 455983"/>
                <a:gd name="connsiteX87" fmla="*/ 297589 w 402347"/>
                <a:gd name="connsiteY87" fmla="*/ 146146 h 455983"/>
                <a:gd name="connsiteX88" fmla="*/ 316595 w 402347"/>
                <a:gd name="connsiteY88" fmla="*/ 139984 h 455983"/>
                <a:gd name="connsiteX89" fmla="*/ 341759 w 402347"/>
                <a:gd name="connsiteY89" fmla="*/ 168648 h 455983"/>
                <a:gd name="connsiteX90" fmla="*/ 341759 w 402347"/>
                <a:gd name="connsiteY90" fmla="*/ 168648 h 455983"/>
                <a:gd name="connsiteX91" fmla="*/ 324269 w 402347"/>
                <a:gd name="connsiteY91" fmla="*/ 192491 h 455983"/>
                <a:gd name="connsiteX92" fmla="*/ 323823 w 402347"/>
                <a:gd name="connsiteY92" fmla="*/ 261428 h 455983"/>
                <a:gd name="connsiteX93" fmla="*/ 339796 w 402347"/>
                <a:gd name="connsiteY93" fmla="*/ 286967 h 455983"/>
                <a:gd name="connsiteX94" fmla="*/ 312491 w 402347"/>
                <a:gd name="connsiteY94" fmla="*/ 311255 h 455983"/>
                <a:gd name="connsiteX95" fmla="*/ 300266 w 402347"/>
                <a:gd name="connsiteY95" fmla="*/ 307326 h 455983"/>
                <a:gd name="connsiteX96" fmla="*/ 243247 w 402347"/>
                <a:gd name="connsiteY96" fmla="*/ 348135 h 455983"/>
                <a:gd name="connsiteX97" fmla="*/ 244050 w 402347"/>
                <a:gd name="connsiteY97" fmla="*/ 356708 h 455983"/>
                <a:gd name="connsiteX98" fmla="*/ 234948 w 402347"/>
                <a:gd name="connsiteY98" fmla="*/ 375371 h 455983"/>
                <a:gd name="connsiteX99" fmla="*/ 217012 w 402347"/>
                <a:gd name="connsiteY99" fmla="*/ 382247 h 455983"/>
                <a:gd name="connsiteX100" fmla="*/ 211391 w 402347"/>
                <a:gd name="connsiteY100" fmla="*/ 256516 h 455983"/>
                <a:gd name="connsiteX101" fmla="*/ 286970 w 402347"/>
                <a:gd name="connsiteY101" fmla="*/ 273751 h 455983"/>
                <a:gd name="connsiteX102" fmla="*/ 234680 w 402347"/>
                <a:gd name="connsiteY102" fmla="*/ 212850 h 455983"/>
                <a:gd name="connsiteX103" fmla="*/ 223883 w 402347"/>
                <a:gd name="connsiteY103" fmla="*/ 214458 h 455983"/>
                <a:gd name="connsiteX104" fmla="*/ 223615 w 402347"/>
                <a:gd name="connsiteY104" fmla="*/ 214458 h 455983"/>
                <a:gd name="connsiteX105" fmla="*/ 221563 w 402347"/>
                <a:gd name="connsiteY105" fmla="*/ 214279 h 455983"/>
                <a:gd name="connsiteX106" fmla="*/ 205412 w 402347"/>
                <a:gd name="connsiteY106" fmla="*/ 243122 h 455983"/>
                <a:gd name="connsiteX107" fmla="*/ 211391 w 402347"/>
                <a:gd name="connsiteY107" fmla="*/ 256516 h 45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2347" h="455983">
                  <a:moveTo>
                    <a:pt x="382270" y="99443"/>
                  </a:moveTo>
                  <a:lnTo>
                    <a:pt x="221474" y="5503"/>
                  </a:lnTo>
                  <a:cubicBezTo>
                    <a:pt x="208892" y="-1819"/>
                    <a:pt x="193455" y="-1819"/>
                    <a:pt x="180873" y="5414"/>
                  </a:cubicBezTo>
                  <a:lnTo>
                    <a:pt x="19988" y="99354"/>
                  </a:lnTo>
                  <a:cubicBezTo>
                    <a:pt x="7674" y="106498"/>
                    <a:pt x="0" y="119803"/>
                    <a:pt x="0" y="134090"/>
                  </a:cubicBezTo>
                  <a:lnTo>
                    <a:pt x="0" y="321882"/>
                  </a:lnTo>
                  <a:cubicBezTo>
                    <a:pt x="0" y="336259"/>
                    <a:pt x="7585" y="349475"/>
                    <a:pt x="19988" y="356618"/>
                  </a:cubicBezTo>
                  <a:lnTo>
                    <a:pt x="180873" y="450559"/>
                  </a:lnTo>
                  <a:cubicBezTo>
                    <a:pt x="193366" y="457792"/>
                    <a:pt x="208892" y="457792"/>
                    <a:pt x="221385" y="450559"/>
                  </a:cubicBezTo>
                  <a:lnTo>
                    <a:pt x="382359" y="356708"/>
                  </a:lnTo>
                  <a:cubicBezTo>
                    <a:pt x="394673" y="349564"/>
                    <a:pt x="402347" y="336259"/>
                    <a:pt x="402347" y="321971"/>
                  </a:cubicBezTo>
                  <a:lnTo>
                    <a:pt x="402347" y="134180"/>
                  </a:lnTo>
                  <a:cubicBezTo>
                    <a:pt x="402258" y="119892"/>
                    <a:pt x="394584" y="106587"/>
                    <a:pt x="382270" y="99443"/>
                  </a:cubicBezTo>
                  <a:close/>
                  <a:moveTo>
                    <a:pt x="106008" y="280002"/>
                  </a:moveTo>
                  <a:cubicBezTo>
                    <a:pt x="109845" y="281073"/>
                    <a:pt x="113325" y="282948"/>
                    <a:pt x="116359" y="285627"/>
                  </a:cubicBezTo>
                  <a:lnTo>
                    <a:pt x="157495" y="263660"/>
                  </a:lnTo>
                  <a:cubicBezTo>
                    <a:pt x="157227" y="262142"/>
                    <a:pt x="157138" y="260446"/>
                    <a:pt x="157316" y="258660"/>
                  </a:cubicBezTo>
                  <a:cubicBezTo>
                    <a:pt x="157495" y="255981"/>
                    <a:pt x="158030" y="253302"/>
                    <a:pt x="159011" y="250891"/>
                  </a:cubicBezTo>
                  <a:lnTo>
                    <a:pt x="101814" y="200527"/>
                  </a:lnTo>
                  <a:cubicBezTo>
                    <a:pt x="101100" y="200974"/>
                    <a:pt x="100208" y="201510"/>
                    <a:pt x="99315" y="201956"/>
                  </a:cubicBezTo>
                  <a:lnTo>
                    <a:pt x="106008" y="280002"/>
                  </a:lnTo>
                  <a:close/>
                  <a:moveTo>
                    <a:pt x="226560" y="159987"/>
                  </a:moveTo>
                  <a:cubicBezTo>
                    <a:pt x="226739" y="159987"/>
                    <a:pt x="226917" y="159987"/>
                    <a:pt x="227096" y="159987"/>
                  </a:cubicBezTo>
                  <a:lnTo>
                    <a:pt x="227185" y="159987"/>
                  </a:lnTo>
                  <a:cubicBezTo>
                    <a:pt x="235662" y="160433"/>
                    <a:pt x="243425" y="164987"/>
                    <a:pt x="248154" y="172042"/>
                  </a:cubicBezTo>
                  <a:lnTo>
                    <a:pt x="287952" y="163112"/>
                  </a:lnTo>
                  <a:cubicBezTo>
                    <a:pt x="287952" y="163112"/>
                    <a:pt x="287952" y="163112"/>
                    <a:pt x="287952" y="163112"/>
                  </a:cubicBezTo>
                  <a:lnTo>
                    <a:pt x="217458" y="123375"/>
                  </a:lnTo>
                  <a:cubicBezTo>
                    <a:pt x="216655" y="124089"/>
                    <a:pt x="215763" y="124804"/>
                    <a:pt x="214871" y="125429"/>
                  </a:cubicBezTo>
                  <a:lnTo>
                    <a:pt x="226560" y="159987"/>
                  </a:lnTo>
                  <a:close/>
                  <a:moveTo>
                    <a:pt x="118589" y="189276"/>
                  </a:moveTo>
                  <a:lnTo>
                    <a:pt x="171861" y="236157"/>
                  </a:lnTo>
                  <a:cubicBezTo>
                    <a:pt x="176233" y="233924"/>
                    <a:pt x="181141" y="232942"/>
                    <a:pt x="186049" y="233210"/>
                  </a:cubicBezTo>
                  <a:lnTo>
                    <a:pt x="186316" y="233210"/>
                  </a:lnTo>
                  <a:cubicBezTo>
                    <a:pt x="186941" y="233299"/>
                    <a:pt x="187655" y="233299"/>
                    <a:pt x="188369" y="233389"/>
                  </a:cubicBezTo>
                  <a:lnTo>
                    <a:pt x="204520" y="204546"/>
                  </a:lnTo>
                  <a:cubicBezTo>
                    <a:pt x="202111" y="201688"/>
                    <a:pt x="200415" y="198474"/>
                    <a:pt x="199434" y="195080"/>
                  </a:cubicBezTo>
                  <a:lnTo>
                    <a:pt x="118589" y="189276"/>
                  </a:lnTo>
                  <a:close/>
                  <a:moveTo>
                    <a:pt x="120374" y="169988"/>
                  </a:moveTo>
                  <a:lnTo>
                    <a:pt x="200951" y="175703"/>
                  </a:lnTo>
                  <a:cubicBezTo>
                    <a:pt x="202557" y="172042"/>
                    <a:pt x="205055" y="168827"/>
                    <a:pt x="208178" y="166327"/>
                  </a:cubicBezTo>
                  <a:lnTo>
                    <a:pt x="195954" y="130161"/>
                  </a:lnTo>
                  <a:cubicBezTo>
                    <a:pt x="191403" y="129536"/>
                    <a:pt x="187298" y="127929"/>
                    <a:pt x="183550" y="125250"/>
                  </a:cubicBezTo>
                  <a:lnTo>
                    <a:pt x="120374" y="169988"/>
                  </a:lnTo>
                  <a:close/>
                  <a:moveTo>
                    <a:pt x="125460" y="306880"/>
                  </a:moveTo>
                  <a:lnTo>
                    <a:pt x="197024" y="336348"/>
                  </a:lnTo>
                  <a:cubicBezTo>
                    <a:pt x="197827" y="335455"/>
                    <a:pt x="198541" y="334741"/>
                    <a:pt x="199344" y="334115"/>
                  </a:cubicBezTo>
                  <a:lnTo>
                    <a:pt x="183372" y="287413"/>
                  </a:lnTo>
                  <a:cubicBezTo>
                    <a:pt x="183193" y="287413"/>
                    <a:pt x="183015" y="287413"/>
                    <a:pt x="182836" y="287413"/>
                  </a:cubicBezTo>
                  <a:lnTo>
                    <a:pt x="182747" y="287413"/>
                  </a:lnTo>
                  <a:cubicBezTo>
                    <a:pt x="176769" y="287056"/>
                    <a:pt x="171058" y="284734"/>
                    <a:pt x="166507" y="280895"/>
                  </a:cubicBezTo>
                  <a:lnTo>
                    <a:pt x="125282" y="302772"/>
                  </a:lnTo>
                  <a:cubicBezTo>
                    <a:pt x="125460" y="304112"/>
                    <a:pt x="125549" y="305451"/>
                    <a:pt x="125460" y="306880"/>
                  </a:cubicBezTo>
                  <a:close/>
                  <a:moveTo>
                    <a:pt x="218529" y="327954"/>
                  </a:moveTo>
                  <a:cubicBezTo>
                    <a:pt x="223259" y="328311"/>
                    <a:pt x="227809" y="329829"/>
                    <a:pt x="231825" y="332419"/>
                  </a:cubicBezTo>
                  <a:lnTo>
                    <a:pt x="285989" y="293664"/>
                  </a:lnTo>
                  <a:lnTo>
                    <a:pt x="207018" y="275537"/>
                  </a:lnTo>
                  <a:cubicBezTo>
                    <a:pt x="205501" y="277769"/>
                    <a:pt x="203717" y="279644"/>
                    <a:pt x="201843" y="281252"/>
                  </a:cubicBezTo>
                  <a:lnTo>
                    <a:pt x="217815" y="327865"/>
                  </a:lnTo>
                  <a:cubicBezTo>
                    <a:pt x="218083" y="327865"/>
                    <a:pt x="218262" y="327865"/>
                    <a:pt x="218529" y="327954"/>
                  </a:cubicBezTo>
                  <a:close/>
                  <a:moveTo>
                    <a:pt x="249404" y="200170"/>
                  </a:moveTo>
                  <a:lnTo>
                    <a:pt x="302586" y="262142"/>
                  </a:lnTo>
                  <a:cubicBezTo>
                    <a:pt x="303121" y="261874"/>
                    <a:pt x="303746" y="261606"/>
                    <a:pt x="304370" y="261339"/>
                  </a:cubicBezTo>
                  <a:lnTo>
                    <a:pt x="304817" y="192401"/>
                  </a:lnTo>
                  <a:cubicBezTo>
                    <a:pt x="299820" y="190437"/>
                    <a:pt x="295358" y="186865"/>
                    <a:pt x="292235" y="182132"/>
                  </a:cubicBezTo>
                  <a:lnTo>
                    <a:pt x="252437" y="191062"/>
                  </a:lnTo>
                  <a:cubicBezTo>
                    <a:pt x="251902" y="194187"/>
                    <a:pt x="250920" y="197223"/>
                    <a:pt x="249404" y="200170"/>
                  </a:cubicBezTo>
                  <a:close/>
                  <a:moveTo>
                    <a:pt x="217012" y="382247"/>
                  </a:moveTo>
                  <a:cubicBezTo>
                    <a:pt x="216388" y="382247"/>
                    <a:pt x="215852" y="382247"/>
                    <a:pt x="215228" y="382157"/>
                  </a:cubicBezTo>
                  <a:cubicBezTo>
                    <a:pt x="200594" y="381175"/>
                    <a:pt x="189350" y="368763"/>
                    <a:pt x="189707" y="354207"/>
                  </a:cubicBezTo>
                  <a:lnTo>
                    <a:pt x="118143" y="324739"/>
                  </a:lnTo>
                  <a:cubicBezTo>
                    <a:pt x="112522" y="330633"/>
                    <a:pt x="104848" y="333758"/>
                    <a:pt x="96817" y="333223"/>
                  </a:cubicBezTo>
                  <a:cubicBezTo>
                    <a:pt x="89589" y="332776"/>
                    <a:pt x="82986" y="329561"/>
                    <a:pt x="78167" y="324114"/>
                  </a:cubicBezTo>
                  <a:cubicBezTo>
                    <a:pt x="73349" y="318667"/>
                    <a:pt x="70939" y="311613"/>
                    <a:pt x="71386" y="304290"/>
                  </a:cubicBezTo>
                  <a:cubicBezTo>
                    <a:pt x="71921" y="294468"/>
                    <a:pt x="77810" y="285806"/>
                    <a:pt x="86644" y="281430"/>
                  </a:cubicBezTo>
                  <a:lnTo>
                    <a:pt x="79952" y="203385"/>
                  </a:lnTo>
                  <a:cubicBezTo>
                    <a:pt x="67727" y="199902"/>
                    <a:pt x="59518" y="188383"/>
                    <a:pt x="60232" y="175524"/>
                  </a:cubicBezTo>
                  <a:cubicBezTo>
                    <a:pt x="60678" y="168291"/>
                    <a:pt x="63890" y="161683"/>
                    <a:pt x="69333" y="156861"/>
                  </a:cubicBezTo>
                  <a:cubicBezTo>
                    <a:pt x="74776" y="152039"/>
                    <a:pt x="81826" y="149628"/>
                    <a:pt x="89143" y="150075"/>
                  </a:cubicBezTo>
                  <a:cubicBezTo>
                    <a:pt x="94229" y="150432"/>
                    <a:pt x="99048" y="152039"/>
                    <a:pt x="103063" y="154986"/>
                  </a:cubicBezTo>
                  <a:lnTo>
                    <a:pt x="172842" y="107926"/>
                  </a:lnTo>
                  <a:cubicBezTo>
                    <a:pt x="172396" y="105605"/>
                    <a:pt x="172307" y="103372"/>
                    <a:pt x="172396" y="101229"/>
                  </a:cubicBezTo>
                  <a:cubicBezTo>
                    <a:pt x="172842" y="93996"/>
                    <a:pt x="176055" y="87388"/>
                    <a:pt x="181498" y="82566"/>
                  </a:cubicBezTo>
                  <a:cubicBezTo>
                    <a:pt x="186941" y="77744"/>
                    <a:pt x="193990" y="75333"/>
                    <a:pt x="201307" y="75780"/>
                  </a:cubicBezTo>
                  <a:cubicBezTo>
                    <a:pt x="208535" y="76226"/>
                    <a:pt x="215138" y="79441"/>
                    <a:pt x="219957" y="84888"/>
                  </a:cubicBezTo>
                  <a:cubicBezTo>
                    <a:pt x="224775" y="90335"/>
                    <a:pt x="227185" y="97389"/>
                    <a:pt x="226739" y="104712"/>
                  </a:cubicBezTo>
                  <a:lnTo>
                    <a:pt x="226560" y="106141"/>
                  </a:lnTo>
                  <a:lnTo>
                    <a:pt x="297589" y="146146"/>
                  </a:lnTo>
                  <a:cubicBezTo>
                    <a:pt x="302943" y="141681"/>
                    <a:pt x="309724" y="139538"/>
                    <a:pt x="316595" y="139984"/>
                  </a:cubicBezTo>
                  <a:cubicBezTo>
                    <a:pt x="331319" y="140877"/>
                    <a:pt x="342651" y="153736"/>
                    <a:pt x="341759" y="168648"/>
                  </a:cubicBezTo>
                  <a:lnTo>
                    <a:pt x="341759" y="168648"/>
                  </a:lnTo>
                  <a:cubicBezTo>
                    <a:pt x="341134" y="179453"/>
                    <a:pt x="334263" y="188651"/>
                    <a:pt x="324269" y="192491"/>
                  </a:cubicBezTo>
                  <a:lnTo>
                    <a:pt x="323823" y="261428"/>
                  </a:lnTo>
                  <a:cubicBezTo>
                    <a:pt x="333995" y="265625"/>
                    <a:pt x="340420" y="275805"/>
                    <a:pt x="339796" y="286967"/>
                  </a:cubicBezTo>
                  <a:cubicBezTo>
                    <a:pt x="338903" y="301165"/>
                    <a:pt x="326678" y="312059"/>
                    <a:pt x="312491" y="311255"/>
                  </a:cubicBezTo>
                  <a:cubicBezTo>
                    <a:pt x="308207" y="310988"/>
                    <a:pt x="304014" y="309648"/>
                    <a:pt x="300266" y="307326"/>
                  </a:cubicBezTo>
                  <a:lnTo>
                    <a:pt x="243247" y="348135"/>
                  </a:lnTo>
                  <a:cubicBezTo>
                    <a:pt x="243960" y="350814"/>
                    <a:pt x="244228" y="353672"/>
                    <a:pt x="244050" y="356708"/>
                  </a:cubicBezTo>
                  <a:cubicBezTo>
                    <a:pt x="243603" y="363941"/>
                    <a:pt x="240391" y="370549"/>
                    <a:pt x="234948" y="375371"/>
                  </a:cubicBezTo>
                  <a:cubicBezTo>
                    <a:pt x="230040" y="379835"/>
                    <a:pt x="223705" y="382247"/>
                    <a:pt x="217012" y="382247"/>
                  </a:cubicBezTo>
                  <a:close/>
                  <a:moveTo>
                    <a:pt x="211391" y="256516"/>
                  </a:moveTo>
                  <a:lnTo>
                    <a:pt x="286970" y="273751"/>
                  </a:lnTo>
                  <a:lnTo>
                    <a:pt x="234680" y="212850"/>
                  </a:lnTo>
                  <a:cubicBezTo>
                    <a:pt x="231379" y="214011"/>
                    <a:pt x="227720" y="214636"/>
                    <a:pt x="223883" y="214458"/>
                  </a:cubicBezTo>
                  <a:lnTo>
                    <a:pt x="223615" y="214458"/>
                  </a:lnTo>
                  <a:cubicBezTo>
                    <a:pt x="222902" y="214368"/>
                    <a:pt x="222277" y="214368"/>
                    <a:pt x="221563" y="214279"/>
                  </a:cubicBezTo>
                  <a:lnTo>
                    <a:pt x="205412" y="243122"/>
                  </a:lnTo>
                  <a:cubicBezTo>
                    <a:pt x="208624" y="246962"/>
                    <a:pt x="210677" y="251516"/>
                    <a:pt x="211391" y="256516"/>
                  </a:cubicBezTo>
                  <a:close/>
                </a:path>
              </a:pathLst>
            </a:custGeom>
            <a:solidFill>
              <a:schemeClr val="bg1"/>
            </a:solidFill>
            <a:ln w="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5D5FF3DE-6945-81AD-C9AF-B95BAA49F76D}"/>
              </a:ext>
            </a:extLst>
          </p:cNvPr>
          <p:cNvCxnSpPr>
            <a:cxnSpLocks/>
            <a:stCxn id="80" idx="1"/>
            <a:endCxn id="20" idx="1"/>
          </p:cNvCxnSpPr>
          <p:nvPr/>
        </p:nvCxnSpPr>
        <p:spPr>
          <a:xfrm rot="10800000">
            <a:off x="1003539" y="3720526"/>
            <a:ext cx="193" cy="798940"/>
          </a:xfrm>
          <a:prstGeom prst="bentConnector3">
            <a:avLst>
              <a:gd name="adj1" fmla="val 86533161"/>
            </a:avLst>
          </a:prstGeom>
          <a:ln cap="flat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9A502C2-F218-4EFA-ACD3-685F0C9FF428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846364" y="4120158"/>
            <a:ext cx="15717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25CD458-CAE8-3DFD-E5F5-F2B4D9C34717}"/>
              </a:ext>
            </a:extLst>
          </p:cNvPr>
          <p:cNvGrpSpPr/>
          <p:nvPr/>
        </p:nvGrpSpPr>
        <p:grpSpPr>
          <a:xfrm>
            <a:off x="1003538" y="3569326"/>
            <a:ext cx="1447800" cy="302400"/>
            <a:chOff x="853090" y="3722797"/>
            <a:chExt cx="1447800" cy="3024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382CAAE-6F03-4E36-65F4-E0783F9F9EEB}"/>
                </a:ext>
              </a:extLst>
            </p:cNvPr>
            <p:cNvSpPr/>
            <p:nvPr/>
          </p:nvSpPr>
          <p:spPr>
            <a:xfrm>
              <a:off x="853090" y="3722797"/>
              <a:ext cx="1447800" cy="30240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Secure Cabinet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0D3E668D-4782-F64E-E6D4-BA1F6A3E0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8839" y="3769471"/>
              <a:ext cx="188405" cy="210312"/>
            </a:xfrm>
            <a:prstGeom prst="rect">
              <a:avLst/>
            </a:prstGeom>
          </p:spPr>
        </p:pic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F1CFD62-7862-FE5A-D15A-B6B99812D18D}"/>
              </a:ext>
            </a:extLst>
          </p:cNvPr>
          <p:cNvCxnSpPr>
            <a:cxnSpLocks/>
          </p:cNvCxnSpPr>
          <p:nvPr/>
        </p:nvCxnSpPr>
        <p:spPr>
          <a:xfrm>
            <a:off x="2383462" y="4120158"/>
            <a:ext cx="368011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0598D3A8-110A-01AE-1844-8A9481880AEB}"/>
              </a:ext>
            </a:extLst>
          </p:cNvPr>
          <p:cNvSpPr txBox="1"/>
          <p:nvPr/>
        </p:nvSpPr>
        <p:spPr>
          <a:xfrm>
            <a:off x="1007591" y="4970096"/>
            <a:ext cx="90409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Equinix Fabric</a:t>
            </a:r>
            <a:r>
              <a:rPr lang="en-US" sz="1000" baseline="30000" dirty="0"/>
              <a:t>®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9EDD53B-D8BF-7CAD-0B9D-4C6F0F75C51F}"/>
              </a:ext>
            </a:extLst>
          </p:cNvPr>
          <p:cNvCxnSpPr>
            <a:cxnSpLocks/>
          </p:cNvCxnSpPr>
          <p:nvPr/>
        </p:nvCxnSpPr>
        <p:spPr>
          <a:xfrm>
            <a:off x="536001" y="5047040"/>
            <a:ext cx="381887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9" name="Pentagon 148">
            <a:extLst>
              <a:ext uri="{FF2B5EF4-FFF2-40B4-BE49-F238E27FC236}">
                <a16:creationId xmlns:a16="http://schemas.microsoft.com/office/drawing/2014/main" id="{7E5FAD55-FC68-05D5-A614-15B77AD8BCEB}"/>
              </a:ext>
            </a:extLst>
          </p:cNvPr>
          <p:cNvSpPr/>
          <p:nvPr/>
        </p:nvSpPr>
        <p:spPr>
          <a:xfrm>
            <a:off x="520494" y="1732148"/>
            <a:ext cx="10969592" cy="26613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 dirty="0"/>
              <a:t>Increase the level of detail as needed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240417E-5E57-2662-0D44-2CD015D4A9F7}"/>
              </a:ext>
            </a:extLst>
          </p:cNvPr>
          <p:cNvSpPr/>
          <p:nvPr/>
        </p:nvSpPr>
        <p:spPr>
          <a:xfrm>
            <a:off x="7245827" y="2733982"/>
            <a:ext cx="3845833" cy="32516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705D975-8DA6-F425-5EF2-35BB3A3048F7}"/>
              </a:ext>
            </a:extLst>
          </p:cNvPr>
          <p:cNvSpPr/>
          <p:nvPr/>
        </p:nvSpPr>
        <p:spPr>
          <a:xfrm>
            <a:off x="7400715" y="3185803"/>
            <a:ext cx="3536752" cy="26686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</a:t>
            </a:r>
            <a:endParaRPr lang="it-IT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BFC8985-0EAB-C4BB-BD9F-017DB6383C02}"/>
              </a:ext>
            </a:extLst>
          </p:cNvPr>
          <p:cNvSpPr/>
          <p:nvPr/>
        </p:nvSpPr>
        <p:spPr>
          <a:xfrm>
            <a:off x="7735092" y="3822992"/>
            <a:ext cx="1442167" cy="755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18872" tIns="54864" rtlCol="0" anchor="t" anchorCtr="0">
            <a:spAutoFit/>
          </a:bodyPr>
          <a:lstStyle/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Customer Deployment</a:t>
            </a:r>
          </a:p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10 Gbps Fabric Port, Redundant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8D82C20-B5F3-F812-B66A-9F5D328D7767}"/>
              </a:ext>
            </a:extLst>
          </p:cNvPr>
          <p:cNvCxnSpPr>
            <a:cxnSpLocks/>
          </p:cNvCxnSpPr>
          <p:nvPr/>
        </p:nvCxnSpPr>
        <p:spPr>
          <a:xfrm>
            <a:off x="9174023" y="3618049"/>
            <a:ext cx="195102" cy="0"/>
          </a:xfrm>
          <a:prstGeom prst="line">
            <a:avLst/>
          </a:prstGeom>
          <a:ln cap="flat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B06942A-63F3-6299-4D35-3A77DFBAB80E}"/>
              </a:ext>
            </a:extLst>
          </p:cNvPr>
          <p:cNvCxnSpPr>
            <a:cxnSpLocks/>
          </p:cNvCxnSpPr>
          <p:nvPr/>
        </p:nvCxnSpPr>
        <p:spPr>
          <a:xfrm>
            <a:off x="11091660" y="2470263"/>
            <a:ext cx="0" cy="39824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1F7EA8F-365D-CD91-EAFF-4ABA6B31B834}"/>
              </a:ext>
            </a:extLst>
          </p:cNvPr>
          <p:cNvGrpSpPr/>
          <p:nvPr/>
        </p:nvGrpSpPr>
        <p:grpSpPr>
          <a:xfrm>
            <a:off x="7733316" y="4701204"/>
            <a:ext cx="1444904" cy="301752"/>
            <a:chOff x="2354185" y="862280"/>
            <a:chExt cx="1444904" cy="301752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4BF8F44-A556-5E1E-E1A3-AB2856F863E1}"/>
                </a:ext>
              </a:extLst>
            </p:cNvPr>
            <p:cNvSpPr/>
            <p:nvPr/>
          </p:nvSpPr>
          <p:spPr>
            <a:xfrm>
              <a:off x="2354185" y="862280"/>
              <a:ext cx="1444904" cy="301752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Internet Access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127" name="Graphic 126">
              <a:extLst>
                <a:ext uri="{FF2B5EF4-FFF2-40B4-BE49-F238E27FC236}">
                  <a16:creationId xmlns:a16="http://schemas.microsoft.com/office/drawing/2014/main" id="{1991DB8F-4662-8852-4D68-4B53DA34A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0249" y="901340"/>
              <a:ext cx="204120" cy="227854"/>
            </a:xfrm>
            <a:prstGeom prst="rect">
              <a:avLst/>
            </a:prstGeom>
          </p:spPr>
        </p:pic>
      </p:grp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54438E44-8C79-C85C-DA4A-9BE8CE4DACF4}"/>
              </a:ext>
            </a:extLst>
          </p:cNvPr>
          <p:cNvCxnSpPr>
            <a:cxnSpLocks/>
            <a:stCxn id="126" idx="1"/>
            <a:endCxn id="130" idx="1"/>
          </p:cNvCxnSpPr>
          <p:nvPr/>
        </p:nvCxnSpPr>
        <p:spPr>
          <a:xfrm rot="10800000" flipH="1">
            <a:off x="7733316" y="3671052"/>
            <a:ext cx="1776" cy="1181028"/>
          </a:xfrm>
          <a:prstGeom prst="bentConnector3">
            <a:avLst>
              <a:gd name="adj1" fmla="val -9044932"/>
            </a:avLst>
          </a:prstGeom>
          <a:ln cap="flat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5BC679F-0654-EDC7-89E6-F090789492A9}"/>
              </a:ext>
            </a:extLst>
          </p:cNvPr>
          <p:cNvGrpSpPr/>
          <p:nvPr/>
        </p:nvGrpSpPr>
        <p:grpSpPr>
          <a:xfrm>
            <a:off x="7735092" y="3519852"/>
            <a:ext cx="1447800" cy="302400"/>
            <a:chOff x="3550288" y="3722797"/>
            <a:chExt cx="1447800" cy="30240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70AD618-EFB9-2176-B781-F2AC2AB3316A}"/>
                </a:ext>
              </a:extLst>
            </p:cNvPr>
            <p:cNvSpPr/>
            <p:nvPr/>
          </p:nvSpPr>
          <p:spPr>
            <a:xfrm>
              <a:off x="3550288" y="3722797"/>
              <a:ext cx="1447800" cy="30240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>
                  <a:solidFill>
                    <a:schemeClr val="bg1"/>
                  </a:solidFill>
                </a:rPr>
                <a:t>Secure Cabinet</a:t>
              </a:r>
              <a:endParaRPr lang="en-US" sz="1000" b="1" baseline="30000">
                <a:solidFill>
                  <a:schemeClr val="bg1"/>
                </a:solidFill>
              </a:endParaRPr>
            </a:p>
          </p:txBody>
        </p:sp>
        <p:pic>
          <p:nvPicPr>
            <p:cNvPr id="131" name="Graphic 130">
              <a:extLst>
                <a:ext uri="{FF2B5EF4-FFF2-40B4-BE49-F238E27FC236}">
                  <a16:creationId xmlns:a16="http://schemas.microsoft.com/office/drawing/2014/main" id="{E17FE923-36ED-8871-16AA-5DF114D6F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38025" y="3770424"/>
              <a:ext cx="188405" cy="210312"/>
            </a:xfrm>
            <a:prstGeom prst="rect">
              <a:avLst/>
            </a:prstGeom>
          </p:spPr>
        </p:pic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756C7D7D-5132-BBEC-0E90-E1A6EB612B33}"/>
              </a:ext>
            </a:extLst>
          </p:cNvPr>
          <p:cNvSpPr txBox="1"/>
          <p:nvPr/>
        </p:nvSpPr>
        <p:spPr>
          <a:xfrm>
            <a:off x="7733315" y="6085142"/>
            <a:ext cx="904094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000" dirty="0"/>
              <a:t>Equinix Fabric</a:t>
            </a:r>
            <a:r>
              <a:rPr lang="en-US" sz="1000" baseline="30000" dirty="0"/>
              <a:t>®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4931C8C-03C7-B067-5326-7D9B2B8551E5}"/>
              </a:ext>
            </a:extLst>
          </p:cNvPr>
          <p:cNvCxnSpPr>
            <a:cxnSpLocks/>
          </p:cNvCxnSpPr>
          <p:nvPr/>
        </p:nvCxnSpPr>
        <p:spPr>
          <a:xfrm>
            <a:off x="7261725" y="6162086"/>
            <a:ext cx="381887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4257BD9-D6DD-0609-C844-F5B3283F7F9C}"/>
              </a:ext>
            </a:extLst>
          </p:cNvPr>
          <p:cNvGrpSpPr/>
          <p:nvPr/>
        </p:nvGrpSpPr>
        <p:grpSpPr>
          <a:xfrm>
            <a:off x="9335472" y="3519112"/>
            <a:ext cx="1447800" cy="303880"/>
            <a:chOff x="548355" y="1747497"/>
            <a:chExt cx="1447800" cy="30388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F62A204-B64C-CE83-B197-4F86516FF123}"/>
                </a:ext>
              </a:extLst>
            </p:cNvPr>
            <p:cNvSpPr/>
            <p:nvPr/>
          </p:nvSpPr>
          <p:spPr>
            <a:xfrm>
              <a:off x="548355" y="1747497"/>
              <a:ext cx="1447800" cy="30388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Fabric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36" name="Graphic 58">
              <a:extLst>
                <a:ext uri="{FF2B5EF4-FFF2-40B4-BE49-F238E27FC236}">
                  <a16:creationId xmlns:a16="http://schemas.microsoft.com/office/drawing/2014/main" id="{2D9AE4B1-5D97-BB0F-D739-9F27110462CA}"/>
                </a:ext>
              </a:extLst>
            </p:cNvPr>
            <p:cNvSpPr/>
            <p:nvPr/>
          </p:nvSpPr>
          <p:spPr>
            <a:xfrm>
              <a:off x="610771" y="1788489"/>
              <a:ext cx="188853" cy="214029"/>
            </a:xfrm>
            <a:custGeom>
              <a:avLst/>
              <a:gdLst>
                <a:gd name="connsiteX0" fmla="*/ 382270 w 402347"/>
                <a:gd name="connsiteY0" fmla="*/ 99443 h 455983"/>
                <a:gd name="connsiteX1" fmla="*/ 221474 w 402347"/>
                <a:gd name="connsiteY1" fmla="*/ 5503 h 455983"/>
                <a:gd name="connsiteX2" fmla="*/ 180873 w 402347"/>
                <a:gd name="connsiteY2" fmla="*/ 5414 h 455983"/>
                <a:gd name="connsiteX3" fmla="*/ 19988 w 402347"/>
                <a:gd name="connsiteY3" fmla="*/ 99354 h 455983"/>
                <a:gd name="connsiteX4" fmla="*/ 0 w 402347"/>
                <a:gd name="connsiteY4" fmla="*/ 134090 h 455983"/>
                <a:gd name="connsiteX5" fmla="*/ 0 w 402347"/>
                <a:gd name="connsiteY5" fmla="*/ 321882 h 455983"/>
                <a:gd name="connsiteX6" fmla="*/ 19988 w 402347"/>
                <a:gd name="connsiteY6" fmla="*/ 356618 h 455983"/>
                <a:gd name="connsiteX7" fmla="*/ 180873 w 402347"/>
                <a:gd name="connsiteY7" fmla="*/ 450559 h 455983"/>
                <a:gd name="connsiteX8" fmla="*/ 221385 w 402347"/>
                <a:gd name="connsiteY8" fmla="*/ 450559 h 455983"/>
                <a:gd name="connsiteX9" fmla="*/ 382359 w 402347"/>
                <a:gd name="connsiteY9" fmla="*/ 356708 h 455983"/>
                <a:gd name="connsiteX10" fmla="*/ 402347 w 402347"/>
                <a:gd name="connsiteY10" fmla="*/ 321971 h 455983"/>
                <a:gd name="connsiteX11" fmla="*/ 402347 w 402347"/>
                <a:gd name="connsiteY11" fmla="*/ 134180 h 455983"/>
                <a:gd name="connsiteX12" fmla="*/ 382270 w 402347"/>
                <a:gd name="connsiteY12" fmla="*/ 99443 h 455983"/>
                <a:gd name="connsiteX13" fmla="*/ 106008 w 402347"/>
                <a:gd name="connsiteY13" fmla="*/ 280002 h 455983"/>
                <a:gd name="connsiteX14" fmla="*/ 116359 w 402347"/>
                <a:gd name="connsiteY14" fmla="*/ 285627 h 455983"/>
                <a:gd name="connsiteX15" fmla="*/ 157495 w 402347"/>
                <a:gd name="connsiteY15" fmla="*/ 263660 h 455983"/>
                <a:gd name="connsiteX16" fmla="*/ 157316 w 402347"/>
                <a:gd name="connsiteY16" fmla="*/ 258660 h 455983"/>
                <a:gd name="connsiteX17" fmla="*/ 159011 w 402347"/>
                <a:gd name="connsiteY17" fmla="*/ 250891 h 455983"/>
                <a:gd name="connsiteX18" fmla="*/ 101814 w 402347"/>
                <a:gd name="connsiteY18" fmla="*/ 200527 h 455983"/>
                <a:gd name="connsiteX19" fmla="*/ 99315 w 402347"/>
                <a:gd name="connsiteY19" fmla="*/ 201956 h 455983"/>
                <a:gd name="connsiteX20" fmla="*/ 106008 w 402347"/>
                <a:gd name="connsiteY20" fmla="*/ 280002 h 455983"/>
                <a:gd name="connsiteX21" fmla="*/ 226560 w 402347"/>
                <a:gd name="connsiteY21" fmla="*/ 159987 h 455983"/>
                <a:gd name="connsiteX22" fmla="*/ 227096 w 402347"/>
                <a:gd name="connsiteY22" fmla="*/ 159987 h 455983"/>
                <a:gd name="connsiteX23" fmla="*/ 227185 w 402347"/>
                <a:gd name="connsiteY23" fmla="*/ 159987 h 455983"/>
                <a:gd name="connsiteX24" fmla="*/ 248154 w 402347"/>
                <a:gd name="connsiteY24" fmla="*/ 172042 h 455983"/>
                <a:gd name="connsiteX25" fmla="*/ 287952 w 402347"/>
                <a:gd name="connsiteY25" fmla="*/ 163112 h 455983"/>
                <a:gd name="connsiteX26" fmla="*/ 287952 w 402347"/>
                <a:gd name="connsiteY26" fmla="*/ 163112 h 455983"/>
                <a:gd name="connsiteX27" fmla="*/ 217458 w 402347"/>
                <a:gd name="connsiteY27" fmla="*/ 123375 h 455983"/>
                <a:gd name="connsiteX28" fmla="*/ 214871 w 402347"/>
                <a:gd name="connsiteY28" fmla="*/ 125429 h 455983"/>
                <a:gd name="connsiteX29" fmla="*/ 226560 w 402347"/>
                <a:gd name="connsiteY29" fmla="*/ 159987 h 455983"/>
                <a:gd name="connsiteX30" fmla="*/ 118589 w 402347"/>
                <a:gd name="connsiteY30" fmla="*/ 189276 h 455983"/>
                <a:gd name="connsiteX31" fmla="*/ 171861 w 402347"/>
                <a:gd name="connsiteY31" fmla="*/ 236157 h 455983"/>
                <a:gd name="connsiteX32" fmla="*/ 186049 w 402347"/>
                <a:gd name="connsiteY32" fmla="*/ 233210 h 455983"/>
                <a:gd name="connsiteX33" fmla="*/ 186316 w 402347"/>
                <a:gd name="connsiteY33" fmla="*/ 233210 h 455983"/>
                <a:gd name="connsiteX34" fmla="*/ 188369 w 402347"/>
                <a:gd name="connsiteY34" fmla="*/ 233389 h 455983"/>
                <a:gd name="connsiteX35" fmla="*/ 204520 w 402347"/>
                <a:gd name="connsiteY35" fmla="*/ 204546 h 455983"/>
                <a:gd name="connsiteX36" fmla="*/ 199434 w 402347"/>
                <a:gd name="connsiteY36" fmla="*/ 195080 h 455983"/>
                <a:gd name="connsiteX37" fmla="*/ 118589 w 402347"/>
                <a:gd name="connsiteY37" fmla="*/ 189276 h 455983"/>
                <a:gd name="connsiteX38" fmla="*/ 120374 w 402347"/>
                <a:gd name="connsiteY38" fmla="*/ 169988 h 455983"/>
                <a:gd name="connsiteX39" fmla="*/ 200951 w 402347"/>
                <a:gd name="connsiteY39" fmla="*/ 175703 h 455983"/>
                <a:gd name="connsiteX40" fmla="*/ 208178 w 402347"/>
                <a:gd name="connsiteY40" fmla="*/ 166327 h 455983"/>
                <a:gd name="connsiteX41" fmla="*/ 195954 w 402347"/>
                <a:gd name="connsiteY41" fmla="*/ 130161 h 455983"/>
                <a:gd name="connsiteX42" fmla="*/ 183550 w 402347"/>
                <a:gd name="connsiteY42" fmla="*/ 125250 h 455983"/>
                <a:gd name="connsiteX43" fmla="*/ 120374 w 402347"/>
                <a:gd name="connsiteY43" fmla="*/ 169988 h 455983"/>
                <a:gd name="connsiteX44" fmla="*/ 125460 w 402347"/>
                <a:gd name="connsiteY44" fmla="*/ 306880 h 455983"/>
                <a:gd name="connsiteX45" fmla="*/ 197024 w 402347"/>
                <a:gd name="connsiteY45" fmla="*/ 336348 h 455983"/>
                <a:gd name="connsiteX46" fmla="*/ 199344 w 402347"/>
                <a:gd name="connsiteY46" fmla="*/ 334115 h 455983"/>
                <a:gd name="connsiteX47" fmla="*/ 183372 w 402347"/>
                <a:gd name="connsiteY47" fmla="*/ 287413 h 455983"/>
                <a:gd name="connsiteX48" fmla="*/ 182836 w 402347"/>
                <a:gd name="connsiteY48" fmla="*/ 287413 h 455983"/>
                <a:gd name="connsiteX49" fmla="*/ 182747 w 402347"/>
                <a:gd name="connsiteY49" fmla="*/ 287413 h 455983"/>
                <a:gd name="connsiteX50" fmla="*/ 166507 w 402347"/>
                <a:gd name="connsiteY50" fmla="*/ 280895 h 455983"/>
                <a:gd name="connsiteX51" fmla="*/ 125282 w 402347"/>
                <a:gd name="connsiteY51" fmla="*/ 302772 h 455983"/>
                <a:gd name="connsiteX52" fmla="*/ 125460 w 402347"/>
                <a:gd name="connsiteY52" fmla="*/ 306880 h 455983"/>
                <a:gd name="connsiteX53" fmla="*/ 218529 w 402347"/>
                <a:gd name="connsiteY53" fmla="*/ 327954 h 455983"/>
                <a:gd name="connsiteX54" fmla="*/ 231825 w 402347"/>
                <a:gd name="connsiteY54" fmla="*/ 332419 h 455983"/>
                <a:gd name="connsiteX55" fmla="*/ 285989 w 402347"/>
                <a:gd name="connsiteY55" fmla="*/ 293664 h 455983"/>
                <a:gd name="connsiteX56" fmla="*/ 207018 w 402347"/>
                <a:gd name="connsiteY56" fmla="*/ 275537 h 455983"/>
                <a:gd name="connsiteX57" fmla="*/ 201843 w 402347"/>
                <a:gd name="connsiteY57" fmla="*/ 281252 h 455983"/>
                <a:gd name="connsiteX58" fmla="*/ 217815 w 402347"/>
                <a:gd name="connsiteY58" fmla="*/ 327865 h 455983"/>
                <a:gd name="connsiteX59" fmla="*/ 218529 w 402347"/>
                <a:gd name="connsiteY59" fmla="*/ 327954 h 455983"/>
                <a:gd name="connsiteX60" fmla="*/ 249404 w 402347"/>
                <a:gd name="connsiteY60" fmla="*/ 200170 h 455983"/>
                <a:gd name="connsiteX61" fmla="*/ 302586 w 402347"/>
                <a:gd name="connsiteY61" fmla="*/ 262142 h 455983"/>
                <a:gd name="connsiteX62" fmla="*/ 304370 w 402347"/>
                <a:gd name="connsiteY62" fmla="*/ 261339 h 455983"/>
                <a:gd name="connsiteX63" fmla="*/ 304817 w 402347"/>
                <a:gd name="connsiteY63" fmla="*/ 192401 h 455983"/>
                <a:gd name="connsiteX64" fmla="*/ 292235 w 402347"/>
                <a:gd name="connsiteY64" fmla="*/ 182132 h 455983"/>
                <a:gd name="connsiteX65" fmla="*/ 252437 w 402347"/>
                <a:gd name="connsiteY65" fmla="*/ 191062 h 455983"/>
                <a:gd name="connsiteX66" fmla="*/ 249404 w 402347"/>
                <a:gd name="connsiteY66" fmla="*/ 200170 h 455983"/>
                <a:gd name="connsiteX67" fmla="*/ 217012 w 402347"/>
                <a:gd name="connsiteY67" fmla="*/ 382247 h 455983"/>
                <a:gd name="connsiteX68" fmla="*/ 215228 w 402347"/>
                <a:gd name="connsiteY68" fmla="*/ 382157 h 455983"/>
                <a:gd name="connsiteX69" fmla="*/ 189707 w 402347"/>
                <a:gd name="connsiteY69" fmla="*/ 354207 h 455983"/>
                <a:gd name="connsiteX70" fmla="*/ 118143 w 402347"/>
                <a:gd name="connsiteY70" fmla="*/ 324739 h 455983"/>
                <a:gd name="connsiteX71" fmla="*/ 96817 w 402347"/>
                <a:gd name="connsiteY71" fmla="*/ 333223 h 455983"/>
                <a:gd name="connsiteX72" fmla="*/ 78167 w 402347"/>
                <a:gd name="connsiteY72" fmla="*/ 324114 h 455983"/>
                <a:gd name="connsiteX73" fmla="*/ 71386 w 402347"/>
                <a:gd name="connsiteY73" fmla="*/ 304290 h 455983"/>
                <a:gd name="connsiteX74" fmla="*/ 86644 w 402347"/>
                <a:gd name="connsiteY74" fmla="*/ 281430 h 455983"/>
                <a:gd name="connsiteX75" fmla="*/ 79952 w 402347"/>
                <a:gd name="connsiteY75" fmla="*/ 203385 h 455983"/>
                <a:gd name="connsiteX76" fmla="*/ 60232 w 402347"/>
                <a:gd name="connsiteY76" fmla="*/ 175524 h 455983"/>
                <a:gd name="connsiteX77" fmla="*/ 69333 w 402347"/>
                <a:gd name="connsiteY77" fmla="*/ 156861 h 455983"/>
                <a:gd name="connsiteX78" fmla="*/ 89143 w 402347"/>
                <a:gd name="connsiteY78" fmla="*/ 150075 h 455983"/>
                <a:gd name="connsiteX79" fmla="*/ 103063 w 402347"/>
                <a:gd name="connsiteY79" fmla="*/ 154986 h 455983"/>
                <a:gd name="connsiteX80" fmla="*/ 172842 w 402347"/>
                <a:gd name="connsiteY80" fmla="*/ 107926 h 455983"/>
                <a:gd name="connsiteX81" fmla="*/ 172396 w 402347"/>
                <a:gd name="connsiteY81" fmla="*/ 101229 h 455983"/>
                <a:gd name="connsiteX82" fmla="*/ 181498 w 402347"/>
                <a:gd name="connsiteY82" fmla="*/ 82566 h 455983"/>
                <a:gd name="connsiteX83" fmla="*/ 201307 w 402347"/>
                <a:gd name="connsiteY83" fmla="*/ 75780 h 455983"/>
                <a:gd name="connsiteX84" fmla="*/ 219957 w 402347"/>
                <a:gd name="connsiteY84" fmla="*/ 84888 h 455983"/>
                <a:gd name="connsiteX85" fmla="*/ 226739 w 402347"/>
                <a:gd name="connsiteY85" fmla="*/ 104712 h 455983"/>
                <a:gd name="connsiteX86" fmla="*/ 226560 w 402347"/>
                <a:gd name="connsiteY86" fmla="*/ 106141 h 455983"/>
                <a:gd name="connsiteX87" fmla="*/ 297589 w 402347"/>
                <a:gd name="connsiteY87" fmla="*/ 146146 h 455983"/>
                <a:gd name="connsiteX88" fmla="*/ 316595 w 402347"/>
                <a:gd name="connsiteY88" fmla="*/ 139984 h 455983"/>
                <a:gd name="connsiteX89" fmla="*/ 341759 w 402347"/>
                <a:gd name="connsiteY89" fmla="*/ 168648 h 455983"/>
                <a:gd name="connsiteX90" fmla="*/ 341759 w 402347"/>
                <a:gd name="connsiteY90" fmla="*/ 168648 h 455983"/>
                <a:gd name="connsiteX91" fmla="*/ 324269 w 402347"/>
                <a:gd name="connsiteY91" fmla="*/ 192491 h 455983"/>
                <a:gd name="connsiteX92" fmla="*/ 323823 w 402347"/>
                <a:gd name="connsiteY92" fmla="*/ 261428 h 455983"/>
                <a:gd name="connsiteX93" fmla="*/ 339796 w 402347"/>
                <a:gd name="connsiteY93" fmla="*/ 286967 h 455983"/>
                <a:gd name="connsiteX94" fmla="*/ 312491 w 402347"/>
                <a:gd name="connsiteY94" fmla="*/ 311255 h 455983"/>
                <a:gd name="connsiteX95" fmla="*/ 300266 w 402347"/>
                <a:gd name="connsiteY95" fmla="*/ 307326 h 455983"/>
                <a:gd name="connsiteX96" fmla="*/ 243247 w 402347"/>
                <a:gd name="connsiteY96" fmla="*/ 348135 h 455983"/>
                <a:gd name="connsiteX97" fmla="*/ 244050 w 402347"/>
                <a:gd name="connsiteY97" fmla="*/ 356708 h 455983"/>
                <a:gd name="connsiteX98" fmla="*/ 234948 w 402347"/>
                <a:gd name="connsiteY98" fmla="*/ 375371 h 455983"/>
                <a:gd name="connsiteX99" fmla="*/ 217012 w 402347"/>
                <a:gd name="connsiteY99" fmla="*/ 382247 h 455983"/>
                <a:gd name="connsiteX100" fmla="*/ 211391 w 402347"/>
                <a:gd name="connsiteY100" fmla="*/ 256516 h 455983"/>
                <a:gd name="connsiteX101" fmla="*/ 286970 w 402347"/>
                <a:gd name="connsiteY101" fmla="*/ 273751 h 455983"/>
                <a:gd name="connsiteX102" fmla="*/ 234680 w 402347"/>
                <a:gd name="connsiteY102" fmla="*/ 212850 h 455983"/>
                <a:gd name="connsiteX103" fmla="*/ 223883 w 402347"/>
                <a:gd name="connsiteY103" fmla="*/ 214458 h 455983"/>
                <a:gd name="connsiteX104" fmla="*/ 223615 w 402347"/>
                <a:gd name="connsiteY104" fmla="*/ 214458 h 455983"/>
                <a:gd name="connsiteX105" fmla="*/ 221563 w 402347"/>
                <a:gd name="connsiteY105" fmla="*/ 214279 h 455983"/>
                <a:gd name="connsiteX106" fmla="*/ 205412 w 402347"/>
                <a:gd name="connsiteY106" fmla="*/ 243122 h 455983"/>
                <a:gd name="connsiteX107" fmla="*/ 211391 w 402347"/>
                <a:gd name="connsiteY107" fmla="*/ 256516 h 45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02347" h="455983">
                  <a:moveTo>
                    <a:pt x="382270" y="99443"/>
                  </a:moveTo>
                  <a:lnTo>
                    <a:pt x="221474" y="5503"/>
                  </a:lnTo>
                  <a:cubicBezTo>
                    <a:pt x="208892" y="-1819"/>
                    <a:pt x="193455" y="-1819"/>
                    <a:pt x="180873" y="5414"/>
                  </a:cubicBezTo>
                  <a:lnTo>
                    <a:pt x="19988" y="99354"/>
                  </a:lnTo>
                  <a:cubicBezTo>
                    <a:pt x="7674" y="106498"/>
                    <a:pt x="0" y="119803"/>
                    <a:pt x="0" y="134090"/>
                  </a:cubicBezTo>
                  <a:lnTo>
                    <a:pt x="0" y="321882"/>
                  </a:lnTo>
                  <a:cubicBezTo>
                    <a:pt x="0" y="336259"/>
                    <a:pt x="7585" y="349475"/>
                    <a:pt x="19988" y="356618"/>
                  </a:cubicBezTo>
                  <a:lnTo>
                    <a:pt x="180873" y="450559"/>
                  </a:lnTo>
                  <a:cubicBezTo>
                    <a:pt x="193366" y="457792"/>
                    <a:pt x="208892" y="457792"/>
                    <a:pt x="221385" y="450559"/>
                  </a:cubicBezTo>
                  <a:lnTo>
                    <a:pt x="382359" y="356708"/>
                  </a:lnTo>
                  <a:cubicBezTo>
                    <a:pt x="394673" y="349564"/>
                    <a:pt x="402347" y="336259"/>
                    <a:pt x="402347" y="321971"/>
                  </a:cubicBezTo>
                  <a:lnTo>
                    <a:pt x="402347" y="134180"/>
                  </a:lnTo>
                  <a:cubicBezTo>
                    <a:pt x="402258" y="119892"/>
                    <a:pt x="394584" y="106587"/>
                    <a:pt x="382270" y="99443"/>
                  </a:cubicBezTo>
                  <a:close/>
                  <a:moveTo>
                    <a:pt x="106008" y="280002"/>
                  </a:moveTo>
                  <a:cubicBezTo>
                    <a:pt x="109845" y="281073"/>
                    <a:pt x="113325" y="282948"/>
                    <a:pt x="116359" y="285627"/>
                  </a:cubicBezTo>
                  <a:lnTo>
                    <a:pt x="157495" y="263660"/>
                  </a:lnTo>
                  <a:cubicBezTo>
                    <a:pt x="157227" y="262142"/>
                    <a:pt x="157138" y="260446"/>
                    <a:pt x="157316" y="258660"/>
                  </a:cubicBezTo>
                  <a:cubicBezTo>
                    <a:pt x="157495" y="255981"/>
                    <a:pt x="158030" y="253302"/>
                    <a:pt x="159011" y="250891"/>
                  </a:cubicBezTo>
                  <a:lnTo>
                    <a:pt x="101814" y="200527"/>
                  </a:lnTo>
                  <a:cubicBezTo>
                    <a:pt x="101100" y="200974"/>
                    <a:pt x="100208" y="201510"/>
                    <a:pt x="99315" y="201956"/>
                  </a:cubicBezTo>
                  <a:lnTo>
                    <a:pt x="106008" y="280002"/>
                  </a:lnTo>
                  <a:close/>
                  <a:moveTo>
                    <a:pt x="226560" y="159987"/>
                  </a:moveTo>
                  <a:cubicBezTo>
                    <a:pt x="226739" y="159987"/>
                    <a:pt x="226917" y="159987"/>
                    <a:pt x="227096" y="159987"/>
                  </a:cubicBezTo>
                  <a:lnTo>
                    <a:pt x="227185" y="159987"/>
                  </a:lnTo>
                  <a:cubicBezTo>
                    <a:pt x="235662" y="160433"/>
                    <a:pt x="243425" y="164987"/>
                    <a:pt x="248154" y="172042"/>
                  </a:cubicBezTo>
                  <a:lnTo>
                    <a:pt x="287952" y="163112"/>
                  </a:lnTo>
                  <a:cubicBezTo>
                    <a:pt x="287952" y="163112"/>
                    <a:pt x="287952" y="163112"/>
                    <a:pt x="287952" y="163112"/>
                  </a:cubicBezTo>
                  <a:lnTo>
                    <a:pt x="217458" y="123375"/>
                  </a:lnTo>
                  <a:cubicBezTo>
                    <a:pt x="216655" y="124089"/>
                    <a:pt x="215763" y="124804"/>
                    <a:pt x="214871" y="125429"/>
                  </a:cubicBezTo>
                  <a:lnTo>
                    <a:pt x="226560" y="159987"/>
                  </a:lnTo>
                  <a:close/>
                  <a:moveTo>
                    <a:pt x="118589" y="189276"/>
                  </a:moveTo>
                  <a:lnTo>
                    <a:pt x="171861" y="236157"/>
                  </a:lnTo>
                  <a:cubicBezTo>
                    <a:pt x="176233" y="233924"/>
                    <a:pt x="181141" y="232942"/>
                    <a:pt x="186049" y="233210"/>
                  </a:cubicBezTo>
                  <a:lnTo>
                    <a:pt x="186316" y="233210"/>
                  </a:lnTo>
                  <a:cubicBezTo>
                    <a:pt x="186941" y="233299"/>
                    <a:pt x="187655" y="233299"/>
                    <a:pt x="188369" y="233389"/>
                  </a:cubicBezTo>
                  <a:lnTo>
                    <a:pt x="204520" y="204546"/>
                  </a:lnTo>
                  <a:cubicBezTo>
                    <a:pt x="202111" y="201688"/>
                    <a:pt x="200415" y="198474"/>
                    <a:pt x="199434" y="195080"/>
                  </a:cubicBezTo>
                  <a:lnTo>
                    <a:pt x="118589" y="189276"/>
                  </a:lnTo>
                  <a:close/>
                  <a:moveTo>
                    <a:pt x="120374" y="169988"/>
                  </a:moveTo>
                  <a:lnTo>
                    <a:pt x="200951" y="175703"/>
                  </a:lnTo>
                  <a:cubicBezTo>
                    <a:pt x="202557" y="172042"/>
                    <a:pt x="205055" y="168827"/>
                    <a:pt x="208178" y="166327"/>
                  </a:cubicBezTo>
                  <a:lnTo>
                    <a:pt x="195954" y="130161"/>
                  </a:lnTo>
                  <a:cubicBezTo>
                    <a:pt x="191403" y="129536"/>
                    <a:pt x="187298" y="127929"/>
                    <a:pt x="183550" y="125250"/>
                  </a:cubicBezTo>
                  <a:lnTo>
                    <a:pt x="120374" y="169988"/>
                  </a:lnTo>
                  <a:close/>
                  <a:moveTo>
                    <a:pt x="125460" y="306880"/>
                  </a:moveTo>
                  <a:lnTo>
                    <a:pt x="197024" y="336348"/>
                  </a:lnTo>
                  <a:cubicBezTo>
                    <a:pt x="197827" y="335455"/>
                    <a:pt x="198541" y="334741"/>
                    <a:pt x="199344" y="334115"/>
                  </a:cubicBezTo>
                  <a:lnTo>
                    <a:pt x="183372" y="287413"/>
                  </a:lnTo>
                  <a:cubicBezTo>
                    <a:pt x="183193" y="287413"/>
                    <a:pt x="183015" y="287413"/>
                    <a:pt x="182836" y="287413"/>
                  </a:cubicBezTo>
                  <a:lnTo>
                    <a:pt x="182747" y="287413"/>
                  </a:lnTo>
                  <a:cubicBezTo>
                    <a:pt x="176769" y="287056"/>
                    <a:pt x="171058" y="284734"/>
                    <a:pt x="166507" y="280895"/>
                  </a:cubicBezTo>
                  <a:lnTo>
                    <a:pt x="125282" y="302772"/>
                  </a:lnTo>
                  <a:cubicBezTo>
                    <a:pt x="125460" y="304112"/>
                    <a:pt x="125549" y="305451"/>
                    <a:pt x="125460" y="306880"/>
                  </a:cubicBezTo>
                  <a:close/>
                  <a:moveTo>
                    <a:pt x="218529" y="327954"/>
                  </a:moveTo>
                  <a:cubicBezTo>
                    <a:pt x="223259" y="328311"/>
                    <a:pt x="227809" y="329829"/>
                    <a:pt x="231825" y="332419"/>
                  </a:cubicBezTo>
                  <a:lnTo>
                    <a:pt x="285989" y="293664"/>
                  </a:lnTo>
                  <a:lnTo>
                    <a:pt x="207018" y="275537"/>
                  </a:lnTo>
                  <a:cubicBezTo>
                    <a:pt x="205501" y="277769"/>
                    <a:pt x="203717" y="279644"/>
                    <a:pt x="201843" y="281252"/>
                  </a:cubicBezTo>
                  <a:lnTo>
                    <a:pt x="217815" y="327865"/>
                  </a:lnTo>
                  <a:cubicBezTo>
                    <a:pt x="218083" y="327865"/>
                    <a:pt x="218262" y="327865"/>
                    <a:pt x="218529" y="327954"/>
                  </a:cubicBezTo>
                  <a:close/>
                  <a:moveTo>
                    <a:pt x="249404" y="200170"/>
                  </a:moveTo>
                  <a:lnTo>
                    <a:pt x="302586" y="262142"/>
                  </a:lnTo>
                  <a:cubicBezTo>
                    <a:pt x="303121" y="261874"/>
                    <a:pt x="303746" y="261606"/>
                    <a:pt x="304370" y="261339"/>
                  </a:cubicBezTo>
                  <a:lnTo>
                    <a:pt x="304817" y="192401"/>
                  </a:lnTo>
                  <a:cubicBezTo>
                    <a:pt x="299820" y="190437"/>
                    <a:pt x="295358" y="186865"/>
                    <a:pt x="292235" y="182132"/>
                  </a:cubicBezTo>
                  <a:lnTo>
                    <a:pt x="252437" y="191062"/>
                  </a:lnTo>
                  <a:cubicBezTo>
                    <a:pt x="251902" y="194187"/>
                    <a:pt x="250920" y="197223"/>
                    <a:pt x="249404" y="200170"/>
                  </a:cubicBezTo>
                  <a:close/>
                  <a:moveTo>
                    <a:pt x="217012" y="382247"/>
                  </a:moveTo>
                  <a:cubicBezTo>
                    <a:pt x="216388" y="382247"/>
                    <a:pt x="215852" y="382247"/>
                    <a:pt x="215228" y="382157"/>
                  </a:cubicBezTo>
                  <a:cubicBezTo>
                    <a:pt x="200594" y="381175"/>
                    <a:pt x="189350" y="368763"/>
                    <a:pt x="189707" y="354207"/>
                  </a:cubicBezTo>
                  <a:lnTo>
                    <a:pt x="118143" y="324739"/>
                  </a:lnTo>
                  <a:cubicBezTo>
                    <a:pt x="112522" y="330633"/>
                    <a:pt x="104848" y="333758"/>
                    <a:pt x="96817" y="333223"/>
                  </a:cubicBezTo>
                  <a:cubicBezTo>
                    <a:pt x="89589" y="332776"/>
                    <a:pt x="82986" y="329561"/>
                    <a:pt x="78167" y="324114"/>
                  </a:cubicBezTo>
                  <a:cubicBezTo>
                    <a:pt x="73349" y="318667"/>
                    <a:pt x="70939" y="311613"/>
                    <a:pt x="71386" y="304290"/>
                  </a:cubicBezTo>
                  <a:cubicBezTo>
                    <a:pt x="71921" y="294468"/>
                    <a:pt x="77810" y="285806"/>
                    <a:pt x="86644" y="281430"/>
                  </a:cubicBezTo>
                  <a:lnTo>
                    <a:pt x="79952" y="203385"/>
                  </a:lnTo>
                  <a:cubicBezTo>
                    <a:pt x="67727" y="199902"/>
                    <a:pt x="59518" y="188383"/>
                    <a:pt x="60232" y="175524"/>
                  </a:cubicBezTo>
                  <a:cubicBezTo>
                    <a:pt x="60678" y="168291"/>
                    <a:pt x="63890" y="161683"/>
                    <a:pt x="69333" y="156861"/>
                  </a:cubicBezTo>
                  <a:cubicBezTo>
                    <a:pt x="74776" y="152039"/>
                    <a:pt x="81826" y="149628"/>
                    <a:pt x="89143" y="150075"/>
                  </a:cubicBezTo>
                  <a:cubicBezTo>
                    <a:pt x="94229" y="150432"/>
                    <a:pt x="99048" y="152039"/>
                    <a:pt x="103063" y="154986"/>
                  </a:cubicBezTo>
                  <a:lnTo>
                    <a:pt x="172842" y="107926"/>
                  </a:lnTo>
                  <a:cubicBezTo>
                    <a:pt x="172396" y="105605"/>
                    <a:pt x="172307" y="103372"/>
                    <a:pt x="172396" y="101229"/>
                  </a:cubicBezTo>
                  <a:cubicBezTo>
                    <a:pt x="172842" y="93996"/>
                    <a:pt x="176055" y="87388"/>
                    <a:pt x="181498" y="82566"/>
                  </a:cubicBezTo>
                  <a:cubicBezTo>
                    <a:pt x="186941" y="77744"/>
                    <a:pt x="193990" y="75333"/>
                    <a:pt x="201307" y="75780"/>
                  </a:cubicBezTo>
                  <a:cubicBezTo>
                    <a:pt x="208535" y="76226"/>
                    <a:pt x="215138" y="79441"/>
                    <a:pt x="219957" y="84888"/>
                  </a:cubicBezTo>
                  <a:cubicBezTo>
                    <a:pt x="224775" y="90335"/>
                    <a:pt x="227185" y="97389"/>
                    <a:pt x="226739" y="104712"/>
                  </a:cubicBezTo>
                  <a:lnTo>
                    <a:pt x="226560" y="106141"/>
                  </a:lnTo>
                  <a:lnTo>
                    <a:pt x="297589" y="146146"/>
                  </a:lnTo>
                  <a:cubicBezTo>
                    <a:pt x="302943" y="141681"/>
                    <a:pt x="309724" y="139538"/>
                    <a:pt x="316595" y="139984"/>
                  </a:cubicBezTo>
                  <a:cubicBezTo>
                    <a:pt x="331319" y="140877"/>
                    <a:pt x="342651" y="153736"/>
                    <a:pt x="341759" y="168648"/>
                  </a:cubicBezTo>
                  <a:lnTo>
                    <a:pt x="341759" y="168648"/>
                  </a:lnTo>
                  <a:cubicBezTo>
                    <a:pt x="341134" y="179453"/>
                    <a:pt x="334263" y="188651"/>
                    <a:pt x="324269" y="192491"/>
                  </a:cubicBezTo>
                  <a:lnTo>
                    <a:pt x="323823" y="261428"/>
                  </a:lnTo>
                  <a:cubicBezTo>
                    <a:pt x="333995" y="265625"/>
                    <a:pt x="340420" y="275805"/>
                    <a:pt x="339796" y="286967"/>
                  </a:cubicBezTo>
                  <a:cubicBezTo>
                    <a:pt x="338903" y="301165"/>
                    <a:pt x="326678" y="312059"/>
                    <a:pt x="312491" y="311255"/>
                  </a:cubicBezTo>
                  <a:cubicBezTo>
                    <a:pt x="308207" y="310988"/>
                    <a:pt x="304014" y="309648"/>
                    <a:pt x="300266" y="307326"/>
                  </a:cubicBezTo>
                  <a:lnTo>
                    <a:pt x="243247" y="348135"/>
                  </a:lnTo>
                  <a:cubicBezTo>
                    <a:pt x="243960" y="350814"/>
                    <a:pt x="244228" y="353672"/>
                    <a:pt x="244050" y="356708"/>
                  </a:cubicBezTo>
                  <a:cubicBezTo>
                    <a:pt x="243603" y="363941"/>
                    <a:pt x="240391" y="370549"/>
                    <a:pt x="234948" y="375371"/>
                  </a:cubicBezTo>
                  <a:cubicBezTo>
                    <a:pt x="230040" y="379835"/>
                    <a:pt x="223705" y="382247"/>
                    <a:pt x="217012" y="382247"/>
                  </a:cubicBezTo>
                  <a:close/>
                  <a:moveTo>
                    <a:pt x="211391" y="256516"/>
                  </a:moveTo>
                  <a:lnTo>
                    <a:pt x="286970" y="273751"/>
                  </a:lnTo>
                  <a:lnTo>
                    <a:pt x="234680" y="212850"/>
                  </a:lnTo>
                  <a:cubicBezTo>
                    <a:pt x="231379" y="214011"/>
                    <a:pt x="227720" y="214636"/>
                    <a:pt x="223883" y="214458"/>
                  </a:cubicBezTo>
                  <a:lnTo>
                    <a:pt x="223615" y="214458"/>
                  </a:lnTo>
                  <a:cubicBezTo>
                    <a:pt x="222902" y="214368"/>
                    <a:pt x="222277" y="214368"/>
                    <a:pt x="221563" y="214279"/>
                  </a:cubicBezTo>
                  <a:lnTo>
                    <a:pt x="205412" y="243122"/>
                  </a:lnTo>
                  <a:cubicBezTo>
                    <a:pt x="208624" y="246962"/>
                    <a:pt x="210677" y="251516"/>
                    <a:pt x="211391" y="256516"/>
                  </a:cubicBezTo>
                  <a:close/>
                </a:path>
              </a:pathLst>
            </a:custGeom>
            <a:solidFill>
              <a:schemeClr val="bg1"/>
            </a:solidFill>
            <a:ln w="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698FCBD7-AE2D-7B6A-AA6B-5722BED1D6DA}"/>
              </a:ext>
            </a:extLst>
          </p:cNvPr>
          <p:cNvCxnSpPr>
            <a:cxnSpLocks/>
          </p:cNvCxnSpPr>
          <p:nvPr/>
        </p:nvCxnSpPr>
        <p:spPr>
          <a:xfrm>
            <a:off x="10782538" y="3670139"/>
            <a:ext cx="279966" cy="0"/>
          </a:xfrm>
          <a:prstGeom prst="line">
            <a:avLst/>
          </a:prstGeom>
          <a:ln w="19050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010955D-2E56-DB1E-57B5-516893AD70A0}"/>
              </a:ext>
            </a:extLst>
          </p:cNvPr>
          <p:cNvSpPr/>
          <p:nvPr/>
        </p:nvSpPr>
        <p:spPr>
          <a:xfrm>
            <a:off x="7733315" y="5004623"/>
            <a:ext cx="1442167" cy="717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18872" tIns="54864" rtlCol="0" anchor="t" anchorCtr="0">
            <a:spAutoFit/>
          </a:bodyPr>
          <a:lstStyle/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1"/>
                </a:solidFill>
              </a:rPr>
              <a:t>Direct Configuration with Equinix-Assigned IP Addresses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E3346DF-25E0-D57F-E96E-BD53388F50BD}"/>
              </a:ext>
            </a:extLst>
          </p:cNvPr>
          <p:cNvCxnSpPr>
            <a:cxnSpLocks/>
          </p:cNvCxnSpPr>
          <p:nvPr/>
        </p:nvCxnSpPr>
        <p:spPr>
          <a:xfrm>
            <a:off x="9172919" y="3720098"/>
            <a:ext cx="195102" cy="0"/>
          </a:xfrm>
          <a:prstGeom prst="line">
            <a:avLst/>
          </a:prstGeom>
          <a:ln cap="flat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5" name="Graphic 154" descr="Scissors with solid fill">
            <a:extLst>
              <a:ext uri="{FF2B5EF4-FFF2-40B4-BE49-F238E27FC236}">
                <a16:creationId xmlns:a16="http://schemas.microsoft.com/office/drawing/2014/main" id="{FDB33D6F-F71D-2538-7284-2903389DF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900000">
            <a:off x="10935031" y="2175852"/>
            <a:ext cx="320492" cy="32049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77916B07-104A-FC9A-E34C-12E941B66D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5942" y="2870572"/>
            <a:ext cx="1253666" cy="1828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76F94A-C704-C70F-6884-E32C5E58A6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8876" y="2867564"/>
            <a:ext cx="1253666" cy="1828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29B592E-982A-8239-9408-01813B7E40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2084" y="2873052"/>
            <a:ext cx="125366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73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A89A0-E093-CEAD-A9A7-5CB7EE9E4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4DEEC2-B49D-ADC6-C27D-8344B0037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27A463-6968-1BC8-4D85-534AA424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appropriate level of </a:t>
            </a:r>
            <a:br>
              <a:rPr lang="en-US" dirty="0"/>
            </a:br>
            <a:r>
              <a:rPr lang="en-US" dirty="0"/>
              <a:t>detail for each diagram element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DE2B51-6511-D369-4B4D-B50AB0D15AF5}"/>
              </a:ext>
            </a:extLst>
          </p:cNvPr>
          <p:cNvSpPr/>
          <p:nvPr/>
        </p:nvSpPr>
        <p:spPr>
          <a:xfrm>
            <a:off x="3203171" y="2743202"/>
            <a:ext cx="2119744" cy="17950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64E83B-33A6-1043-FCBD-A8A6BF03B313}"/>
              </a:ext>
            </a:extLst>
          </p:cNvPr>
          <p:cNvSpPr/>
          <p:nvPr/>
        </p:nvSpPr>
        <p:spPr>
          <a:xfrm>
            <a:off x="3358058" y="3187292"/>
            <a:ext cx="1811805" cy="12104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</a:t>
            </a:r>
            <a:endParaRPr lang="it-IT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1E22D7-BF1B-2D71-8E1D-31EBA027E30E}"/>
              </a:ext>
            </a:extLst>
          </p:cNvPr>
          <p:cNvGrpSpPr/>
          <p:nvPr/>
        </p:nvGrpSpPr>
        <p:grpSpPr>
          <a:xfrm>
            <a:off x="3507620" y="3518997"/>
            <a:ext cx="1509424" cy="751695"/>
            <a:chOff x="3507620" y="3722797"/>
            <a:chExt cx="1509424" cy="7516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974FCBA-9FBD-423C-C389-28063228B807}"/>
                </a:ext>
              </a:extLst>
            </p:cNvPr>
            <p:cNvSpPr/>
            <p:nvPr/>
          </p:nvSpPr>
          <p:spPr>
            <a:xfrm>
              <a:off x="3507620" y="4026677"/>
              <a:ext cx="1509424" cy="447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>
                <a:spcBef>
                  <a:spcPts val="100"/>
                </a:spcBef>
                <a:spcAft>
                  <a:spcPts val="200"/>
                </a:spcAft>
              </a:pPr>
              <a:r>
                <a:rPr lang="en-US" sz="1000" dirty="0">
                  <a:solidFill>
                    <a:schemeClr val="tx1"/>
                  </a:solidFill>
                </a:rPr>
                <a:t>Customer Deployment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Private Cloud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6FC5B2-F9D4-12F2-9E06-9D6B093A1923}"/>
                </a:ext>
              </a:extLst>
            </p:cNvPr>
            <p:cNvGrpSpPr/>
            <p:nvPr/>
          </p:nvGrpSpPr>
          <p:grpSpPr>
            <a:xfrm>
              <a:off x="3507620" y="3722797"/>
              <a:ext cx="1509424" cy="302400"/>
              <a:chOff x="3507620" y="3722797"/>
              <a:chExt cx="1509424" cy="3024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7201A65-4539-84EE-0112-694B2F3D7CF1}"/>
                  </a:ext>
                </a:extLst>
              </p:cNvPr>
              <p:cNvSpPr/>
              <p:nvPr/>
            </p:nvSpPr>
            <p:spPr>
              <a:xfrm>
                <a:off x="3507620" y="3722797"/>
                <a:ext cx="1509424" cy="30240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Private Cage</a:t>
                </a:r>
                <a:endParaRPr lang="en-US" sz="1000" b="1" baseline="30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B026A559-7DAD-CC6B-79C0-16ED3546F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99006" y="3768467"/>
                <a:ext cx="191070" cy="213286"/>
              </a:xfrm>
              <a:prstGeom prst="rect">
                <a:avLst/>
              </a:prstGeom>
            </p:spPr>
          </p:pic>
        </p:grp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6C690CA-DDA9-5FB8-E782-659F735270B9}"/>
              </a:ext>
            </a:extLst>
          </p:cNvPr>
          <p:cNvCxnSpPr>
            <a:cxnSpLocks/>
          </p:cNvCxnSpPr>
          <p:nvPr/>
        </p:nvCxnSpPr>
        <p:spPr>
          <a:xfrm>
            <a:off x="4955420" y="3705785"/>
            <a:ext cx="3674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DF1EEEA-FA3A-5C3E-3EE8-0473C6B43C21}"/>
              </a:ext>
            </a:extLst>
          </p:cNvPr>
          <p:cNvCxnSpPr>
            <a:cxnSpLocks/>
          </p:cNvCxnSpPr>
          <p:nvPr/>
        </p:nvCxnSpPr>
        <p:spPr>
          <a:xfrm>
            <a:off x="5322915" y="2470263"/>
            <a:ext cx="0" cy="237560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6C27404-3502-9E00-DFBE-7BB1A9C4A54C}"/>
              </a:ext>
            </a:extLst>
          </p:cNvPr>
          <p:cNvSpPr/>
          <p:nvPr/>
        </p:nvSpPr>
        <p:spPr>
          <a:xfrm>
            <a:off x="548641" y="2743200"/>
            <a:ext cx="2055365" cy="13506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07065C-545D-5979-4655-16265651680E}"/>
              </a:ext>
            </a:extLst>
          </p:cNvPr>
          <p:cNvSpPr/>
          <p:nvPr/>
        </p:nvSpPr>
        <p:spPr>
          <a:xfrm>
            <a:off x="703529" y="3187292"/>
            <a:ext cx="1748726" cy="7731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</a:t>
            </a:r>
            <a:endParaRPr lang="it-IT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5E6820-C85C-3635-B53E-55A0E0B1F797}"/>
              </a:ext>
            </a:extLst>
          </p:cNvPr>
          <p:cNvGrpSpPr/>
          <p:nvPr/>
        </p:nvGrpSpPr>
        <p:grpSpPr>
          <a:xfrm>
            <a:off x="853090" y="3530546"/>
            <a:ext cx="1447800" cy="302400"/>
            <a:chOff x="853090" y="3603569"/>
            <a:chExt cx="1447800" cy="3024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68C512B-8E0C-EDB2-E22B-27AD25464E23}"/>
                </a:ext>
              </a:extLst>
            </p:cNvPr>
            <p:cNvSpPr/>
            <p:nvPr/>
          </p:nvSpPr>
          <p:spPr>
            <a:xfrm>
              <a:off x="853090" y="3603569"/>
              <a:ext cx="1447800" cy="30240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Private Cage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F29F6209-D0EF-17B7-ACCE-18CF23290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4476" y="3649239"/>
              <a:ext cx="191070" cy="213286"/>
            </a:xfrm>
            <a:prstGeom prst="rect">
              <a:avLst/>
            </a:prstGeom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D4BB1C-BD2B-401E-0C6F-B541D765C124}"/>
              </a:ext>
            </a:extLst>
          </p:cNvPr>
          <p:cNvCxnSpPr>
            <a:cxnSpLocks/>
          </p:cNvCxnSpPr>
          <p:nvPr/>
        </p:nvCxnSpPr>
        <p:spPr>
          <a:xfrm>
            <a:off x="2602793" y="2470263"/>
            <a:ext cx="0" cy="213378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81F761C-CFBF-5583-6585-B1F4BC3191B9}"/>
              </a:ext>
            </a:extLst>
          </p:cNvPr>
          <p:cNvCxnSpPr>
            <a:cxnSpLocks/>
          </p:cNvCxnSpPr>
          <p:nvPr/>
        </p:nvCxnSpPr>
        <p:spPr>
          <a:xfrm>
            <a:off x="2300890" y="3680062"/>
            <a:ext cx="301903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5" name="Graphic 44" descr="Scissors with solid fill">
            <a:extLst>
              <a:ext uri="{FF2B5EF4-FFF2-40B4-BE49-F238E27FC236}">
                <a16:creationId xmlns:a16="http://schemas.microsoft.com/office/drawing/2014/main" id="{D96ECBA3-D095-D1AB-E760-E2E29E21C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0000">
            <a:off x="2443760" y="2180860"/>
            <a:ext cx="320492" cy="320492"/>
          </a:xfrm>
          <a:prstGeom prst="rect">
            <a:avLst/>
          </a:prstGeom>
        </p:spPr>
      </p:pic>
      <p:pic>
        <p:nvPicPr>
          <p:cNvPr id="46" name="Graphic 45" descr="Scissors with solid fill">
            <a:extLst>
              <a:ext uri="{FF2B5EF4-FFF2-40B4-BE49-F238E27FC236}">
                <a16:creationId xmlns:a16="http://schemas.microsoft.com/office/drawing/2014/main" id="{33E92F62-7FDD-EAD8-F196-BD6FE6ACC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0000">
            <a:off x="5162669" y="2175852"/>
            <a:ext cx="320492" cy="32049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99980F5-B054-FC68-D70C-C7EEE542AEEE}"/>
              </a:ext>
            </a:extLst>
          </p:cNvPr>
          <p:cNvSpPr/>
          <p:nvPr/>
        </p:nvSpPr>
        <p:spPr>
          <a:xfrm>
            <a:off x="5855732" y="2743201"/>
            <a:ext cx="2119744" cy="219271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5596B2-AD85-1584-8E61-556F8396B92B}"/>
              </a:ext>
            </a:extLst>
          </p:cNvPr>
          <p:cNvSpPr/>
          <p:nvPr/>
        </p:nvSpPr>
        <p:spPr>
          <a:xfrm>
            <a:off x="6010619" y="3187291"/>
            <a:ext cx="1811803" cy="16106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</a:t>
            </a:r>
            <a:endParaRPr lang="it-IT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5A4FC5-2699-0C3A-2B4E-1ECAACA9F06B}"/>
              </a:ext>
            </a:extLst>
          </p:cNvPr>
          <p:cNvGrpSpPr/>
          <p:nvPr/>
        </p:nvGrpSpPr>
        <p:grpSpPr>
          <a:xfrm>
            <a:off x="6160180" y="3532763"/>
            <a:ext cx="1509424" cy="1136416"/>
            <a:chOff x="6160180" y="3722796"/>
            <a:chExt cx="1509424" cy="113641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C70D7B6-97C6-D7E8-B426-7D18397D85A1}"/>
                </a:ext>
              </a:extLst>
            </p:cNvPr>
            <p:cNvSpPr/>
            <p:nvPr/>
          </p:nvSpPr>
          <p:spPr>
            <a:xfrm>
              <a:off x="6160181" y="4026676"/>
              <a:ext cx="1509423" cy="8325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>
                <a:spcBef>
                  <a:spcPts val="100"/>
                </a:spcBef>
                <a:spcAft>
                  <a:spcPts val="200"/>
                </a:spcAft>
              </a:pPr>
              <a:r>
                <a:rPr lang="en-US" sz="1000" dirty="0">
                  <a:solidFill>
                    <a:schemeClr val="tx1"/>
                  </a:solidFill>
                </a:rPr>
                <a:t>Customer Deployment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Dell Hardware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VMware Hypervisor </a:t>
              </a:r>
            </a:p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E4B6947-1AE2-6A60-9001-5AA9A04BFB63}"/>
                </a:ext>
              </a:extLst>
            </p:cNvPr>
            <p:cNvGrpSpPr/>
            <p:nvPr/>
          </p:nvGrpSpPr>
          <p:grpSpPr>
            <a:xfrm>
              <a:off x="6160180" y="3722796"/>
              <a:ext cx="1509423" cy="302400"/>
              <a:chOff x="6160180" y="3722796"/>
              <a:chExt cx="1509423" cy="30240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342B8B5-6C9A-A643-9070-74AA983E0804}"/>
                  </a:ext>
                </a:extLst>
              </p:cNvPr>
              <p:cNvSpPr/>
              <p:nvPr/>
            </p:nvSpPr>
            <p:spPr>
              <a:xfrm>
                <a:off x="6160180" y="3722796"/>
                <a:ext cx="1509423" cy="30240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Private Cage</a:t>
                </a:r>
                <a:endParaRPr lang="en-US" sz="1000" b="1" baseline="30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9088D691-C10A-30F2-C56A-C53D903C52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251567" y="3768466"/>
                <a:ext cx="191070" cy="213286"/>
              </a:xfrm>
              <a:prstGeom prst="rect">
                <a:avLst/>
              </a:prstGeom>
            </p:spPr>
          </p:pic>
        </p:grp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32D3F0-C135-1BBF-BD9E-A85F44CE6943}"/>
              </a:ext>
            </a:extLst>
          </p:cNvPr>
          <p:cNvCxnSpPr>
            <a:cxnSpLocks/>
          </p:cNvCxnSpPr>
          <p:nvPr/>
        </p:nvCxnSpPr>
        <p:spPr>
          <a:xfrm>
            <a:off x="7607981" y="3800311"/>
            <a:ext cx="3674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BE5E5C2-2368-4099-3F45-6E37692A4CD7}"/>
              </a:ext>
            </a:extLst>
          </p:cNvPr>
          <p:cNvCxnSpPr>
            <a:cxnSpLocks/>
          </p:cNvCxnSpPr>
          <p:nvPr/>
        </p:nvCxnSpPr>
        <p:spPr>
          <a:xfrm>
            <a:off x="7975476" y="2470262"/>
            <a:ext cx="0" cy="291971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c 54" descr="Scissors with solid fill">
            <a:extLst>
              <a:ext uri="{FF2B5EF4-FFF2-40B4-BE49-F238E27FC236}">
                <a16:creationId xmlns:a16="http://schemas.microsoft.com/office/drawing/2014/main" id="{D33C9067-6A24-8825-3F98-971650951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0000">
            <a:off x="7815230" y="2175851"/>
            <a:ext cx="320492" cy="32049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9874FDF6-3227-A09D-D8D4-0D8FF60574D4}"/>
              </a:ext>
            </a:extLst>
          </p:cNvPr>
          <p:cNvSpPr/>
          <p:nvPr/>
        </p:nvSpPr>
        <p:spPr>
          <a:xfrm>
            <a:off x="8597346" y="2743201"/>
            <a:ext cx="2754608" cy="300521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CA6C04A-A544-2B8D-D5B6-B74FA828F584}"/>
              </a:ext>
            </a:extLst>
          </p:cNvPr>
          <p:cNvSpPr/>
          <p:nvPr/>
        </p:nvSpPr>
        <p:spPr>
          <a:xfrm>
            <a:off x="8757565" y="3187292"/>
            <a:ext cx="2434389" cy="2430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37160" tIns="91440" rIns="137160" bIns="9144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London</a:t>
            </a:r>
            <a:endParaRPr lang="it-IT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DFEDD3C-552F-8F84-2624-2AC69A309BDB}"/>
              </a:ext>
            </a:extLst>
          </p:cNvPr>
          <p:cNvSpPr/>
          <p:nvPr/>
        </p:nvSpPr>
        <p:spPr>
          <a:xfrm>
            <a:off x="8915616" y="3823675"/>
            <a:ext cx="2103218" cy="1663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18872" tIns="54864" rtlCol="0" anchor="t" anchorCtr="0">
            <a:noAutofit/>
          </a:bodyPr>
          <a:lstStyle/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endParaRPr lang="en-US" sz="1000">
              <a:solidFill>
                <a:schemeClr val="tx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A99649E-799E-9406-6AC6-4876BD578D1E}"/>
              </a:ext>
            </a:extLst>
          </p:cNvPr>
          <p:cNvGrpSpPr/>
          <p:nvPr/>
        </p:nvGrpSpPr>
        <p:grpSpPr>
          <a:xfrm>
            <a:off x="8915614" y="3518411"/>
            <a:ext cx="2120351" cy="302400"/>
            <a:chOff x="8983462" y="3714676"/>
            <a:chExt cx="2120351" cy="3024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6993C24-4F97-C22D-A942-B4114AF9D32C}"/>
                </a:ext>
              </a:extLst>
            </p:cNvPr>
            <p:cNvSpPr/>
            <p:nvPr/>
          </p:nvSpPr>
          <p:spPr>
            <a:xfrm>
              <a:off x="8983462" y="3714676"/>
              <a:ext cx="2120351" cy="30240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Private Cage</a:t>
              </a:r>
              <a:endParaRPr lang="en-US" sz="1000" b="1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89DCDB9B-AC21-25BC-72AA-6DB519912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74850" y="3760346"/>
              <a:ext cx="191070" cy="213286"/>
            </a:xfrm>
            <a:prstGeom prst="rect">
              <a:avLst/>
            </a:prstGeom>
          </p:spPr>
        </p:pic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4675084-AFB0-6D0C-0D41-42917907AA47}"/>
              </a:ext>
            </a:extLst>
          </p:cNvPr>
          <p:cNvCxnSpPr>
            <a:cxnSpLocks/>
          </p:cNvCxnSpPr>
          <p:nvPr/>
        </p:nvCxnSpPr>
        <p:spPr>
          <a:xfrm>
            <a:off x="10730908" y="3680062"/>
            <a:ext cx="39319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73E814-A6EB-E2D2-300C-F0DDCED03088}"/>
              </a:ext>
            </a:extLst>
          </p:cNvPr>
          <p:cNvCxnSpPr>
            <a:cxnSpLocks/>
          </p:cNvCxnSpPr>
          <p:nvPr/>
        </p:nvCxnSpPr>
        <p:spPr>
          <a:xfrm>
            <a:off x="11350729" y="2470262"/>
            <a:ext cx="0" cy="37132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 descr="Scissors with solid fill">
            <a:extLst>
              <a:ext uri="{FF2B5EF4-FFF2-40B4-BE49-F238E27FC236}">
                <a16:creationId xmlns:a16="http://schemas.microsoft.com/office/drawing/2014/main" id="{EF887D26-E3E5-4DAD-6FAA-04E80BDA4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0000">
            <a:off x="11258331" y="2175851"/>
            <a:ext cx="320492" cy="32049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51FAE63-50BA-461E-72D1-E45CB898B88D}"/>
              </a:ext>
            </a:extLst>
          </p:cNvPr>
          <p:cNvGrpSpPr/>
          <p:nvPr/>
        </p:nvGrpSpPr>
        <p:grpSpPr>
          <a:xfrm>
            <a:off x="9068435" y="3943836"/>
            <a:ext cx="1797579" cy="733663"/>
            <a:chOff x="9097845" y="4016859"/>
            <a:chExt cx="1797579" cy="73366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3E7CED-E3EB-BA30-983E-D9DEADDA79D6}"/>
                </a:ext>
              </a:extLst>
            </p:cNvPr>
            <p:cNvGrpSpPr/>
            <p:nvPr/>
          </p:nvGrpSpPr>
          <p:grpSpPr>
            <a:xfrm>
              <a:off x="9097845" y="4016859"/>
              <a:ext cx="1797579" cy="302400"/>
              <a:chOff x="9097845" y="4023390"/>
              <a:chExt cx="1797579" cy="30240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E1E6E03-6194-12D8-5729-EC9AD5DE3D51}"/>
                  </a:ext>
                </a:extLst>
              </p:cNvPr>
              <p:cNvSpPr/>
              <p:nvPr/>
            </p:nvSpPr>
            <p:spPr>
              <a:xfrm>
                <a:off x="9097845" y="4023390"/>
                <a:ext cx="1797579" cy="302400"/>
              </a:xfrm>
              <a:prstGeom prst="rect">
                <a:avLst/>
              </a:prstGeom>
              <a:solidFill>
                <a:schemeClr val="tx2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Customer Deployment</a:t>
                </a:r>
              </a:p>
            </p:txBody>
          </p:sp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8808B2A8-0DAF-509E-C0E7-EB0C18B8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92126" y="4089615"/>
                <a:ext cx="176714" cy="176714"/>
              </a:xfrm>
              <a:prstGeom prst="rect">
                <a:avLst/>
              </a:prstGeom>
            </p:spPr>
          </p:pic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3004387-A858-B45F-5399-1D50D5DFB978}"/>
                </a:ext>
              </a:extLst>
            </p:cNvPr>
            <p:cNvSpPr/>
            <p:nvPr/>
          </p:nvSpPr>
          <p:spPr>
            <a:xfrm>
              <a:off x="9097845" y="4325790"/>
              <a:ext cx="1797579" cy="42473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DELL PowerEdge</a:t>
              </a:r>
              <a:r>
                <a:rPr lang="en-US" sz="1000" baseline="30000" dirty="0">
                  <a:solidFill>
                    <a:schemeClr val="tx1"/>
                  </a:solidFill>
                </a:rPr>
                <a:t>®</a:t>
              </a:r>
              <a:r>
                <a:rPr lang="en-US" sz="1000" dirty="0">
                  <a:solidFill>
                    <a:schemeClr val="tx1"/>
                  </a:solidFill>
                </a:rPr>
                <a:t> </a:t>
              </a:r>
              <a:r>
                <a:rPr lang="en-US" sz="1100" b="0" i="0" dirty="0">
                  <a:solidFill>
                    <a:srgbClr val="0E0E0E"/>
                  </a:solidFill>
                  <a:effectLst/>
                </a:rPr>
                <a:t>R650xs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41EF2CB-FCF0-9E7F-30C6-FC686204D10B}"/>
              </a:ext>
            </a:extLst>
          </p:cNvPr>
          <p:cNvGrpSpPr/>
          <p:nvPr/>
        </p:nvGrpSpPr>
        <p:grpSpPr>
          <a:xfrm>
            <a:off x="9068435" y="4807952"/>
            <a:ext cx="1797579" cy="552388"/>
            <a:chOff x="9097845" y="4880975"/>
            <a:chExt cx="1797579" cy="552388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72B1BCB-2A4B-7E3F-BAB1-608807CDA304}"/>
                </a:ext>
              </a:extLst>
            </p:cNvPr>
            <p:cNvSpPr/>
            <p:nvPr/>
          </p:nvSpPr>
          <p:spPr>
            <a:xfrm>
              <a:off x="9097845" y="5177908"/>
              <a:ext cx="1797579" cy="25545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Kubernetes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56C124E-6BE4-B64C-AC5B-71A0CEB4988B}"/>
                </a:ext>
              </a:extLst>
            </p:cNvPr>
            <p:cNvGrpSpPr/>
            <p:nvPr/>
          </p:nvGrpSpPr>
          <p:grpSpPr>
            <a:xfrm>
              <a:off x="9097845" y="4880975"/>
              <a:ext cx="1797579" cy="302400"/>
              <a:chOff x="9097845" y="4966253"/>
              <a:chExt cx="1797579" cy="30240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E2AC848-870F-B976-D142-EB9D059BC217}"/>
                  </a:ext>
                </a:extLst>
              </p:cNvPr>
              <p:cNvSpPr/>
              <p:nvPr/>
            </p:nvSpPr>
            <p:spPr>
              <a:xfrm>
                <a:off x="9097845" y="4966253"/>
                <a:ext cx="1797579" cy="302400"/>
              </a:xfrm>
              <a:prstGeom prst="rect">
                <a:avLst/>
              </a:prstGeom>
              <a:solidFill>
                <a:schemeClr val="tx2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VMware vSphere</a:t>
                </a:r>
              </a:p>
            </p:txBody>
          </p:sp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E7993C56-C56A-B601-533D-E45D29BE5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156940" y="5024042"/>
                <a:ext cx="210173" cy="186820"/>
              </a:xfrm>
              <a:prstGeom prst="rect">
                <a:avLst/>
              </a:prstGeom>
            </p:spPr>
          </p:pic>
        </p:grpSp>
      </p:grpSp>
      <p:sp>
        <p:nvSpPr>
          <p:cNvPr id="4" name="Pentagon 3">
            <a:extLst>
              <a:ext uri="{FF2B5EF4-FFF2-40B4-BE49-F238E27FC236}">
                <a16:creationId xmlns:a16="http://schemas.microsoft.com/office/drawing/2014/main" id="{178BC86C-32D0-F0C9-FB1F-FBC02C9754C7}"/>
              </a:ext>
            </a:extLst>
          </p:cNvPr>
          <p:cNvSpPr/>
          <p:nvPr/>
        </p:nvSpPr>
        <p:spPr>
          <a:xfrm>
            <a:off x="520494" y="1732148"/>
            <a:ext cx="10969592" cy="26613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 dirty="0"/>
              <a:t>Increase the level of detail as needed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EB89E-52A0-1027-E8AA-4F04B82EC12E}"/>
              </a:ext>
            </a:extLst>
          </p:cNvPr>
          <p:cNvSpPr txBox="1"/>
          <p:nvPr/>
        </p:nvSpPr>
        <p:spPr>
          <a:xfrm>
            <a:off x="5823284" y="6280484"/>
            <a:ext cx="0" cy="0"/>
          </a:xfrm>
          <a:prstGeom prst="rect">
            <a:avLst/>
          </a:prstGeom>
          <a:noFill/>
        </p:spPr>
        <p:txBody>
          <a:bodyPr wrap="none" lIns="0" tIns="0" rtlCol="0">
            <a:noAutofit/>
          </a:bodyPr>
          <a:lstStyle/>
          <a:p>
            <a:pPr algn="l"/>
            <a:endParaRPr lang="en-US" sz="160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B685E90-B65C-028B-FB4E-733960FD20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4898" y="2874528"/>
            <a:ext cx="1253666" cy="18288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8ED33DD4-7409-9C3D-DFFD-7025FD0BBA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9428" y="2874528"/>
            <a:ext cx="1253666" cy="18288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F4605340-E8D7-0E3A-9909-62062EC884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11989" y="2874528"/>
            <a:ext cx="1253666" cy="18288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E1B4CD02-B103-00FE-9C23-5BE9580523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53603" y="2874528"/>
            <a:ext cx="125366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71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D1F3D-6767-BD49-2428-642BA4EE8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DA14D9-569B-C6EF-8D1E-D0DD5333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D08E76-3BE2-5E0A-B427-3977A5E22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75813" y="1370026"/>
            <a:ext cx="2487168" cy="303880"/>
          </a:xfrm>
        </p:spPr>
        <p:txBody>
          <a:bodyPr/>
          <a:lstStyle/>
          <a:p>
            <a:r>
              <a:rPr lang="en-US" dirty="0"/>
              <a:t>Future products</a:t>
            </a:r>
            <a:r>
              <a:rPr lang="en-US" b="0" dirty="0"/>
              <a:t>  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br>
              <a:rPr lang="en-US" b="0" dirty="0"/>
            </a:br>
            <a:endParaRPr lang="en-US" b="0" dirty="0"/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690D7F-E00B-4D90-0306-B5821CF20F59}"/>
              </a:ext>
            </a:extLst>
          </p:cNvPr>
          <p:cNvSpPr txBox="1"/>
          <p:nvPr/>
        </p:nvSpPr>
        <p:spPr>
          <a:xfrm>
            <a:off x="3185257" y="2366574"/>
            <a:ext cx="151765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00584" indent="-100584">
              <a:spcBef>
                <a:spcPts val="1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1000" dirty="0"/>
              <a:t>Observability as a Service on Metal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BA9C047-510D-56C7-8960-00A899593EDF}"/>
              </a:ext>
            </a:extLst>
          </p:cNvPr>
          <p:cNvSpPr/>
          <p:nvPr/>
        </p:nvSpPr>
        <p:spPr>
          <a:xfrm>
            <a:off x="3185256" y="2062694"/>
            <a:ext cx="1517650" cy="30388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47472" rtlCol="0" anchor="ctr"/>
          <a:lstStyle/>
          <a:p>
            <a:r>
              <a:rPr lang="en-US" sz="1000" b="1">
                <a:solidFill>
                  <a:schemeClr val="bg1"/>
                </a:solidFill>
              </a:rPr>
              <a:t>Metal</a:t>
            </a:r>
            <a:endParaRPr lang="en-US" sz="1000" b="1" baseline="30000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8BE42E4-E285-819A-DB3B-B9D40ED482D4}"/>
              </a:ext>
            </a:extLst>
          </p:cNvPr>
          <p:cNvGrpSpPr/>
          <p:nvPr/>
        </p:nvGrpSpPr>
        <p:grpSpPr>
          <a:xfrm>
            <a:off x="548639" y="2902577"/>
            <a:ext cx="1447801" cy="706124"/>
            <a:chOff x="548639" y="2952272"/>
            <a:chExt cx="1447801" cy="70612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5353A79-6B3E-E82A-048C-018CF213A449}"/>
                </a:ext>
              </a:extLst>
            </p:cNvPr>
            <p:cNvSpPr txBox="1"/>
            <p:nvPr/>
          </p:nvSpPr>
          <p:spPr>
            <a:xfrm>
              <a:off x="548640" y="3258286"/>
              <a:ext cx="144780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/>
                <a:t>Dell </a:t>
              </a:r>
              <a:r>
                <a:rPr lang="en-US" sz="1000" dirty="0" err="1"/>
                <a:t>PowerStore</a:t>
              </a:r>
              <a:r>
                <a:rPr lang="en-US" sz="1000" baseline="30000" dirty="0"/>
                <a:t>®</a:t>
              </a:r>
              <a:r>
                <a:rPr lang="en-US" sz="1000" dirty="0"/>
                <a:t> on Metal 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9851B86-7FB6-F2AD-B417-4F5A58E23BE0}"/>
                </a:ext>
              </a:extLst>
            </p:cNvPr>
            <p:cNvGrpSpPr/>
            <p:nvPr/>
          </p:nvGrpSpPr>
          <p:grpSpPr>
            <a:xfrm>
              <a:off x="548639" y="2952272"/>
              <a:ext cx="1447800" cy="303880"/>
              <a:chOff x="548639" y="2952272"/>
              <a:chExt cx="1447800" cy="30388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B6223AF-7756-D6ED-EBFD-6054780E7D59}"/>
                  </a:ext>
                </a:extLst>
              </p:cNvPr>
              <p:cNvSpPr/>
              <p:nvPr/>
            </p:nvSpPr>
            <p:spPr>
              <a:xfrm>
                <a:off x="548639" y="2952272"/>
                <a:ext cx="1447800" cy="30388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Metal</a:t>
                </a:r>
                <a:endParaRPr lang="en-US" sz="1000" b="1" baseline="3000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Graphic 27">
                <a:extLst>
                  <a:ext uri="{FF2B5EF4-FFF2-40B4-BE49-F238E27FC236}">
                    <a16:creationId xmlns:a16="http://schemas.microsoft.com/office/drawing/2014/main" id="{84FBE50D-DFD8-7BA4-5F88-F6F9F227A53B}"/>
                  </a:ext>
                </a:extLst>
              </p:cNvPr>
              <p:cNvSpPr/>
              <p:nvPr/>
            </p:nvSpPr>
            <p:spPr>
              <a:xfrm>
                <a:off x="636170" y="2992229"/>
                <a:ext cx="188776" cy="214029"/>
              </a:xfrm>
              <a:custGeom>
                <a:avLst/>
                <a:gdLst>
                  <a:gd name="connsiteX0" fmla="*/ 229263 w 293529"/>
                  <a:gd name="connsiteY0" fmla="*/ 110748 h 332796"/>
                  <a:gd name="connsiteX1" fmla="*/ 185247 w 293529"/>
                  <a:gd name="connsiteY1" fmla="*/ 90548 h 332796"/>
                  <a:gd name="connsiteX2" fmla="*/ 179191 w 293529"/>
                  <a:gd name="connsiteY2" fmla="*/ 94849 h 332796"/>
                  <a:gd name="connsiteX3" fmla="*/ 185247 w 293529"/>
                  <a:gd name="connsiteY3" fmla="*/ 104166 h 332796"/>
                  <a:gd name="connsiteX4" fmla="*/ 229263 w 293529"/>
                  <a:gd name="connsiteY4" fmla="*/ 120587 h 332796"/>
                  <a:gd name="connsiteX5" fmla="*/ 232258 w 293529"/>
                  <a:gd name="connsiteY5" fmla="*/ 116873 h 332796"/>
                  <a:gd name="connsiteX6" fmla="*/ 229263 w 293529"/>
                  <a:gd name="connsiteY6" fmla="*/ 110748 h 332796"/>
                  <a:gd name="connsiteX7" fmla="*/ 229263 w 293529"/>
                  <a:gd name="connsiteY7" fmla="*/ 161442 h 332796"/>
                  <a:gd name="connsiteX8" fmla="*/ 146700 w 293529"/>
                  <a:gd name="connsiteY8" fmla="*/ 158184 h 332796"/>
                  <a:gd name="connsiteX9" fmla="*/ 137779 w 293529"/>
                  <a:gd name="connsiteY9" fmla="*/ 166459 h 332796"/>
                  <a:gd name="connsiteX10" fmla="*/ 146700 w 293529"/>
                  <a:gd name="connsiteY10" fmla="*/ 174735 h 332796"/>
                  <a:gd name="connsiteX11" fmla="*/ 229263 w 293529"/>
                  <a:gd name="connsiteY11" fmla="*/ 171411 h 332796"/>
                  <a:gd name="connsiteX12" fmla="*/ 232258 w 293529"/>
                  <a:gd name="connsiteY12" fmla="*/ 166459 h 332796"/>
                  <a:gd name="connsiteX13" fmla="*/ 229263 w 293529"/>
                  <a:gd name="connsiteY13" fmla="*/ 161442 h 332796"/>
                  <a:gd name="connsiteX14" fmla="*/ 229263 w 293529"/>
                  <a:gd name="connsiteY14" fmla="*/ 212202 h 332796"/>
                  <a:gd name="connsiteX15" fmla="*/ 199376 w 293529"/>
                  <a:gd name="connsiteY15" fmla="*/ 223344 h 332796"/>
                  <a:gd name="connsiteX16" fmla="*/ 194297 w 293529"/>
                  <a:gd name="connsiteY16" fmla="*/ 231684 h 332796"/>
                  <a:gd name="connsiteX17" fmla="*/ 199376 w 293529"/>
                  <a:gd name="connsiteY17" fmla="*/ 235855 h 332796"/>
                  <a:gd name="connsiteX18" fmla="*/ 229263 w 293529"/>
                  <a:gd name="connsiteY18" fmla="*/ 222171 h 332796"/>
                  <a:gd name="connsiteX19" fmla="*/ 232258 w 293529"/>
                  <a:gd name="connsiteY19" fmla="*/ 215981 h 332796"/>
                  <a:gd name="connsiteX20" fmla="*/ 229263 w 293529"/>
                  <a:gd name="connsiteY20" fmla="*/ 212202 h 332796"/>
                  <a:gd name="connsiteX21" fmla="*/ 278814 w 293529"/>
                  <a:gd name="connsiteY21" fmla="*/ 72564 h 332796"/>
                  <a:gd name="connsiteX22" fmla="*/ 161546 w 293529"/>
                  <a:gd name="connsiteY22" fmla="*/ 4016 h 332796"/>
                  <a:gd name="connsiteX23" fmla="*/ 131919 w 293529"/>
                  <a:gd name="connsiteY23" fmla="*/ 3950 h 332796"/>
                  <a:gd name="connsiteX24" fmla="*/ 14585 w 293529"/>
                  <a:gd name="connsiteY24" fmla="*/ 72499 h 332796"/>
                  <a:gd name="connsiteX25" fmla="*/ 0 w 293529"/>
                  <a:gd name="connsiteY25" fmla="*/ 97846 h 332796"/>
                  <a:gd name="connsiteX26" fmla="*/ 0 w 293529"/>
                  <a:gd name="connsiteY26" fmla="*/ 234942 h 332796"/>
                  <a:gd name="connsiteX27" fmla="*/ 14585 w 293529"/>
                  <a:gd name="connsiteY27" fmla="*/ 260290 h 332796"/>
                  <a:gd name="connsiteX28" fmla="*/ 131984 w 293529"/>
                  <a:gd name="connsiteY28" fmla="*/ 328838 h 332796"/>
                  <a:gd name="connsiteX29" fmla="*/ 161546 w 293529"/>
                  <a:gd name="connsiteY29" fmla="*/ 328838 h 332796"/>
                  <a:gd name="connsiteX30" fmla="*/ 278944 w 293529"/>
                  <a:gd name="connsiteY30" fmla="*/ 260290 h 332796"/>
                  <a:gd name="connsiteX31" fmla="*/ 293530 w 293529"/>
                  <a:gd name="connsiteY31" fmla="*/ 234942 h 332796"/>
                  <a:gd name="connsiteX32" fmla="*/ 293530 w 293529"/>
                  <a:gd name="connsiteY32" fmla="*/ 97911 h 332796"/>
                  <a:gd name="connsiteX33" fmla="*/ 278814 w 293529"/>
                  <a:gd name="connsiteY33" fmla="*/ 72564 h 332796"/>
                  <a:gd name="connsiteX34" fmla="*/ 247625 w 293529"/>
                  <a:gd name="connsiteY34" fmla="*/ 217349 h 332796"/>
                  <a:gd name="connsiteX35" fmla="*/ 243328 w 293529"/>
                  <a:gd name="connsiteY35" fmla="*/ 227710 h 332796"/>
                  <a:gd name="connsiteX36" fmla="*/ 146114 w 293529"/>
                  <a:gd name="connsiteY36" fmla="*/ 282965 h 332796"/>
                  <a:gd name="connsiteX37" fmla="*/ 71429 w 293529"/>
                  <a:gd name="connsiteY37" fmla="*/ 240025 h 332796"/>
                  <a:gd name="connsiteX38" fmla="*/ 243262 w 293529"/>
                  <a:gd name="connsiteY38" fmla="*/ 196759 h 332796"/>
                  <a:gd name="connsiteX39" fmla="*/ 247560 w 293529"/>
                  <a:gd name="connsiteY39" fmla="*/ 203535 h 332796"/>
                  <a:gd name="connsiteX40" fmla="*/ 247625 w 293529"/>
                  <a:gd name="connsiteY40" fmla="*/ 217349 h 332796"/>
                  <a:gd name="connsiteX41" fmla="*/ 247625 w 293529"/>
                  <a:gd name="connsiteY41" fmla="*/ 217349 h 332796"/>
                  <a:gd name="connsiteX42" fmla="*/ 247625 w 293529"/>
                  <a:gd name="connsiteY42" fmla="*/ 173692 h 332796"/>
                  <a:gd name="connsiteX43" fmla="*/ 243328 w 293529"/>
                  <a:gd name="connsiteY43" fmla="*/ 182293 h 332796"/>
                  <a:gd name="connsiteX44" fmla="*/ 45384 w 293529"/>
                  <a:gd name="connsiteY44" fmla="*/ 213179 h 332796"/>
                  <a:gd name="connsiteX45" fmla="*/ 45384 w 293529"/>
                  <a:gd name="connsiteY45" fmla="*/ 119740 h 332796"/>
                  <a:gd name="connsiteX46" fmla="*/ 243262 w 293529"/>
                  <a:gd name="connsiteY46" fmla="*/ 150625 h 332796"/>
                  <a:gd name="connsiteX47" fmla="*/ 247560 w 293529"/>
                  <a:gd name="connsiteY47" fmla="*/ 159227 h 332796"/>
                  <a:gd name="connsiteX48" fmla="*/ 247625 w 293529"/>
                  <a:gd name="connsiteY48" fmla="*/ 173692 h 332796"/>
                  <a:gd name="connsiteX49" fmla="*/ 247625 w 293529"/>
                  <a:gd name="connsiteY49" fmla="*/ 173692 h 332796"/>
                  <a:gd name="connsiteX50" fmla="*/ 247625 w 293529"/>
                  <a:gd name="connsiteY50" fmla="*/ 129318 h 332796"/>
                  <a:gd name="connsiteX51" fmla="*/ 243328 w 293529"/>
                  <a:gd name="connsiteY51" fmla="*/ 136095 h 332796"/>
                  <a:gd name="connsiteX52" fmla="*/ 71755 w 293529"/>
                  <a:gd name="connsiteY52" fmla="*/ 92894 h 332796"/>
                  <a:gd name="connsiteX53" fmla="*/ 146700 w 293529"/>
                  <a:gd name="connsiteY53" fmla="*/ 50149 h 332796"/>
                  <a:gd name="connsiteX54" fmla="*/ 243393 w 293529"/>
                  <a:gd name="connsiteY54" fmla="*/ 105079 h 332796"/>
                  <a:gd name="connsiteX55" fmla="*/ 247690 w 293529"/>
                  <a:gd name="connsiteY55" fmla="*/ 115439 h 332796"/>
                  <a:gd name="connsiteX56" fmla="*/ 247690 w 293529"/>
                  <a:gd name="connsiteY56" fmla="*/ 129318 h 332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93529" h="332796">
                    <a:moveTo>
                      <a:pt x="229263" y="110748"/>
                    </a:moveTo>
                    <a:lnTo>
                      <a:pt x="185247" y="90548"/>
                    </a:lnTo>
                    <a:cubicBezTo>
                      <a:pt x="181991" y="88984"/>
                      <a:pt x="179191" y="90939"/>
                      <a:pt x="179191" y="94849"/>
                    </a:cubicBezTo>
                    <a:cubicBezTo>
                      <a:pt x="179191" y="98758"/>
                      <a:pt x="181991" y="102994"/>
                      <a:pt x="185247" y="104166"/>
                    </a:cubicBezTo>
                    <a:lnTo>
                      <a:pt x="229263" y="120587"/>
                    </a:lnTo>
                    <a:cubicBezTo>
                      <a:pt x="230956" y="121238"/>
                      <a:pt x="232258" y="119479"/>
                      <a:pt x="232258" y="116873"/>
                    </a:cubicBezTo>
                    <a:cubicBezTo>
                      <a:pt x="232323" y="114266"/>
                      <a:pt x="230956" y="111529"/>
                      <a:pt x="229263" y="110748"/>
                    </a:cubicBezTo>
                    <a:close/>
                    <a:moveTo>
                      <a:pt x="229263" y="161442"/>
                    </a:moveTo>
                    <a:lnTo>
                      <a:pt x="146700" y="158184"/>
                    </a:lnTo>
                    <a:cubicBezTo>
                      <a:pt x="141881" y="157989"/>
                      <a:pt x="137779" y="161703"/>
                      <a:pt x="137779" y="166459"/>
                    </a:cubicBezTo>
                    <a:cubicBezTo>
                      <a:pt x="137779" y="171216"/>
                      <a:pt x="141881" y="174930"/>
                      <a:pt x="146700" y="174735"/>
                    </a:cubicBezTo>
                    <a:lnTo>
                      <a:pt x="229263" y="171411"/>
                    </a:lnTo>
                    <a:cubicBezTo>
                      <a:pt x="230956" y="171346"/>
                      <a:pt x="232258" y="169131"/>
                      <a:pt x="232258" y="166459"/>
                    </a:cubicBezTo>
                    <a:cubicBezTo>
                      <a:pt x="232323" y="163853"/>
                      <a:pt x="230956" y="161507"/>
                      <a:pt x="229263" y="161442"/>
                    </a:cubicBezTo>
                    <a:close/>
                    <a:moveTo>
                      <a:pt x="229263" y="212202"/>
                    </a:moveTo>
                    <a:lnTo>
                      <a:pt x="199376" y="223344"/>
                    </a:lnTo>
                    <a:cubicBezTo>
                      <a:pt x="196641" y="224387"/>
                      <a:pt x="194297" y="228166"/>
                      <a:pt x="194297" y="231684"/>
                    </a:cubicBezTo>
                    <a:cubicBezTo>
                      <a:pt x="194297" y="235203"/>
                      <a:pt x="196576" y="237093"/>
                      <a:pt x="199376" y="235855"/>
                    </a:cubicBezTo>
                    <a:lnTo>
                      <a:pt x="229263" y="222171"/>
                    </a:lnTo>
                    <a:cubicBezTo>
                      <a:pt x="230956" y="221389"/>
                      <a:pt x="232258" y="218652"/>
                      <a:pt x="232258" y="215981"/>
                    </a:cubicBezTo>
                    <a:cubicBezTo>
                      <a:pt x="232258" y="213309"/>
                      <a:pt x="230956" y="211615"/>
                      <a:pt x="229263" y="212202"/>
                    </a:cubicBezTo>
                    <a:close/>
                    <a:moveTo>
                      <a:pt x="278814" y="72564"/>
                    </a:moveTo>
                    <a:lnTo>
                      <a:pt x="161546" y="4016"/>
                    </a:lnTo>
                    <a:cubicBezTo>
                      <a:pt x="152365" y="-1328"/>
                      <a:pt x="141100" y="-1328"/>
                      <a:pt x="131919" y="3950"/>
                    </a:cubicBezTo>
                    <a:lnTo>
                      <a:pt x="14585" y="72499"/>
                    </a:lnTo>
                    <a:cubicBezTo>
                      <a:pt x="5535" y="77711"/>
                      <a:pt x="0" y="87355"/>
                      <a:pt x="0" y="97846"/>
                    </a:cubicBezTo>
                    <a:lnTo>
                      <a:pt x="0" y="234942"/>
                    </a:lnTo>
                    <a:cubicBezTo>
                      <a:pt x="0" y="245368"/>
                      <a:pt x="5600" y="255077"/>
                      <a:pt x="14585" y="260290"/>
                    </a:cubicBezTo>
                    <a:lnTo>
                      <a:pt x="131984" y="328838"/>
                    </a:lnTo>
                    <a:cubicBezTo>
                      <a:pt x="141100" y="334116"/>
                      <a:pt x="152430" y="334116"/>
                      <a:pt x="161546" y="328838"/>
                    </a:cubicBezTo>
                    <a:lnTo>
                      <a:pt x="278944" y="260290"/>
                    </a:lnTo>
                    <a:cubicBezTo>
                      <a:pt x="287995" y="255077"/>
                      <a:pt x="293530" y="245433"/>
                      <a:pt x="293530" y="234942"/>
                    </a:cubicBezTo>
                    <a:lnTo>
                      <a:pt x="293530" y="97911"/>
                    </a:lnTo>
                    <a:cubicBezTo>
                      <a:pt x="293530" y="87485"/>
                      <a:pt x="287930" y="77777"/>
                      <a:pt x="278814" y="72564"/>
                    </a:cubicBezTo>
                    <a:close/>
                    <a:moveTo>
                      <a:pt x="247625" y="217349"/>
                    </a:moveTo>
                    <a:cubicBezTo>
                      <a:pt x="247625" y="221715"/>
                      <a:pt x="245802" y="226341"/>
                      <a:pt x="243328" y="227710"/>
                    </a:cubicBezTo>
                    <a:lnTo>
                      <a:pt x="146114" y="282965"/>
                    </a:lnTo>
                    <a:lnTo>
                      <a:pt x="71429" y="240025"/>
                    </a:lnTo>
                    <a:lnTo>
                      <a:pt x="243262" y="196759"/>
                    </a:lnTo>
                    <a:cubicBezTo>
                      <a:pt x="245672" y="196107"/>
                      <a:pt x="247560" y="199170"/>
                      <a:pt x="247560" y="203535"/>
                    </a:cubicBezTo>
                    <a:lnTo>
                      <a:pt x="247625" y="217349"/>
                    </a:lnTo>
                    <a:lnTo>
                      <a:pt x="247625" y="217349"/>
                    </a:lnTo>
                    <a:close/>
                    <a:moveTo>
                      <a:pt x="247625" y="173692"/>
                    </a:moveTo>
                    <a:cubicBezTo>
                      <a:pt x="247625" y="178058"/>
                      <a:pt x="245802" y="181902"/>
                      <a:pt x="243328" y="182293"/>
                    </a:cubicBezTo>
                    <a:lnTo>
                      <a:pt x="45384" y="213179"/>
                    </a:lnTo>
                    <a:lnTo>
                      <a:pt x="45384" y="119740"/>
                    </a:lnTo>
                    <a:lnTo>
                      <a:pt x="243262" y="150625"/>
                    </a:lnTo>
                    <a:cubicBezTo>
                      <a:pt x="245672" y="151016"/>
                      <a:pt x="247560" y="154861"/>
                      <a:pt x="247560" y="159227"/>
                    </a:cubicBezTo>
                    <a:lnTo>
                      <a:pt x="247625" y="173692"/>
                    </a:lnTo>
                    <a:lnTo>
                      <a:pt x="247625" y="173692"/>
                    </a:lnTo>
                    <a:close/>
                    <a:moveTo>
                      <a:pt x="247625" y="129318"/>
                    </a:moveTo>
                    <a:cubicBezTo>
                      <a:pt x="247625" y="133684"/>
                      <a:pt x="245802" y="136746"/>
                      <a:pt x="243328" y="136095"/>
                    </a:cubicBezTo>
                    <a:lnTo>
                      <a:pt x="71755" y="92894"/>
                    </a:lnTo>
                    <a:lnTo>
                      <a:pt x="146700" y="50149"/>
                    </a:lnTo>
                    <a:lnTo>
                      <a:pt x="243393" y="105079"/>
                    </a:lnTo>
                    <a:cubicBezTo>
                      <a:pt x="245802" y="106447"/>
                      <a:pt x="247690" y="111008"/>
                      <a:pt x="247690" y="115439"/>
                    </a:cubicBezTo>
                    <a:lnTo>
                      <a:pt x="247690" y="129318"/>
                    </a:lnTo>
                    <a:close/>
                  </a:path>
                </a:pathLst>
              </a:custGeom>
              <a:solidFill>
                <a:schemeClr val="bg1"/>
              </a:solidFill>
              <a:ln w="6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B44AC0F7-37BF-DB75-C99E-73A33FE83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9391" y="1370026"/>
            <a:ext cx="2487168" cy="490914"/>
          </a:xfrm>
        </p:spPr>
        <p:txBody>
          <a:bodyPr/>
          <a:lstStyle/>
          <a:p>
            <a:r>
              <a:rPr lang="en-US" dirty="0"/>
              <a:t>Cloud-neutral</a:t>
            </a:r>
            <a:br>
              <a:rPr lang="en-US" dirty="0"/>
            </a:br>
            <a:r>
              <a:rPr lang="en-US" dirty="0"/>
              <a:t>storage products</a:t>
            </a:r>
            <a:br>
              <a:rPr lang="en-US" dirty="0"/>
            </a:br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31F2B7E-8327-8E4D-EB17-F821CC774777}"/>
              </a:ext>
            </a:extLst>
          </p:cNvPr>
          <p:cNvGrpSpPr/>
          <p:nvPr/>
        </p:nvGrpSpPr>
        <p:grpSpPr>
          <a:xfrm>
            <a:off x="548639" y="2062694"/>
            <a:ext cx="1447801" cy="703990"/>
            <a:chOff x="548639" y="2062694"/>
            <a:chExt cx="1447801" cy="70399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7A40B7E-6285-C3A5-8BA4-3710DD547555}"/>
                </a:ext>
              </a:extLst>
            </p:cNvPr>
            <p:cNvSpPr txBox="1"/>
            <p:nvPr/>
          </p:nvSpPr>
          <p:spPr>
            <a:xfrm>
              <a:off x="548640" y="2366574"/>
              <a:ext cx="144780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/>
                <a:t>NetApp Storage on Metal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3EE8112-44FC-F384-7AFF-E1D564DED3DA}"/>
                </a:ext>
              </a:extLst>
            </p:cNvPr>
            <p:cNvGrpSpPr/>
            <p:nvPr/>
          </p:nvGrpSpPr>
          <p:grpSpPr>
            <a:xfrm>
              <a:off x="548639" y="2062694"/>
              <a:ext cx="1447800" cy="303880"/>
              <a:chOff x="548639" y="2062694"/>
              <a:chExt cx="1447800" cy="30388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9848754-76F2-774A-9E5F-3E1D8B235097}"/>
                  </a:ext>
                </a:extLst>
              </p:cNvPr>
              <p:cNvSpPr/>
              <p:nvPr/>
            </p:nvSpPr>
            <p:spPr>
              <a:xfrm>
                <a:off x="548639" y="2062694"/>
                <a:ext cx="1447800" cy="30388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Metal</a:t>
                </a:r>
                <a:r>
                  <a:rPr lang="en-US" sz="1000" b="1" baseline="30000">
                    <a:solidFill>
                      <a:schemeClr val="bg1"/>
                    </a:solidFill>
                  </a:rPr>
                  <a:t> </a:t>
                </a:r>
              </a:p>
            </p:txBody>
          </p:sp>
          <p:sp>
            <p:nvSpPr>
              <p:cNvPr id="61" name="Graphic 27">
                <a:extLst>
                  <a:ext uri="{FF2B5EF4-FFF2-40B4-BE49-F238E27FC236}">
                    <a16:creationId xmlns:a16="http://schemas.microsoft.com/office/drawing/2014/main" id="{0402FC1E-11F0-0234-B11B-31C202251D90}"/>
                  </a:ext>
                </a:extLst>
              </p:cNvPr>
              <p:cNvSpPr/>
              <p:nvPr/>
            </p:nvSpPr>
            <p:spPr>
              <a:xfrm>
                <a:off x="636170" y="2107798"/>
                <a:ext cx="188776" cy="214029"/>
              </a:xfrm>
              <a:custGeom>
                <a:avLst/>
                <a:gdLst>
                  <a:gd name="connsiteX0" fmla="*/ 229263 w 293529"/>
                  <a:gd name="connsiteY0" fmla="*/ 110748 h 332796"/>
                  <a:gd name="connsiteX1" fmla="*/ 185247 w 293529"/>
                  <a:gd name="connsiteY1" fmla="*/ 90548 h 332796"/>
                  <a:gd name="connsiteX2" fmla="*/ 179191 w 293529"/>
                  <a:gd name="connsiteY2" fmla="*/ 94849 h 332796"/>
                  <a:gd name="connsiteX3" fmla="*/ 185247 w 293529"/>
                  <a:gd name="connsiteY3" fmla="*/ 104166 h 332796"/>
                  <a:gd name="connsiteX4" fmla="*/ 229263 w 293529"/>
                  <a:gd name="connsiteY4" fmla="*/ 120587 h 332796"/>
                  <a:gd name="connsiteX5" fmla="*/ 232258 w 293529"/>
                  <a:gd name="connsiteY5" fmla="*/ 116873 h 332796"/>
                  <a:gd name="connsiteX6" fmla="*/ 229263 w 293529"/>
                  <a:gd name="connsiteY6" fmla="*/ 110748 h 332796"/>
                  <a:gd name="connsiteX7" fmla="*/ 229263 w 293529"/>
                  <a:gd name="connsiteY7" fmla="*/ 161442 h 332796"/>
                  <a:gd name="connsiteX8" fmla="*/ 146700 w 293529"/>
                  <a:gd name="connsiteY8" fmla="*/ 158184 h 332796"/>
                  <a:gd name="connsiteX9" fmla="*/ 137779 w 293529"/>
                  <a:gd name="connsiteY9" fmla="*/ 166459 h 332796"/>
                  <a:gd name="connsiteX10" fmla="*/ 146700 w 293529"/>
                  <a:gd name="connsiteY10" fmla="*/ 174735 h 332796"/>
                  <a:gd name="connsiteX11" fmla="*/ 229263 w 293529"/>
                  <a:gd name="connsiteY11" fmla="*/ 171411 h 332796"/>
                  <a:gd name="connsiteX12" fmla="*/ 232258 w 293529"/>
                  <a:gd name="connsiteY12" fmla="*/ 166459 h 332796"/>
                  <a:gd name="connsiteX13" fmla="*/ 229263 w 293529"/>
                  <a:gd name="connsiteY13" fmla="*/ 161442 h 332796"/>
                  <a:gd name="connsiteX14" fmla="*/ 229263 w 293529"/>
                  <a:gd name="connsiteY14" fmla="*/ 212202 h 332796"/>
                  <a:gd name="connsiteX15" fmla="*/ 199376 w 293529"/>
                  <a:gd name="connsiteY15" fmla="*/ 223344 h 332796"/>
                  <a:gd name="connsiteX16" fmla="*/ 194297 w 293529"/>
                  <a:gd name="connsiteY16" fmla="*/ 231684 h 332796"/>
                  <a:gd name="connsiteX17" fmla="*/ 199376 w 293529"/>
                  <a:gd name="connsiteY17" fmla="*/ 235855 h 332796"/>
                  <a:gd name="connsiteX18" fmla="*/ 229263 w 293529"/>
                  <a:gd name="connsiteY18" fmla="*/ 222171 h 332796"/>
                  <a:gd name="connsiteX19" fmla="*/ 232258 w 293529"/>
                  <a:gd name="connsiteY19" fmla="*/ 215981 h 332796"/>
                  <a:gd name="connsiteX20" fmla="*/ 229263 w 293529"/>
                  <a:gd name="connsiteY20" fmla="*/ 212202 h 332796"/>
                  <a:gd name="connsiteX21" fmla="*/ 278814 w 293529"/>
                  <a:gd name="connsiteY21" fmla="*/ 72564 h 332796"/>
                  <a:gd name="connsiteX22" fmla="*/ 161546 w 293529"/>
                  <a:gd name="connsiteY22" fmla="*/ 4016 h 332796"/>
                  <a:gd name="connsiteX23" fmla="*/ 131919 w 293529"/>
                  <a:gd name="connsiteY23" fmla="*/ 3950 h 332796"/>
                  <a:gd name="connsiteX24" fmla="*/ 14585 w 293529"/>
                  <a:gd name="connsiteY24" fmla="*/ 72499 h 332796"/>
                  <a:gd name="connsiteX25" fmla="*/ 0 w 293529"/>
                  <a:gd name="connsiteY25" fmla="*/ 97846 h 332796"/>
                  <a:gd name="connsiteX26" fmla="*/ 0 w 293529"/>
                  <a:gd name="connsiteY26" fmla="*/ 234942 h 332796"/>
                  <a:gd name="connsiteX27" fmla="*/ 14585 w 293529"/>
                  <a:gd name="connsiteY27" fmla="*/ 260290 h 332796"/>
                  <a:gd name="connsiteX28" fmla="*/ 131984 w 293529"/>
                  <a:gd name="connsiteY28" fmla="*/ 328838 h 332796"/>
                  <a:gd name="connsiteX29" fmla="*/ 161546 w 293529"/>
                  <a:gd name="connsiteY29" fmla="*/ 328838 h 332796"/>
                  <a:gd name="connsiteX30" fmla="*/ 278944 w 293529"/>
                  <a:gd name="connsiteY30" fmla="*/ 260290 h 332796"/>
                  <a:gd name="connsiteX31" fmla="*/ 293530 w 293529"/>
                  <a:gd name="connsiteY31" fmla="*/ 234942 h 332796"/>
                  <a:gd name="connsiteX32" fmla="*/ 293530 w 293529"/>
                  <a:gd name="connsiteY32" fmla="*/ 97911 h 332796"/>
                  <a:gd name="connsiteX33" fmla="*/ 278814 w 293529"/>
                  <a:gd name="connsiteY33" fmla="*/ 72564 h 332796"/>
                  <a:gd name="connsiteX34" fmla="*/ 247625 w 293529"/>
                  <a:gd name="connsiteY34" fmla="*/ 217349 h 332796"/>
                  <a:gd name="connsiteX35" fmla="*/ 243328 w 293529"/>
                  <a:gd name="connsiteY35" fmla="*/ 227710 h 332796"/>
                  <a:gd name="connsiteX36" fmla="*/ 146114 w 293529"/>
                  <a:gd name="connsiteY36" fmla="*/ 282965 h 332796"/>
                  <a:gd name="connsiteX37" fmla="*/ 71429 w 293529"/>
                  <a:gd name="connsiteY37" fmla="*/ 240025 h 332796"/>
                  <a:gd name="connsiteX38" fmla="*/ 243262 w 293529"/>
                  <a:gd name="connsiteY38" fmla="*/ 196759 h 332796"/>
                  <a:gd name="connsiteX39" fmla="*/ 247560 w 293529"/>
                  <a:gd name="connsiteY39" fmla="*/ 203535 h 332796"/>
                  <a:gd name="connsiteX40" fmla="*/ 247625 w 293529"/>
                  <a:gd name="connsiteY40" fmla="*/ 217349 h 332796"/>
                  <a:gd name="connsiteX41" fmla="*/ 247625 w 293529"/>
                  <a:gd name="connsiteY41" fmla="*/ 217349 h 332796"/>
                  <a:gd name="connsiteX42" fmla="*/ 247625 w 293529"/>
                  <a:gd name="connsiteY42" fmla="*/ 173692 h 332796"/>
                  <a:gd name="connsiteX43" fmla="*/ 243328 w 293529"/>
                  <a:gd name="connsiteY43" fmla="*/ 182293 h 332796"/>
                  <a:gd name="connsiteX44" fmla="*/ 45384 w 293529"/>
                  <a:gd name="connsiteY44" fmla="*/ 213179 h 332796"/>
                  <a:gd name="connsiteX45" fmla="*/ 45384 w 293529"/>
                  <a:gd name="connsiteY45" fmla="*/ 119740 h 332796"/>
                  <a:gd name="connsiteX46" fmla="*/ 243262 w 293529"/>
                  <a:gd name="connsiteY46" fmla="*/ 150625 h 332796"/>
                  <a:gd name="connsiteX47" fmla="*/ 247560 w 293529"/>
                  <a:gd name="connsiteY47" fmla="*/ 159227 h 332796"/>
                  <a:gd name="connsiteX48" fmla="*/ 247625 w 293529"/>
                  <a:gd name="connsiteY48" fmla="*/ 173692 h 332796"/>
                  <a:gd name="connsiteX49" fmla="*/ 247625 w 293529"/>
                  <a:gd name="connsiteY49" fmla="*/ 173692 h 332796"/>
                  <a:gd name="connsiteX50" fmla="*/ 247625 w 293529"/>
                  <a:gd name="connsiteY50" fmla="*/ 129318 h 332796"/>
                  <a:gd name="connsiteX51" fmla="*/ 243328 w 293529"/>
                  <a:gd name="connsiteY51" fmla="*/ 136095 h 332796"/>
                  <a:gd name="connsiteX52" fmla="*/ 71755 w 293529"/>
                  <a:gd name="connsiteY52" fmla="*/ 92894 h 332796"/>
                  <a:gd name="connsiteX53" fmla="*/ 146700 w 293529"/>
                  <a:gd name="connsiteY53" fmla="*/ 50149 h 332796"/>
                  <a:gd name="connsiteX54" fmla="*/ 243393 w 293529"/>
                  <a:gd name="connsiteY54" fmla="*/ 105079 h 332796"/>
                  <a:gd name="connsiteX55" fmla="*/ 247690 w 293529"/>
                  <a:gd name="connsiteY55" fmla="*/ 115439 h 332796"/>
                  <a:gd name="connsiteX56" fmla="*/ 247690 w 293529"/>
                  <a:gd name="connsiteY56" fmla="*/ 129318 h 332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93529" h="332796">
                    <a:moveTo>
                      <a:pt x="229263" y="110748"/>
                    </a:moveTo>
                    <a:lnTo>
                      <a:pt x="185247" y="90548"/>
                    </a:lnTo>
                    <a:cubicBezTo>
                      <a:pt x="181991" y="88984"/>
                      <a:pt x="179191" y="90939"/>
                      <a:pt x="179191" y="94849"/>
                    </a:cubicBezTo>
                    <a:cubicBezTo>
                      <a:pt x="179191" y="98758"/>
                      <a:pt x="181991" y="102994"/>
                      <a:pt x="185247" y="104166"/>
                    </a:cubicBezTo>
                    <a:lnTo>
                      <a:pt x="229263" y="120587"/>
                    </a:lnTo>
                    <a:cubicBezTo>
                      <a:pt x="230956" y="121238"/>
                      <a:pt x="232258" y="119479"/>
                      <a:pt x="232258" y="116873"/>
                    </a:cubicBezTo>
                    <a:cubicBezTo>
                      <a:pt x="232323" y="114266"/>
                      <a:pt x="230956" y="111529"/>
                      <a:pt x="229263" y="110748"/>
                    </a:cubicBezTo>
                    <a:close/>
                    <a:moveTo>
                      <a:pt x="229263" y="161442"/>
                    </a:moveTo>
                    <a:lnTo>
                      <a:pt x="146700" y="158184"/>
                    </a:lnTo>
                    <a:cubicBezTo>
                      <a:pt x="141881" y="157989"/>
                      <a:pt x="137779" y="161703"/>
                      <a:pt x="137779" y="166459"/>
                    </a:cubicBezTo>
                    <a:cubicBezTo>
                      <a:pt x="137779" y="171216"/>
                      <a:pt x="141881" y="174930"/>
                      <a:pt x="146700" y="174735"/>
                    </a:cubicBezTo>
                    <a:lnTo>
                      <a:pt x="229263" y="171411"/>
                    </a:lnTo>
                    <a:cubicBezTo>
                      <a:pt x="230956" y="171346"/>
                      <a:pt x="232258" y="169131"/>
                      <a:pt x="232258" y="166459"/>
                    </a:cubicBezTo>
                    <a:cubicBezTo>
                      <a:pt x="232323" y="163853"/>
                      <a:pt x="230956" y="161507"/>
                      <a:pt x="229263" y="161442"/>
                    </a:cubicBezTo>
                    <a:close/>
                    <a:moveTo>
                      <a:pt x="229263" y="212202"/>
                    </a:moveTo>
                    <a:lnTo>
                      <a:pt x="199376" y="223344"/>
                    </a:lnTo>
                    <a:cubicBezTo>
                      <a:pt x="196641" y="224387"/>
                      <a:pt x="194297" y="228166"/>
                      <a:pt x="194297" y="231684"/>
                    </a:cubicBezTo>
                    <a:cubicBezTo>
                      <a:pt x="194297" y="235203"/>
                      <a:pt x="196576" y="237093"/>
                      <a:pt x="199376" y="235855"/>
                    </a:cubicBezTo>
                    <a:lnTo>
                      <a:pt x="229263" y="222171"/>
                    </a:lnTo>
                    <a:cubicBezTo>
                      <a:pt x="230956" y="221389"/>
                      <a:pt x="232258" y="218652"/>
                      <a:pt x="232258" y="215981"/>
                    </a:cubicBezTo>
                    <a:cubicBezTo>
                      <a:pt x="232258" y="213309"/>
                      <a:pt x="230956" y="211615"/>
                      <a:pt x="229263" y="212202"/>
                    </a:cubicBezTo>
                    <a:close/>
                    <a:moveTo>
                      <a:pt x="278814" y="72564"/>
                    </a:moveTo>
                    <a:lnTo>
                      <a:pt x="161546" y="4016"/>
                    </a:lnTo>
                    <a:cubicBezTo>
                      <a:pt x="152365" y="-1328"/>
                      <a:pt x="141100" y="-1328"/>
                      <a:pt x="131919" y="3950"/>
                    </a:cubicBezTo>
                    <a:lnTo>
                      <a:pt x="14585" y="72499"/>
                    </a:lnTo>
                    <a:cubicBezTo>
                      <a:pt x="5535" y="77711"/>
                      <a:pt x="0" y="87355"/>
                      <a:pt x="0" y="97846"/>
                    </a:cubicBezTo>
                    <a:lnTo>
                      <a:pt x="0" y="234942"/>
                    </a:lnTo>
                    <a:cubicBezTo>
                      <a:pt x="0" y="245368"/>
                      <a:pt x="5600" y="255077"/>
                      <a:pt x="14585" y="260290"/>
                    </a:cubicBezTo>
                    <a:lnTo>
                      <a:pt x="131984" y="328838"/>
                    </a:lnTo>
                    <a:cubicBezTo>
                      <a:pt x="141100" y="334116"/>
                      <a:pt x="152430" y="334116"/>
                      <a:pt x="161546" y="328838"/>
                    </a:cubicBezTo>
                    <a:lnTo>
                      <a:pt x="278944" y="260290"/>
                    </a:lnTo>
                    <a:cubicBezTo>
                      <a:pt x="287995" y="255077"/>
                      <a:pt x="293530" y="245433"/>
                      <a:pt x="293530" y="234942"/>
                    </a:cubicBezTo>
                    <a:lnTo>
                      <a:pt x="293530" y="97911"/>
                    </a:lnTo>
                    <a:cubicBezTo>
                      <a:pt x="293530" y="87485"/>
                      <a:pt x="287930" y="77777"/>
                      <a:pt x="278814" y="72564"/>
                    </a:cubicBezTo>
                    <a:close/>
                    <a:moveTo>
                      <a:pt x="247625" y="217349"/>
                    </a:moveTo>
                    <a:cubicBezTo>
                      <a:pt x="247625" y="221715"/>
                      <a:pt x="245802" y="226341"/>
                      <a:pt x="243328" y="227710"/>
                    </a:cubicBezTo>
                    <a:lnTo>
                      <a:pt x="146114" y="282965"/>
                    </a:lnTo>
                    <a:lnTo>
                      <a:pt x="71429" y="240025"/>
                    </a:lnTo>
                    <a:lnTo>
                      <a:pt x="243262" y="196759"/>
                    </a:lnTo>
                    <a:cubicBezTo>
                      <a:pt x="245672" y="196107"/>
                      <a:pt x="247560" y="199170"/>
                      <a:pt x="247560" y="203535"/>
                    </a:cubicBezTo>
                    <a:lnTo>
                      <a:pt x="247625" y="217349"/>
                    </a:lnTo>
                    <a:lnTo>
                      <a:pt x="247625" y="217349"/>
                    </a:lnTo>
                    <a:close/>
                    <a:moveTo>
                      <a:pt x="247625" y="173692"/>
                    </a:moveTo>
                    <a:cubicBezTo>
                      <a:pt x="247625" y="178058"/>
                      <a:pt x="245802" y="181902"/>
                      <a:pt x="243328" y="182293"/>
                    </a:cubicBezTo>
                    <a:lnTo>
                      <a:pt x="45384" y="213179"/>
                    </a:lnTo>
                    <a:lnTo>
                      <a:pt x="45384" y="119740"/>
                    </a:lnTo>
                    <a:lnTo>
                      <a:pt x="243262" y="150625"/>
                    </a:lnTo>
                    <a:cubicBezTo>
                      <a:pt x="245672" y="151016"/>
                      <a:pt x="247560" y="154861"/>
                      <a:pt x="247560" y="159227"/>
                    </a:cubicBezTo>
                    <a:lnTo>
                      <a:pt x="247625" y="173692"/>
                    </a:lnTo>
                    <a:lnTo>
                      <a:pt x="247625" y="173692"/>
                    </a:lnTo>
                    <a:close/>
                    <a:moveTo>
                      <a:pt x="247625" y="129318"/>
                    </a:moveTo>
                    <a:cubicBezTo>
                      <a:pt x="247625" y="133684"/>
                      <a:pt x="245802" y="136746"/>
                      <a:pt x="243328" y="136095"/>
                    </a:cubicBezTo>
                    <a:lnTo>
                      <a:pt x="71755" y="92894"/>
                    </a:lnTo>
                    <a:lnTo>
                      <a:pt x="146700" y="50149"/>
                    </a:lnTo>
                    <a:lnTo>
                      <a:pt x="243393" y="105079"/>
                    </a:lnTo>
                    <a:cubicBezTo>
                      <a:pt x="245802" y="106447"/>
                      <a:pt x="247690" y="111008"/>
                      <a:pt x="247690" y="115439"/>
                    </a:cubicBezTo>
                    <a:lnTo>
                      <a:pt x="247690" y="129318"/>
                    </a:lnTo>
                    <a:close/>
                  </a:path>
                </a:pathLst>
              </a:custGeom>
              <a:solidFill>
                <a:schemeClr val="bg1"/>
              </a:solidFill>
              <a:ln w="6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A199911-8359-3A09-E3FB-30C696BAD5F2}"/>
              </a:ext>
            </a:extLst>
          </p:cNvPr>
          <p:cNvGrpSpPr/>
          <p:nvPr/>
        </p:nvGrpSpPr>
        <p:grpSpPr>
          <a:xfrm>
            <a:off x="548639" y="3754602"/>
            <a:ext cx="1447801" cy="861279"/>
            <a:chOff x="548639" y="3813551"/>
            <a:chExt cx="1447801" cy="86127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439E09-6C98-236F-7858-F106545F0B2D}"/>
                </a:ext>
              </a:extLst>
            </p:cNvPr>
            <p:cNvSpPr txBox="1"/>
            <p:nvPr/>
          </p:nvSpPr>
          <p:spPr>
            <a:xfrm>
              <a:off x="548640" y="4120832"/>
              <a:ext cx="1447800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/>
                <a:t>VMware Cloud Foundation (VCF) on Metal 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236108A-BA45-9952-94F4-BD3D1DB38F4A}"/>
                </a:ext>
              </a:extLst>
            </p:cNvPr>
            <p:cNvGrpSpPr/>
            <p:nvPr/>
          </p:nvGrpSpPr>
          <p:grpSpPr>
            <a:xfrm>
              <a:off x="548639" y="3813551"/>
              <a:ext cx="1447800" cy="303880"/>
              <a:chOff x="548639" y="3813551"/>
              <a:chExt cx="1447800" cy="30388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EBE07C5-9A55-15A6-9454-7E06B8FCEA67}"/>
                  </a:ext>
                </a:extLst>
              </p:cNvPr>
              <p:cNvSpPr/>
              <p:nvPr/>
            </p:nvSpPr>
            <p:spPr>
              <a:xfrm>
                <a:off x="548639" y="3813551"/>
                <a:ext cx="1447800" cy="303880"/>
              </a:xfrm>
              <a:prstGeom prst="rect">
                <a:avLst/>
              </a:prstGeom>
              <a:solidFill>
                <a:schemeClr val="tx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Metal</a:t>
                </a:r>
                <a:endParaRPr lang="en-US" sz="1000" b="1" baseline="3000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Graphic 27">
                <a:extLst>
                  <a:ext uri="{FF2B5EF4-FFF2-40B4-BE49-F238E27FC236}">
                    <a16:creationId xmlns:a16="http://schemas.microsoft.com/office/drawing/2014/main" id="{661B8A2C-5553-3A22-20FD-D2F076194259}"/>
                  </a:ext>
                </a:extLst>
              </p:cNvPr>
              <p:cNvSpPr/>
              <p:nvPr/>
            </p:nvSpPr>
            <p:spPr>
              <a:xfrm>
                <a:off x="636310" y="3857206"/>
                <a:ext cx="188776" cy="214029"/>
              </a:xfrm>
              <a:custGeom>
                <a:avLst/>
                <a:gdLst>
                  <a:gd name="connsiteX0" fmla="*/ 229263 w 293529"/>
                  <a:gd name="connsiteY0" fmla="*/ 110748 h 332796"/>
                  <a:gd name="connsiteX1" fmla="*/ 185247 w 293529"/>
                  <a:gd name="connsiteY1" fmla="*/ 90548 h 332796"/>
                  <a:gd name="connsiteX2" fmla="*/ 179191 w 293529"/>
                  <a:gd name="connsiteY2" fmla="*/ 94849 h 332796"/>
                  <a:gd name="connsiteX3" fmla="*/ 185247 w 293529"/>
                  <a:gd name="connsiteY3" fmla="*/ 104166 h 332796"/>
                  <a:gd name="connsiteX4" fmla="*/ 229263 w 293529"/>
                  <a:gd name="connsiteY4" fmla="*/ 120587 h 332796"/>
                  <a:gd name="connsiteX5" fmla="*/ 232258 w 293529"/>
                  <a:gd name="connsiteY5" fmla="*/ 116873 h 332796"/>
                  <a:gd name="connsiteX6" fmla="*/ 229263 w 293529"/>
                  <a:gd name="connsiteY6" fmla="*/ 110748 h 332796"/>
                  <a:gd name="connsiteX7" fmla="*/ 229263 w 293529"/>
                  <a:gd name="connsiteY7" fmla="*/ 161442 h 332796"/>
                  <a:gd name="connsiteX8" fmla="*/ 146700 w 293529"/>
                  <a:gd name="connsiteY8" fmla="*/ 158184 h 332796"/>
                  <a:gd name="connsiteX9" fmla="*/ 137779 w 293529"/>
                  <a:gd name="connsiteY9" fmla="*/ 166459 h 332796"/>
                  <a:gd name="connsiteX10" fmla="*/ 146700 w 293529"/>
                  <a:gd name="connsiteY10" fmla="*/ 174735 h 332796"/>
                  <a:gd name="connsiteX11" fmla="*/ 229263 w 293529"/>
                  <a:gd name="connsiteY11" fmla="*/ 171411 h 332796"/>
                  <a:gd name="connsiteX12" fmla="*/ 232258 w 293529"/>
                  <a:gd name="connsiteY12" fmla="*/ 166459 h 332796"/>
                  <a:gd name="connsiteX13" fmla="*/ 229263 w 293529"/>
                  <a:gd name="connsiteY13" fmla="*/ 161442 h 332796"/>
                  <a:gd name="connsiteX14" fmla="*/ 229263 w 293529"/>
                  <a:gd name="connsiteY14" fmla="*/ 212202 h 332796"/>
                  <a:gd name="connsiteX15" fmla="*/ 199376 w 293529"/>
                  <a:gd name="connsiteY15" fmla="*/ 223344 h 332796"/>
                  <a:gd name="connsiteX16" fmla="*/ 194297 w 293529"/>
                  <a:gd name="connsiteY16" fmla="*/ 231684 h 332796"/>
                  <a:gd name="connsiteX17" fmla="*/ 199376 w 293529"/>
                  <a:gd name="connsiteY17" fmla="*/ 235855 h 332796"/>
                  <a:gd name="connsiteX18" fmla="*/ 229263 w 293529"/>
                  <a:gd name="connsiteY18" fmla="*/ 222171 h 332796"/>
                  <a:gd name="connsiteX19" fmla="*/ 232258 w 293529"/>
                  <a:gd name="connsiteY19" fmla="*/ 215981 h 332796"/>
                  <a:gd name="connsiteX20" fmla="*/ 229263 w 293529"/>
                  <a:gd name="connsiteY20" fmla="*/ 212202 h 332796"/>
                  <a:gd name="connsiteX21" fmla="*/ 278814 w 293529"/>
                  <a:gd name="connsiteY21" fmla="*/ 72564 h 332796"/>
                  <a:gd name="connsiteX22" fmla="*/ 161546 w 293529"/>
                  <a:gd name="connsiteY22" fmla="*/ 4016 h 332796"/>
                  <a:gd name="connsiteX23" fmla="*/ 131919 w 293529"/>
                  <a:gd name="connsiteY23" fmla="*/ 3950 h 332796"/>
                  <a:gd name="connsiteX24" fmla="*/ 14585 w 293529"/>
                  <a:gd name="connsiteY24" fmla="*/ 72499 h 332796"/>
                  <a:gd name="connsiteX25" fmla="*/ 0 w 293529"/>
                  <a:gd name="connsiteY25" fmla="*/ 97846 h 332796"/>
                  <a:gd name="connsiteX26" fmla="*/ 0 w 293529"/>
                  <a:gd name="connsiteY26" fmla="*/ 234942 h 332796"/>
                  <a:gd name="connsiteX27" fmla="*/ 14585 w 293529"/>
                  <a:gd name="connsiteY27" fmla="*/ 260290 h 332796"/>
                  <a:gd name="connsiteX28" fmla="*/ 131984 w 293529"/>
                  <a:gd name="connsiteY28" fmla="*/ 328838 h 332796"/>
                  <a:gd name="connsiteX29" fmla="*/ 161546 w 293529"/>
                  <a:gd name="connsiteY29" fmla="*/ 328838 h 332796"/>
                  <a:gd name="connsiteX30" fmla="*/ 278944 w 293529"/>
                  <a:gd name="connsiteY30" fmla="*/ 260290 h 332796"/>
                  <a:gd name="connsiteX31" fmla="*/ 293530 w 293529"/>
                  <a:gd name="connsiteY31" fmla="*/ 234942 h 332796"/>
                  <a:gd name="connsiteX32" fmla="*/ 293530 w 293529"/>
                  <a:gd name="connsiteY32" fmla="*/ 97911 h 332796"/>
                  <a:gd name="connsiteX33" fmla="*/ 278814 w 293529"/>
                  <a:gd name="connsiteY33" fmla="*/ 72564 h 332796"/>
                  <a:gd name="connsiteX34" fmla="*/ 247625 w 293529"/>
                  <a:gd name="connsiteY34" fmla="*/ 217349 h 332796"/>
                  <a:gd name="connsiteX35" fmla="*/ 243328 w 293529"/>
                  <a:gd name="connsiteY35" fmla="*/ 227710 h 332796"/>
                  <a:gd name="connsiteX36" fmla="*/ 146114 w 293529"/>
                  <a:gd name="connsiteY36" fmla="*/ 282965 h 332796"/>
                  <a:gd name="connsiteX37" fmla="*/ 71429 w 293529"/>
                  <a:gd name="connsiteY37" fmla="*/ 240025 h 332796"/>
                  <a:gd name="connsiteX38" fmla="*/ 243262 w 293529"/>
                  <a:gd name="connsiteY38" fmla="*/ 196759 h 332796"/>
                  <a:gd name="connsiteX39" fmla="*/ 247560 w 293529"/>
                  <a:gd name="connsiteY39" fmla="*/ 203535 h 332796"/>
                  <a:gd name="connsiteX40" fmla="*/ 247625 w 293529"/>
                  <a:gd name="connsiteY40" fmla="*/ 217349 h 332796"/>
                  <a:gd name="connsiteX41" fmla="*/ 247625 w 293529"/>
                  <a:gd name="connsiteY41" fmla="*/ 217349 h 332796"/>
                  <a:gd name="connsiteX42" fmla="*/ 247625 w 293529"/>
                  <a:gd name="connsiteY42" fmla="*/ 173692 h 332796"/>
                  <a:gd name="connsiteX43" fmla="*/ 243328 w 293529"/>
                  <a:gd name="connsiteY43" fmla="*/ 182293 h 332796"/>
                  <a:gd name="connsiteX44" fmla="*/ 45384 w 293529"/>
                  <a:gd name="connsiteY44" fmla="*/ 213179 h 332796"/>
                  <a:gd name="connsiteX45" fmla="*/ 45384 w 293529"/>
                  <a:gd name="connsiteY45" fmla="*/ 119740 h 332796"/>
                  <a:gd name="connsiteX46" fmla="*/ 243262 w 293529"/>
                  <a:gd name="connsiteY46" fmla="*/ 150625 h 332796"/>
                  <a:gd name="connsiteX47" fmla="*/ 247560 w 293529"/>
                  <a:gd name="connsiteY47" fmla="*/ 159227 h 332796"/>
                  <a:gd name="connsiteX48" fmla="*/ 247625 w 293529"/>
                  <a:gd name="connsiteY48" fmla="*/ 173692 h 332796"/>
                  <a:gd name="connsiteX49" fmla="*/ 247625 w 293529"/>
                  <a:gd name="connsiteY49" fmla="*/ 173692 h 332796"/>
                  <a:gd name="connsiteX50" fmla="*/ 247625 w 293529"/>
                  <a:gd name="connsiteY50" fmla="*/ 129318 h 332796"/>
                  <a:gd name="connsiteX51" fmla="*/ 243328 w 293529"/>
                  <a:gd name="connsiteY51" fmla="*/ 136095 h 332796"/>
                  <a:gd name="connsiteX52" fmla="*/ 71755 w 293529"/>
                  <a:gd name="connsiteY52" fmla="*/ 92894 h 332796"/>
                  <a:gd name="connsiteX53" fmla="*/ 146700 w 293529"/>
                  <a:gd name="connsiteY53" fmla="*/ 50149 h 332796"/>
                  <a:gd name="connsiteX54" fmla="*/ 243393 w 293529"/>
                  <a:gd name="connsiteY54" fmla="*/ 105079 h 332796"/>
                  <a:gd name="connsiteX55" fmla="*/ 247690 w 293529"/>
                  <a:gd name="connsiteY55" fmla="*/ 115439 h 332796"/>
                  <a:gd name="connsiteX56" fmla="*/ 247690 w 293529"/>
                  <a:gd name="connsiteY56" fmla="*/ 129318 h 332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93529" h="332796">
                    <a:moveTo>
                      <a:pt x="229263" y="110748"/>
                    </a:moveTo>
                    <a:lnTo>
                      <a:pt x="185247" y="90548"/>
                    </a:lnTo>
                    <a:cubicBezTo>
                      <a:pt x="181991" y="88984"/>
                      <a:pt x="179191" y="90939"/>
                      <a:pt x="179191" y="94849"/>
                    </a:cubicBezTo>
                    <a:cubicBezTo>
                      <a:pt x="179191" y="98758"/>
                      <a:pt x="181991" y="102994"/>
                      <a:pt x="185247" y="104166"/>
                    </a:cubicBezTo>
                    <a:lnTo>
                      <a:pt x="229263" y="120587"/>
                    </a:lnTo>
                    <a:cubicBezTo>
                      <a:pt x="230956" y="121238"/>
                      <a:pt x="232258" y="119479"/>
                      <a:pt x="232258" y="116873"/>
                    </a:cubicBezTo>
                    <a:cubicBezTo>
                      <a:pt x="232323" y="114266"/>
                      <a:pt x="230956" y="111529"/>
                      <a:pt x="229263" y="110748"/>
                    </a:cubicBezTo>
                    <a:close/>
                    <a:moveTo>
                      <a:pt x="229263" y="161442"/>
                    </a:moveTo>
                    <a:lnTo>
                      <a:pt x="146700" y="158184"/>
                    </a:lnTo>
                    <a:cubicBezTo>
                      <a:pt x="141881" y="157989"/>
                      <a:pt x="137779" y="161703"/>
                      <a:pt x="137779" y="166459"/>
                    </a:cubicBezTo>
                    <a:cubicBezTo>
                      <a:pt x="137779" y="171216"/>
                      <a:pt x="141881" y="174930"/>
                      <a:pt x="146700" y="174735"/>
                    </a:cubicBezTo>
                    <a:lnTo>
                      <a:pt x="229263" y="171411"/>
                    </a:lnTo>
                    <a:cubicBezTo>
                      <a:pt x="230956" y="171346"/>
                      <a:pt x="232258" y="169131"/>
                      <a:pt x="232258" y="166459"/>
                    </a:cubicBezTo>
                    <a:cubicBezTo>
                      <a:pt x="232323" y="163853"/>
                      <a:pt x="230956" y="161507"/>
                      <a:pt x="229263" y="161442"/>
                    </a:cubicBezTo>
                    <a:close/>
                    <a:moveTo>
                      <a:pt x="229263" y="212202"/>
                    </a:moveTo>
                    <a:lnTo>
                      <a:pt x="199376" y="223344"/>
                    </a:lnTo>
                    <a:cubicBezTo>
                      <a:pt x="196641" y="224387"/>
                      <a:pt x="194297" y="228166"/>
                      <a:pt x="194297" y="231684"/>
                    </a:cubicBezTo>
                    <a:cubicBezTo>
                      <a:pt x="194297" y="235203"/>
                      <a:pt x="196576" y="237093"/>
                      <a:pt x="199376" y="235855"/>
                    </a:cubicBezTo>
                    <a:lnTo>
                      <a:pt x="229263" y="222171"/>
                    </a:lnTo>
                    <a:cubicBezTo>
                      <a:pt x="230956" y="221389"/>
                      <a:pt x="232258" y="218652"/>
                      <a:pt x="232258" y="215981"/>
                    </a:cubicBezTo>
                    <a:cubicBezTo>
                      <a:pt x="232258" y="213309"/>
                      <a:pt x="230956" y="211615"/>
                      <a:pt x="229263" y="212202"/>
                    </a:cubicBezTo>
                    <a:close/>
                    <a:moveTo>
                      <a:pt x="278814" y="72564"/>
                    </a:moveTo>
                    <a:lnTo>
                      <a:pt x="161546" y="4016"/>
                    </a:lnTo>
                    <a:cubicBezTo>
                      <a:pt x="152365" y="-1328"/>
                      <a:pt x="141100" y="-1328"/>
                      <a:pt x="131919" y="3950"/>
                    </a:cubicBezTo>
                    <a:lnTo>
                      <a:pt x="14585" y="72499"/>
                    </a:lnTo>
                    <a:cubicBezTo>
                      <a:pt x="5535" y="77711"/>
                      <a:pt x="0" y="87355"/>
                      <a:pt x="0" y="97846"/>
                    </a:cubicBezTo>
                    <a:lnTo>
                      <a:pt x="0" y="234942"/>
                    </a:lnTo>
                    <a:cubicBezTo>
                      <a:pt x="0" y="245368"/>
                      <a:pt x="5600" y="255077"/>
                      <a:pt x="14585" y="260290"/>
                    </a:cubicBezTo>
                    <a:lnTo>
                      <a:pt x="131984" y="328838"/>
                    </a:lnTo>
                    <a:cubicBezTo>
                      <a:pt x="141100" y="334116"/>
                      <a:pt x="152430" y="334116"/>
                      <a:pt x="161546" y="328838"/>
                    </a:cubicBezTo>
                    <a:lnTo>
                      <a:pt x="278944" y="260290"/>
                    </a:lnTo>
                    <a:cubicBezTo>
                      <a:pt x="287995" y="255077"/>
                      <a:pt x="293530" y="245433"/>
                      <a:pt x="293530" y="234942"/>
                    </a:cubicBezTo>
                    <a:lnTo>
                      <a:pt x="293530" y="97911"/>
                    </a:lnTo>
                    <a:cubicBezTo>
                      <a:pt x="293530" y="87485"/>
                      <a:pt x="287930" y="77777"/>
                      <a:pt x="278814" y="72564"/>
                    </a:cubicBezTo>
                    <a:close/>
                    <a:moveTo>
                      <a:pt x="247625" y="217349"/>
                    </a:moveTo>
                    <a:cubicBezTo>
                      <a:pt x="247625" y="221715"/>
                      <a:pt x="245802" y="226341"/>
                      <a:pt x="243328" y="227710"/>
                    </a:cubicBezTo>
                    <a:lnTo>
                      <a:pt x="146114" y="282965"/>
                    </a:lnTo>
                    <a:lnTo>
                      <a:pt x="71429" y="240025"/>
                    </a:lnTo>
                    <a:lnTo>
                      <a:pt x="243262" y="196759"/>
                    </a:lnTo>
                    <a:cubicBezTo>
                      <a:pt x="245672" y="196107"/>
                      <a:pt x="247560" y="199170"/>
                      <a:pt x="247560" y="203535"/>
                    </a:cubicBezTo>
                    <a:lnTo>
                      <a:pt x="247625" y="217349"/>
                    </a:lnTo>
                    <a:lnTo>
                      <a:pt x="247625" y="217349"/>
                    </a:lnTo>
                    <a:close/>
                    <a:moveTo>
                      <a:pt x="247625" y="173692"/>
                    </a:moveTo>
                    <a:cubicBezTo>
                      <a:pt x="247625" y="178058"/>
                      <a:pt x="245802" y="181902"/>
                      <a:pt x="243328" y="182293"/>
                    </a:cubicBezTo>
                    <a:lnTo>
                      <a:pt x="45384" y="213179"/>
                    </a:lnTo>
                    <a:lnTo>
                      <a:pt x="45384" y="119740"/>
                    </a:lnTo>
                    <a:lnTo>
                      <a:pt x="243262" y="150625"/>
                    </a:lnTo>
                    <a:cubicBezTo>
                      <a:pt x="245672" y="151016"/>
                      <a:pt x="247560" y="154861"/>
                      <a:pt x="247560" y="159227"/>
                    </a:cubicBezTo>
                    <a:lnTo>
                      <a:pt x="247625" y="173692"/>
                    </a:lnTo>
                    <a:lnTo>
                      <a:pt x="247625" y="173692"/>
                    </a:lnTo>
                    <a:close/>
                    <a:moveTo>
                      <a:pt x="247625" y="129318"/>
                    </a:moveTo>
                    <a:cubicBezTo>
                      <a:pt x="247625" y="133684"/>
                      <a:pt x="245802" y="136746"/>
                      <a:pt x="243328" y="136095"/>
                    </a:cubicBezTo>
                    <a:lnTo>
                      <a:pt x="71755" y="92894"/>
                    </a:lnTo>
                    <a:lnTo>
                      <a:pt x="146700" y="50149"/>
                    </a:lnTo>
                    <a:lnTo>
                      <a:pt x="243393" y="105079"/>
                    </a:lnTo>
                    <a:cubicBezTo>
                      <a:pt x="245802" y="106447"/>
                      <a:pt x="247690" y="111008"/>
                      <a:pt x="247690" y="115439"/>
                    </a:cubicBezTo>
                    <a:lnTo>
                      <a:pt x="247690" y="129318"/>
                    </a:lnTo>
                    <a:close/>
                  </a:path>
                </a:pathLst>
              </a:custGeom>
              <a:solidFill>
                <a:schemeClr val="bg1"/>
              </a:solidFill>
              <a:ln w="6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3" name="Graphic 27">
            <a:extLst>
              <a:ext uri="{FF2B5EF4-FFF2-40B4-BE49-F238E27FC236}">
                <a16:creationId xmlns:a16="http://schemas.microsoft.com/office/drawing/2014/main" id="{60F38938-008E-0397-F899-C0E48B8E08C9}"/>
              </a:ext>
            </a:extLst>
          </p:cNvPr>
          <p:cNvSpPr/>
          <p:nvPr/>
        </p:nvSpPr>
        <p:spPr>
          <a:xfrm>
            <a:off x="3260002" y="2097858"/>
            <a:ext cx="188776" cy="214029"/>
          </a:xfrm>
          <a:custGeom>
            <a:avLst/>
            <a:gdLst>
              <a:gd name="connsiteX0" fmla="*/ 229263 w 293529"/>
              <a:gd name="connsiteY0" fmla="*/ 110748 h 332796"/>
              <a:gd name="connsiteX1" fmla="*/ 185247 w 293529"/>
              <a:gd name="connsiteY1" fmla="*/ 90548 h 332796"/>
              <a:gd name="connsiteX2" fmla="*/ 179191 w 293529"/>
              <a:gd name="connsiteY2" fmla="*/ 94849 h 332796"/>
              <a:gd name="connsiteX3" fmla="*/ 185247 w 293529"/>
              <a:gd name="connsiteY3" fmla="*/ 104166 h 332796"/>
              <a:gd name="connsiteX4" fmla="*/ 229263 w 293529"/>
              <a:gd name="connsiteY4" fmla="*/ 120587 h 332796"/>
              <a:gd name="connsiteX5" fmla="*/ 232258 w 293529"/>
              <a:gd name="connsiteY5" fmla="*/ 116873 h 332796"/>
              <a:gd name="connsiteX6" fmla="*/ 229263 w 293529"/>
              <a:gd name="connsiteY6" fmla="*/ 110748 h 332796"/>
              <a:gd name="connsiteX7" fmla="*/ 229263 w 293529"/>
              <a:gd name="connsiteY7" fmla="*/ 161442 h 332796"/>
              <a:gd name="connsiteX8" fmla="*/ 146700 w 293529"/>
              <a:gd name="connsiteY8" fmla="*/ 158184 h 332796"/>
              <a:gd name="connsiteX9" fmla="*/ 137779 w 293529"/>
              <a:gd name="connsiteY9" fmla="*/ 166459 h 332796"/>
              <a:gd name="connsiteX10" fmla="*/ 146700 w 293529"/>
              <a:gd name="connsiteY10" fmla="*/ 174735 h 332796"/>
              <a:gd name="connsiteX11" fmla="*/ 229263 w 293529"/>
              <a:gd name="connsiteY11" fmla="*/ 171411 h 332796"/>
              <a:gd name="connsiteX12" fmla="*/ 232258 w 293529"/>
              <a:gd name="connsiteY12" fmla="*/ 166459 h 332796"/>
              <a:gd name="connsiteX13" fmla="*/ 229263 w 293529"/>
              <a:gd name="connsiteY13" fmla="*/ 161442 h 332796"/>
              <a:gd name="connsiteX14" fmla="*/ 229263 w 293529"/>
              <a:gd name="connsiteY14" fmla="*/ 212202 h 332796"/>
              <a:gd name="connsiteX15" fmla="*/ 199376 w 293529"/>
              <a:gd name="connsiteY15" fmla="*/ 223344 h 332796"/>
              <a:gd name="connsiteX16" fmla="*/ 194297 w 293529"/>
              <a:gd name="connsiteY16" fmla="*/ 231684 h 332796"/>
              <a:gd name="connsiteX17" fmla="*/ 199376 w 293529"/>
              <a:gd name="connsiteY17" fmla="*/ 235855 h 332796"/>
              <a:gd name="connsiteX18" fmla="*/ 229263 w 293529"/>
              <a:gd name="connsiteY18" fmla="*/ 222171 h 332796"/>
              <a:gd name="connsiteX19" fmla="*/ 232258 w 293529"/>
              <a:gd name="connsiteY19" fmla="*/ 215981 h 332796"/>
              <a:gd name="connsiteX20" fmla="*/ 229263 w 293529"/>
              <a:gd name="connsiteY20" fmla="*/ 212202 h 332796"/>
              <a:gd name="connsiteX21" fmla="*/ 278814 w 293529"/>
              <a:gd name="connsiteY21" fmla="*/ 72564 h 332796"/>
              <a:gd name="connsiteX22" fmla="*/ 161546 w 293529"/>
              <a:gd name="connsiteY22" fmla="*/ 4016 h 332796"/>
              <a:gd name="connsiteX23" fmla="*/ 131919 w 293529"/>
              <a:gd name="connsiteY23" fmla="*/ 3950 h 332796"/>
              <a:gd name="connsiteX24" fmla="*/ 14585 w 293529"/>
              <a:gd name="connsiteY24" fmla="*/ 72499 h 332796"/>
              <a:gd name="connsiteX25" fmla="*/ 0 w 293529"/>
              <a:gd name="connsiteY25" fmla="*/ 97846 h 332796"/>
              <a:gd name="connsiteX26" fmla="*/ 0 w 293529"/>
              <a:gd name="connsiteY26" fmla="*/ 234942 h 332796"/>
              <a:gd name="connsiteX27" fmla="*/ 14585 w 293529"/>
              <a:gd name="connsiteY27" fmla="*/ 260290 h 332796"/>
              <a:gd name="connsiteX28" fmla="*/ 131984 w 293529"/>
              <a:gd name="connsiteY28" fmla="*/ 328838 h 332796"/>
              <a:gd name="connsiteX29" fmla="*/ 161546 w 293529"/>
              <a:gd name="connsiteY29" fmla="*/ 328838 h 332796"/>
              <a:gd name="connsiteX30" fmla="*/ 278944 w 293529"/>
              <a:gd name="connsiteY30" fmla="*/ 260290 h 332796"/>
              <a:gd name="connsiteX31" fmla="*/ 293530 w 293529"/>
              <a:gd name="connsiteY31" fmla="*/ 234942 h 332796"/>
              <a:gd name="connsiteX32" fmla="*/ 293530 w 293529"/>
              <a:gd name="connsiteY32" fmla="*/ 97911 h 332796"/>
              <a:gd name="connsiteX33" fmla="*/ 278814 w 293529"/>
              <a:gd name="connsiteY33" fmla="*/ 72564 h 332796"/>
              <a:gd name="connsiteX34" fmla="*/ 247625 w 293529"/>
              <a:gd name="connsiteY34" fmla="*/ 217349 h 332796"/>
              <a:gd name="connsiteX35" fmla="*/ 243328 w 293529"/>
              <a:gd name="connsiteY35" fmla="*/ 227710 h 332796"/>
              <a:gd name="connsiteX36" fmla="*/ 146114 w 293529"/>
              <a:gd name="connsiteY36" fmla="*/ 282965 h 332796"/>
              <a:gd name="connsiteX37" fmla="*/ 71429 w 293529"/>
              <a:gd name="connsiteY37" fmla="*/ 240025 h 332796"/>
              <a:gd name="connsiteX38" fmla="*/ 243262 w 293529"/>
              <a:gd name="connsiteY38" fmla="*/ 196759 h 332796"/>
              <a:gd name="connsiteX39" fmla="*/ 247560 w 293529"/>
              <a:gd name="connsiteY39" fmla="*/ 203535 h 332796"/>
              <a:gd name="connsiteX40" fmla="*/ 247625 w 293529"/>
              <a:gd name="connsiteY40" fmla="*/ 217349 h 332796"/>
              <a:gd name="connsiteX41" fmla="*/ 247625 w 293529"/>
              <a:gd name="connsiteY41" fmla="*/ 217349 h 332796"/>
              <a:gd name="connsiteX42" fmla="*/ 247625 w 293529"/>
              <a:gd name="connsiteY42" fmla="*/ 173692 h 332796"/>
              <a:gd name="connsiteX43" fmla="*/ 243328 w 293529"/>
              <a:gd name="connsiteY43" fmla="*/ 182293 h 332796"/>
              <a:gd name="connsiteX44" fmla="*/ 45384 w 293529"/>
              <a:gd name="connsiteY44" fmla="*/ 213179 h 332796"/>
              <a:gd name="connsiteX45" fmla="*/ 45384 w 293529"/>
              <a:gd name="connsiteY45" fmla="*/ 119740 h 332796"/>
              <a:gd name="connsiteX46" fmla="*/ 243262 w 293529"/>
              <a:gd name="connsiteY46" fmla="*/ 150625 h 332796"/>
              <a:gd name="connsiteX47" fmla="*/ 247560 w 293529"/>
              <a:gd name="connsiteY47" fmla="*/ 159227 h 332796"/>
              <a:gd name="connsiteX48" fmla="*/ 247625 w 293529"/>
              <a:gd name="connsiteY48" fmla="*/ 173692 h 332796"/>
              <a:gd name="connsiteX49" fmla="*/ 247625 w 293529"/>
              <a:gd name="connsiteY49" fmla="*/ 173692 h 332796"/>
              <a:gd name="connsiteX50" fmla="*/ 247625 w 293529"/>
              <a:gd name="connsiteY50" fmla="*/ 129318 h 332796"/>
              <a:gd name="connsiteX51" fmla="*/ 243328 w 293529"/>
              <a:gd name="connsiteY51" fmla="*/ 136095 h 332796"/>
              <a:gd name="connsiteX52" fmla="*/ 71755 w 293529"/>
              <a:gd name="connsiteY52" fmla="*/ 92894 h 332796"/>
              <a:gd name="connsiteX53" fmla="*/ 146700 w 293529"/>
              <a:gd name="connsiteY53" fmla="*/ 50149 h 332796"/>
              <a:gd name="connsiteX54" fmla="*/ 243393 w 293529"/>
              <a:gd name="connsiteY54" fmla="*/ 105079 h 332796"/>
              <a:gd name="connsiteX55" fmla="*/ 247690 w 293529"/>
              <a:gd name="connsiteY55" fmla="*/ 115439 h 332796"/>
              <a:gd name="connsiteX56" fmla="*/ 247690 w 293529"/>
              <a:gd name="connsiteY56" fmla="*/ 129318 h 33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293529" h="332796">
                <a:moveTo>
                  <a:pt x="229263" y="110748"/>
                </a:moveTo>
                <a:lnTo>
                  <a:pt x="185247" y="90548"/>
                </a:lnTo>
                <a:cubicBezTo>
                  <a:pt x="181991" y="88984"/>
                  <a:pt x="179191" y="90939"/>
                  <a:pt x="179191" y="94849"/>
                </a:cubicBezTo>
                <a:cubicBezTo>
                  <a:pt x="179191" y="98758"/>
                  <a:pt x="181991" y="102994"/>
                  <a:pt x="185247" y="104166"/>
                </a:cubicBezTo>
                <a:lnTo>
                  <a:pt x="229263" y="120587"/>
                </a:lnTo>
                <a:cubicBezTo>
                  <a:pt x="230956" y="121238"/>
                  <a:pt x="232258" y="119479"/>
                  <a:pt x="232258" y="116873"/>
                </a:cubicBezTo>
                <a:cubicBezTo>
                  <a:pt x="232323" y="114266"/>
                  <a:pt x="230956" y="111529"/>
                  <a:pt x="229263" y="110748"/>
                </a:cubicBezTo>
                <a:close/>
                <a:moveTo>
                  <a:pt x="229263" y="161442"/>
                </a:moveTo>
                <a:lnTo>
                  <a:pt x="146700" y="158184"/>
                </a:lnTo>
                <a:cubicBezTo>
                  <a:pt x="141881" y="157989"/>
                  <a:pt x="137779" y="161703"/>
                  <a:pt x="137779" y="166459"/>
                </a:cubicBezTo>
                <a:cubicBezTo>
                  <a:pt x="137779" y="171216"/>
                  <a:pt x="141881" y="174930"/>
                  <a:pt x="146700" y="174735"/>
                </a:cubicBezTo>
                <a:lnTo>
                  <a:pt x="229263" y="171411"/>
                </a:lnTo>
                <a:cubicBezTo>
                  <a:pt x="230956" y="171346"/>
                  <a:pt x="232258" y="169131"/>
                  <a:pt x="232258" y="166459"/>
                </a:cubicBezTo>
                <a:cubicBezTo>
                  <a:pt x="232323" y="163853"/>
                  <a:pt x="230956" y="161507"/>
                  <a:pt x="229263" y="161442"/>
                </a:cubicBezTo>
                <a:close/>
                <a:moveTo>
                  <a:pt x="229263" y="212202"/>
                </a:moveTo>
                <a:lnTo>
                  <a:pt x="199376" y="223344"/>
                </a:lnTo>
                <a:cubicBezTo>
                  <a:pt x="196641" y="224387"/>
                  <a:pt x="194297" y="228166"/>
                  <a:pt x="194297" y="231684"/>
                </a:cubicBezTo>
                <a:cubicBezTo>
                  <a:pt x="194297" y="235203"/>
                  <a:pt x="196576" y="237093"/>
                  <a:pt x="199376" y="235855"/>
                </a:cubicBezTo>
                <a:lnTo>
                  <a:pt x="229263" y="222171"/>
                </a:lnTo>
                <a:cubicBezTo>
                  <a:pt x="230956" y="221389"/>
                  <a:pt x="232258" y="218652"/>
                  <a:pt x="232258" y="215981"/>
                </a:cubicBezTo>
                <a:cubicBezTo>
                  <a:pt x="232258" y="213309"/>
                  <a:pt x="230956" y="211615"/>
                  <a:pt x="229263" y="212202"/>
                </a:cubicBezTo>
                <a:close/>
                <a:moveTo>
                  <a:pt x="278814" y="72564"/>
                </a:moveTo>
                <a:lnTo>
                  <a:pt x="161546" y="4016"/>
                </a:lnTo>
                <a:cubicBezTo>
                  <a:pt x="152365" y="-1328"/>
                  <a:pt x="141100" y="-1328"/>
                  <a:pt x="131919" y="3950"/>
                </a:cubicBezTo>
                <a:lnTo>
                  <a:pt x="14585" y="72499"/>
                </a:lnTo>
                <a:cubicBezTo>
                  <a:pt x="5535" y="77711"/>
                  <a:pt x="0" y="87355"/>
                  <a:pt x="0" y="97846"/>
                </a:cubicBezTo>
                <a:lnTo>
                  <a:pt x="0" y="234942"/>
                </a:lnTo>
                <a:cubicBezTo>
                  <a:pt x="0" y="245368"/>
                  <a:pt x="5600" y="255077"/>
                  <a:pt x="14585" y="260290"/>
                </a:cubicBezTo>
                <a:lnTo>
                  <a:pt x="131984" y="328838"/>
                </a:lnTo>
                <a:cubicBezTo>
                  <a:pt x="141100" y="334116"/>
                  <a:pt x="152430" y="334116"/>
                  <a:pt x="161546" y="328838"/>
                </a:cubicBezTo>
                <a:lnTo>
                  <a:pt x="278944" y="260290"/>
                </a:lnTo>
                <a:cubicBezTo>
                  <a:pt x="287995" y="255077"/>
                  <a:pt x="293530" y="245433"/>
                  <a:pt x="293530" y="234942"/>
                </a:cubicBezTo>
                <a:lnTo>
                  <a:pt x="293530" y="97911"/>
                </a:lnTo>
                <a:cubicBezTo>
                  <a:pt x="293530" y="87485"/>
                  <a:pt x="287930" y="77777"/>
                  <a:pt x="278814" y="72564"/>
                </a:cubicBezTo>
                <a:close/>
                <a:moveTo>
                  <a:pt x="247625" y="217349"/>
                </a:moveTo>
                <a:cubicBezTo>
                  <a:pt x="247625" y="221715"/>
                  <a:pt x="245802" y="226341"/>
                  <a:pt x="243328" y="227710"/>
                </a:cubicBezTo>
                <a:lnTo>
                  <a:pt x="146114" y="282965"/>
                </a:lnTo>
                <a:lnTo>
                  <a:pt x="71429" y="240025"/>
                </a:lnTo>
                <a:lnTo>
                  <a:pt x="243262" y="196759"/>
                </a:lnTo>
                <a:cubicBezTo>
                  <a:pt x="245672" y="196107"/>
                  <a:pt x="247560" y="199170"/>
                  <a:pt x="247560" y="203535"/>
                </a:cubicBezTo>
                <a:lnTo>
                  <a:pt x="247625" y="217349"/>
                </a:lnTo>
                <a:lnTo>
                  <a:pt x="247625" y="217349"/>
                </a:lnTo>
                <a:close/>
                <a:moveTo>
                  <a:pt x="247625" y="173692"/>
                </a:moveTo>
                <a:cubicBezTo>
                  <a:pt x="247625" y="178058"/>
                  <a:pt x="245802" y="181902"/>
                  <a:pt x="243328" y="182293"/>
                </a:cubicBezTo>
                <a:lnTo>
                  <a:pt x="45384" y="213179"/>
                </a:lnTo>
                <a:lnTo>
                  <a:pt x="45384" y="119740"/>
                </a:lnTo>
                <a:lnTo>
                  <a:pt x="243262" y="150625"/>
                </a:lnTo>
                <a:cubicBezTo>
                  <a:pt x="245672" y="151016"/>
                  <a:pt x="247560" y="154861"/>
                  <a:pt x="247560" y="159227"/>
                </a:cubicBezTo>
                <a:lnTo>
                  <a:pt x="247625" y="173692"/>
                </a:lnTo>
                <a:lnTo>
                  <a:pt x="247625" y="173692"/>
                </a:lnTo>
                <a:close/>
                <a:moveTo>
                  <a:pt x="247625" y="129318"/>
                </a:moveTo>
                <a:cubicBezTo>
                  <a:pt x="247625" y="133684"/>
                  <a:pt x="245802" y="136746"/>
                  <a:pt x="243328" y="136095"/>
                </a:cubicBezTo>
                <a:lnTo>
                  <a:pt x="71755" y="92894"/>
                </a:lnTo>
                <a:lnTo>
                  <a:pt x="146700" y="50149"/>
                </a:lnTo>
                <a:lnTo>
                  <a:pt x="243393" y="105079"/>
                </a:lnTo>
                <a:cubicBezTo>
                  <a:pt x="245802" y="106447"/>
                  <a:pt x="247690" y="111008"/>
                  <a:pt x="247690" y="115439"/>
                </a:cubicBezTo>
                <a:lnTo>
                  <a:pt x="247690" y="129318"/>
                </a:lnTo>
                <a:close/>
              </a:path>
            </a:pathLst>
          </a:custGeom>
          <a:solidFill>
            <a:schemeClr val="bg1"/>
          </a:solidFill>
          <a:ln w="6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Content Placeholder 49">
            <a:extLst>
              <a:ext uri="{FF2B5EF4-FFF2-40B4-BE49-F238E27FC236}">
                <a16:creationId xmlns:a16="http://schemas.microsoft.com/office/drawing/2014/main" id="{8EA33127-4D3B-2EF2-F85A-CA4A44FCFE9E}"/>
              </a:ext>
            </a:extLst>
          </p:cNvPr>
          <p:cNvSpPr txBox="1">
            <a:spLocks/>
          </p:cNvSpPr>
          <p:nvPr/>
        </p:nvSpPr>
        <p:spPr>
          <a:xfrm>
            <a:off x="5930893" y="1370026"/>
            <a:ext cx="2487168" cy="3023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Cloud services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FC2BC0-9F17-032C-E96A-952175126E95}"/>
              </a:ext>
            </a:extLst>
          </p:cNvPr>
          <p:cNvGrpSpPr/>
          <p:nvPr/>
        </p:nvGrpSpPr>
        <p:grpSpPr>
          <a:xfrm>
            <a:off x="5942481" y="3353105"/>
            <a:ext cx="1447800" cy="557855"/>
            <a:chOff x="7710328" y="4557714"/>
            <a:chExt cx="1447800" cy="55785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8BC5723-31D1-4B48-B6C0-C003187339ED}"/>
                </a:ext>
              </a:extLst>
            </p:cNvPr>
            <p:cNvSpPr/>
            <p:nvPr/>
          </p:nvSpPr>
          <p:spPr>
            <a:xfrm>
              <a:off x="7710328" y="4860114"/>
              <a:ext cx="1447800" cy="2554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>
                  <a:solidFill>
                    <a:schemeClr val="tx1"/>
                  </a:solidFill>
                </a:rPr>
                <a:t>Colt OnDemand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4E2C96F-E346-F56E-8370-6B6713D86C76}"/>
                </a:ext>
              </a:extLst>
            </p:cNvPr>
            <p:cNvGrpSpPr/>
            <p:nvPr/>
          </p:nvGrpSpPr>
          <p:grpSpPr>
            <a:xfrm>
              <a:off x="7710328" y="4557714"/>
              <a:ext cx="1447800" cy="302400"/>
              <a:chOff x="7710328" y="4557714"/>
              <a:chExt cx="1447800" cy="3024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ABF1AFB-9329-6FCD-BACE-964CCDF94CA4}"/>
                  </a:ext>
                </a:extLst>
              </p:cNvPr>
              <p:cNvSpPr/>
              <p:nvPr/>
            </p:nvSpPr>
            <p:spPr>
              <a:xfrm>
                <a:off x="7710328" y="4557714"/>
                <a:ext cx="1447800" cy="302400"/>
              </a:xfrm>
              <a:prstGeom prst="rect">
                <a:avLst/>
              </a:prstGeom>
              <a:solidFill>
                <a:srgbClr val="04D1B7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Colt</a:t>
                </a:r>
                <a:endParaRPr lang="en-US" sz="1000" b="1" baseline="30000">
                  <a:solidFill>
                    <a:schemeClr val="bg1"/>
                  </a:solidFill>
                </a:endParaRPr>
              </a:p>
            </p:txBody>
          </p: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ADBF98E8-9E58-81C8-AAD8-AF429BAF1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5951" y="4607445"/>
                <a:ext cx="199436" cy="199436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D5842D-577C-A23C-2983-A6B867805B0B}"/>
              </a:ext>
            </a:extLst>
          </p:cNvPr>
          <p:cNvGrpSpPr/>
          <p:nvPr/>
        </p:nvGrpSpPr>
        <p:grpSpPr>
          <a:xfrm>
            <a:off x="5942481" y="4058139"/>
            <a:ext cx="1447800" cy="557742"/>
            <a:chOff x="7710328" y="5290988"/>
            <a:chExt cx="1447800" cy="55774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AC0212-5EBD-EFE6-0EEC-3CCB80190B6F}"/>
                </a:ext>
              </a:extLst>
            </p:cNvPr>
            <p:cNvSpPr/>
            <p:nvPr/>
          </p:nvSpPr>
          <p:spPr>
            <a:xfrm>
              <a:off x="7710328" y="5593275"/>
              <a:ext cx="1447800" cy="2554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18872" tIns="54864" rtlCol="0" anchor="t" anchorCtr="0">
              <a:spAutoFit/>
            </a:bodyPr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>
                  <a:solidFill>
                    <a:schemeClr val="tx1"/>
                  </a:solidFill>
                </a:rPr>
                <a:t>MPLS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C0C286D-5EFA-749F-453B-A7A935047E28}"/>
                </a:ext>
              </a:extLst>
            </p:cNvPr>
            <p:cNvGrpSpPr/>
            <p:nvPr/>
          </p:nvGrpSpPr>
          <p:grpSpPr>
            <a:xfrm>
              <a:off x="7710328" y="5290988"/>
              <a:ext cx="1447800" cy="302400"/>
              <a:chOff x="7710328" y="5290988"/>
              <a:chExt cx="1447800" cy="3024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F98D04B-DAD4-902E-AD7F-013BDCF03015}"/>
                  </a:ext>
                </a:extLst>
              </p:cNvPr>
              <p:cNvSpPr/>
              <p:nvPr/>
            </p:nvSpPr>
            <p:spPr>
              <a:xfrm>
                <a:off x="7710328" y="5290988"/>
                <a:ext cx="1447800" cy="302400"/>
              </a:xfrm>
              <a:prstGeom prst="rect">
                <a:avLst/>
              </a:prstGeom>
              <a:solidFill>
                <a:srgbClr val="600AA4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BT</a:t>
                </a:r>
                <a:endParaRPr lang="en-US" sz="1000" b="1" baseline="30000">
                  <a:solidFill>
                    <a:schemeClr val="bg1"/>
                  </a:solidFill>
                </a:endParaRPr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3C9F3EEE-0569-25E6-210E-47473B49A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5951" y="5340598"/>
                <a:ext cx="199436" cy="199436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4EBA7-0422-1048-5DE8-55EFD5EB0532}"/>
              </a:ext>
            </a:extLst>
          </p:cNvPr>
          <p:cNvGrpSpPr/>
          <p:nvPr/>
        </p:nvGrpSpPr>
        <p:grpSpPr>
          <a:xfrm>
            <a:off x="5942481" y="2094657"/>
            <a:ext cx="1447800" cy="303880"/>
            <a:chOff x="7710328" y="2551700"/>
            <a:chExt cx="1447800" cy="30388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E423E9-B220-27F7-4DD0-6A6CF2CBB501}"/>
                </a:ext>
              </a:extLst>
            </p:cNvPr>
            <p:cNvSpPr/>
            <p:nvPr/>
          </p:nvSpPr>
          <p:spPr>
            <a:xfrm>
              <a:off x="7710328" y="2551700"/>
              <a:ext cx="1447800" cy="303880"/>
            </a:xfrm>
            <a:prstGeom prst="rect">
              <a:avLst/>
            </a:prstGeom>
            <a:solidFill>
              <a:srgbClr val="0070F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347472" rtlCol="0" anchor="ctr"/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IBM Cloud</a:t>
              </a:r>
              <a:r>
                <a:rPr lang="en-US" sz="1000" b="1" baseline="30000" dirty="0">
                  <a:solidFill>
                    <a:schemeClr val="bg1"/>
                  </a:solidFill>
                </a:rPr>
                <a:t>®</a:t>
              </a: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0482B736-E656-B57A-1ED0-58A63DAF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90034" y="2619572"/>
              <a:ext cx="209537" cy="16762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E29376-67C7-512B-8831-927F8E7AA643}"/>
              </a:ext>
            </a:extLst>
          </p:cNvPr>
          <p:cNvGrpSpPr/>
          <p:nvPr/>
        </p:nvGrpSpPr>
        <p:grpSpPr>
          <a:xfrm>
            <a:off x="5942481" y="2520136"/>
            <a:ext cx="1447800" cy="717399"/>
            <a:chOff x="7710328" y="3617198"/>
            <a:chExt cx="1447800" cy="71739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50F0A7-0467-F734-1F13-939C90E60C6C}"/>
                </a:ext>
              </a:extLst>
            </p:cNvPr>
            <p:cNvSpPr/>
            <p:nvPr/>
          </p:nvSpPr>
          <p:spPr>
            <a:xfrm>
              <a:off x="7710328" y="3921077"/>
              <a:ext cx="1447800" cy="413520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18872" tIns="54864" rtlCol="0" anchor="t" anchorCtr="0"/>
            <a:lstStyle/>
            <a:p>
              <a:pPr marL="100584" indent="-100584">
                <a:spcBef>
                  <a:spcPts val="100"/>
                </a:spcBef>
                <a:spcAft>
                  <a:spcPts val="2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chemeClr val="tx1"/>
                  </a:solidFill>
                </a:rPr>
                <a:t>Direct Connect</a:t>
              </a:r>
              <a:br>
                <a:rPr lang="en-US" sz="1000" dirty="0">
                  <a:solidFill>
                    <a:schemeClr val="tx1"/>
                  </a:solidFill>
                </a:rPr>
              </a:br>
              <a:r>
                <a:rPr lang="en-US" sz="1000" dirty="0">
                  <a:solidFill>
                    <a:schemeClr val="tx1"/>
                  </a:solidFill>
                </a:rPr>
                <a:t>– Region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FF979E-D1C3-0FE2-783A-000812B55EA1}"/>
                </a:ext>
              </a:extLst>
            </p:cNvPr>
            <p:cNvGrpSpPr/>
            <p:nvPr/>
          </p:nvGrpSpPr>
          <p:grpSpPr>
            <a:xfrm>
              <a:off x="7710328" y="3617198"/>
              <a:ext cx="1447800" cy="303880"/>
              <a:chOff x="7710328" y="3617198"/>
              <a:chExt cx="1447800" cy="30388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607893C-1247-4492-75B0-94E95B815C37}"/>
                  </a:ext>
                </a:extLst>
              </p:cNvPr>
              <p:cNvSpPr/>
              <p:nvPr/>
            </p:nvSpPr>
            <p:spPr>
              <a:xfrm>
                <a:off x="7710328" y="3617198"/>
                <a:ext cx="1447800" cy="303880"/>
              </a:xfrm>
              <a:prstGeom prst="rect">
                <a:avLst/>
              </a:prstGeom>
              <a:solidFill>
                <a:srgbClr val="FF99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lIns="347472" rtlCol="0" anchor="ctr"/>
              <a:lstStyle/>
              <a:p>
                <a:r>
                  <a:rPr lang="en-US" sz="1000" b="1">
                    <a:solidFill>
                      <a:schemeClr val="bg1"/>
                    </a:solidFill>
                  </a:rPr>
                  <a:t>AWS</a:t>
                </a:r>
                <a:endParaRPr lang="en-US" sz="1000" b="1" baseline="30000">
                  <a:solidFill>
                    <a:schemeClr val="bg1"/>
                  </a:solidFill>
                </a:endParaRPr>
              </a:p>
            </p:txBody>
          </p:sp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A699002B-0D0D-6686-C893-6E7BE6665F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90034" y="3679586"/>
                <a:ext cx="209537" cy="167629"/>
              </a:xfrm>
              <a:prstGeom prst="rect">
                <a:avLst/>
              </a:prstGeom>
            </p:spPr>
          </p:pic>
        </p:grp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9A87FC3C-E724-5FE5-A1F3-4420FF013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51537"/>
            <a:ext cx="9460064" cy="924831"/>
          </a:xfrm>
        </p:spPr>
        <p:txBody>
          <a:bodyPr/>
          <a:lstStyle/>
          <a:p>
            <a:r>
              <a:rPr lang="en-US"/>
              <a:t>Partner products and cloud service providers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71ADAD-03A8-D866-E032-F9AB5CC1964D}"/>
              </a:ext>
            </a:extLst>
          </p:cNvPr>
          <p:cNvSpPr txBox="1"/>
          <p:nvPr/>
        </p:nvSpPr>
        <p:spPr>
          <a:xfrm>
            <a:off x="7858915" y="2162529"/>
            <a:ext cx="1768442" cy="4616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000" dirty="0">
                <a:solidFill>
                  <a:srgbClr val="33A85C"/>
                </a:solidFill>
                <a:ea typeface="+mn-lt"/>
                <a:cs typeface="+mn-lt"/>
              </a:rPr>
              <a:t>Cloud services can be featured at the top level with the color aligned to their logo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FD807-2C74-ACD3-376D-3000E5810FA5}"/>
              </a:ext>
            </a:extLst>
          </p:cNvPr>
          <p:cNvSpPr txBox="1"/>
          <p:nvPr/>
        </p:nvSpPr>
        <p:spPr>
          <a:xfrm>
            <a:off x="7815697" y="3431974"/>
            <a:ext cx="1768442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000">
                <a:solidFill>
                  <a:srgbClr val="33A85C"/>
                </a:solidFill>
                <a:ea typeface="+mn-lt"/>
                <a:cs typeface="+mn-lt"/>
              </a:rPr>
              <a:t>You can also list their product names as bullets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8043ED-38AC-8C9D-6FBA-475A35A7C2AC}"/>
              </a:ext>
            </a:extLst>
          </p:cNvPr>
          <p:cNvCxnSpPr>
            <a:cxnSpLocks/>
          </p:cNvCxnSpPr>
          <p:nvPr/>
        </p:nvCxnSpPr>
        <p:spPr>
          <a:xfrm flipH="1">
            <a:off x="7497831" y="2250402"/>
            <a:ext cx="317866" cy="0"/>
          </a:xfrm>
          <a:prstGeom prst="straightConnector1">
            <a:avLst/>
          </a:prstGeom>
          <a:ln w="12700">
            <a:solidFill>
              <a:srgbClr val="33A85C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0E5BAA-7C88-1725-AB8D-8741653965D8}"/>
              </a:ext>
            </a:extLst>
          </p:cNvPr>
          <p:cNvCxnSpPr>
            <a:cxnSpLocks/>
          </p:cNvCxnSpPr>
          <p:nvPr/>
        </p:nvCxnSpPr>
        <p:spPr>
          <a:xfrm flipH="1">
            <a:off x="7454613" y="3508279"/>
            <a:ext cx="317866" cy="0"/>
          </a:xfrm>
          <a:prstGeom prst="straightConnector1">
            <a:avLst/>
          </a:prstGeom>
          <a:ln w="12700">
            <a:solidFill>
              <a:srgbClr val="33A85C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42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26F4B6-5563-915C-6C2E-87B5AEFF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Equinix, Inc.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F06A3-FF59-3808-E629-F990A6932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9D12-4F33-44AF-85FC-689FEAF79A4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78A3F3-15B6-7B7F-5125-EC169EE11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5AC608-F033-5A69-B87E-7F8C86BDF161}"/>
              </a:ext>
            </a:extLst>
          </p:cNvPr>
          <p:cNvSpPr/>
          <p:nvPr/>
        </p:nvSpPr>
        <p:spPr>
          <a:xfrm>
            <a:off x="1570038" y="1645920"/>
            <a:ext cx="5409260" cy="41763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85CC28-F091-0028-4155-A7B1D0096194}"/>
              </a:ext>
            </a:extLst>
          </p:cNvPr>
          <p:cNvSpPr/>
          <p:nvPr/>
        </p:nvSpPr>
        <p:spPr>
          <a:xfrm>
            <a:off x="1722437" y="2097474"/>
            <a:ext cx="5089910" cy="35438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37160" tIns="109728" rIns="13716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2</a:t>
            </a:r>
            <a:endParaRPr lang="it-IT" sz="1000" baseline="30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421DCF-197E-E14A-A7C5-F8DF43E32E0C}"/>
              </a:ext>
            </a:extLst>
          </p:cNvPr>
          <p:cNvSpPr/>
          <p:nvPr/>
        </p:nvSpPr>
        <p:spPr>
          <a:xfrm>
            <a:off x="1900466" y="2548806"/>
            <a:ext cx="4722693" cy="29138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37160" tIns="109728" rIns="13716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3</a:t>
            </a:r>
            <a:endParaRPr lang="it-IT" sz="1000" baseline="30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2A182EB-7187-34DC-1B81-AEB2D9370416}"/>
              </a:ext>
            </a:extLst>
          </p:cNvPr>
          <p:cNvSpPr/>
          <p:nvPr/>
        </p:nvSpPr>
        <p:spPr>
          <a:xfrm>
            <a:off x="2103711" y="2974506"/>
            <a:ext cx="4340773" cy="230943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37160" tIns="109728" rIns="13716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4</a:t>
            </a:r>
            <a:endParaRPr lang="it-IT" sz="1000" baseline="30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AB51E94-524E-3CB0-5576-F57C06FE3F0D}"/>
              </a:ext>
            </a:extLst>
          </p:cNvPr>
          <p:cNvSpPr/>
          <p:nvPr/>
        </p:nvSpPr>
        <p:spPr>
          <a:xfrm>
            <a:off x="7708378" y="1647470"/>
            <a:ext cx="2719765" cy="1930024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37160" tIns="109728" rIns="137160" rtlCol="0" anchor="t" anchorCtr="0"/>
          <a:lstStyle/>
          <a:p>
            <a:pPr>
              <a:tabLst>
                <a:tab pos="3262313" algn="r"/>
              </a:tabLst>
            </a:pPr>
            <a:r>
              <a:rPr lang="en-US" sz="1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Grouping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D8FECCF-DE85-1921-ECF3-0BA3B371F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5486" y="1780257"/>
            <a:ext cx="125366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51557"/>
      </p:ext>
    </p:extLst>
  </p:cSld>
  <p:clrMapOvr>
    <a:masterClrMapping/>
  </p:clrMapOvr>
</p:sld>
</file>

<file path=ppt/theme/theme1.xml><?xml version="1.0" encoding="utf-8"?>
<a:theme xmlns:a="http://schemas.openxmlformats.org/drawingml/2006/main" name="Equinix 16:9 Widescreen 2024">
  <a:themeElements>
    <a:clrScheme name="Equinix_2">
      <a:dk1>
        <a:sysClr val="windowText" lastClr="000000"/>
      </a:dk1>
      <a:lt1>
        <a:sysClr val="window" lastClr="FFFFFF"/>
      </a:lt1>
      <a:dk2>
        <a:srgbClr val="5A657B"/>
      </a:dk2>
      <a:lt2>
        <a:srgbClr val="F2F3F5"/>
      </a:lt2>
      <a:accent1>
        <a:srgbClr val="E91C24"/>
      </a:accent1>
      <a:accent2>
        <a:srgbClr val="411980"/>
      </a:accent2>
      <a:accent3>
        <a:srgbClr val="7739D9"/>
      </a:accent3>
      <a:accent4>
        <a:srgbClr val="086AE3"/>
      </a:accent4>
      <a:accent5>
        <a:srgbClr val="FDB90D"/>
      </a:accent5>
      <a:accent6>
        <a:srgbClr val="F55200"/>
      </a:accent6>
      <a:hlink>
        <a:srgbClr val="E91C24"/>
      </a:hlink>
      <a:folHlink>
        <a:srgbClr val="E91C2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t"/>
      <a:lstStyle>
        <a:defPPr algn="l">
          <a:defRPr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tlCol="0">
        <a:noAutofit/>
      </a:bodyPr>
      <a:lstStyle>
        <a:defPPr algn="l">
          <a:defRPr sz="1600" dirty="0" smtClean="0"/>
        </a:defPPr>
      </a:lstStyle>
    </a:txDef>
  </a:objectDefaults>
  <a:extraClrSchemeLst/>
  <a:custClrLst>
    <a:custClr name="Red">
      <a:srgbClr val="E91C24"/>
    </a:custClr>
    <a:custClr name="Maroon">
      <a:srgbClr val="A20238"/>
    </a:custClr>
    <a:custClr name="Violet">
      <a:srgbClr val="7739D9"/>
    </a:custClr>
    <a:custClr name="Purple">
      <a:srgbClr val="470063"/>
    </a:custClr>
    <a:custClr name="Blue">
      <a:srgbClr val="086AE3"/>
    </a:custClr>
    <a:custClr name="Aqua">
      <a:srgbClr val="85F0F8"/>
    </a:custClr>
    <a:custClr name="Green">
      <a:srgbClr val="33A85C"/>
    </a:custClr>
    <a:custClr name="Yellow">
      <a:srgbClr val="FEDC86"/>
    </a:custClr>
    <a:custClr name="Orange">
      <a:srgbClr val="FE9234"/>
    </a:custClr>
    <a:custClr name="not used">
      <a:srgbClr val="FFFFFF"/>
    </a:custClr>
    <a:custClr name="Light Red">
      <a:srgbClr val="FFEBEE"/>
    </a:custClr>
    <a:custClr name="Light Maroon">
      <a:srgbClr val="FFCCDD"/>
    </a:custClr>
    <a:custClr name="Light Violet">
      <a:srgbClr val="E9DBFF"/>
    </a:custClr>
    <a:custClr name="Light Purple">
      <a:srgbClr val="EDCCFF"/>
    </a:custClr>
    <a:custClr name="Light Blue">
      <a:srgbClr val="CCE3FF"/>
    </a:custClr>
    <a:custClr name="Light Aqua">
      <a:srgbClr val="C7FDFF"/>
    </a:custClr>
    <a:custClr name="Light Green">
      <a:srgbClr val="DFFBE5"/>
    </a:custClr>
    <a:custClr name="Light Yellow">
      <a:srgbClr val="FFF1CC"/>
    </a:custClr>
    <a:custClr name="Light Orange">
      <a:srgbClr val="FFE4CC"/>
    </a:custClr>
    <a:custClr name="not used">
      <a:srgbClr val="FFFFFF"/>
    </a:custClr>
    <a:custClr name="Dark Red">
      <a:srgbClr val="AD050C"/>
    </a:custClr>
    <a:custClr name="Dark Maroon">
      <a:srgbClr val="51011C"/>
    </a:custClr>
    <a:custClr name="Dark Violet">
      <a:srgbClr val="411980"/>
    </a:custClr>
    <a:custClr name="Dark Purple">
      <a:srgbClr val="200430"/>
    </a:custClr>
    <a:custClr name="Dark Blue">
      <a:srgbClr val="00408C"/>
    </a:custClr>
    <a:custClr name="Dark Aqua">
      <a:srgbClr val="00737A"/>
    </a:custClr>
    <a:custClr name="Dark Green">
      <a:srgbClr val="2A8346"/>
    </a:custClr>
    <a:custClr name="Dark Yellow">
      <a:srgbClr val="FDB90D"/>
    </a:custClr>
    <a:custClr name="Dark Orange">
      <a:srgbClr val="F55200"/>
    </a:custClr>
    <a:custClr name="not used">
      <a:srgbClr val="FFFFFF"/>
    </a:custClr>
  </a:custClrLst>
  <a:extLst>
    <a:ext uri="{05A4C25C-085E-4340-85A3-A5531E510DB2}">
      <thm15:themeFamily xmlns:thm15="http://schemas.microsoft.com/office/thememl/2012/main" name="Equinix_Tmplt_16x9_240301.potx" id="{66225C50-1158-43EA-AC04-24ED7CCE09E2}" vid="{DA973609-C76D-4B40-9417-D9A0B8717B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Red">
      <a:srgbClr val="E91C24"/>
    </a:custClr>
    <a:custClr name="Maroon">
      <a:srgbClr val="A20238"/>
    </a:custClr>
    <a:custClr name="Violet">
      <a:srgbClr val="7739D9"/>
    </a:custClr>
    <a:custClr name="Purple">
      <a:srgbClr val="470063"/>
    </a:custClr>
    <a:custClr name="Blue">
      <a:srgbClr val="086AE3"/>
    </a:custClr>
    <a:custClr name="Aqua">
      <a:srgbClr val="85F0F8"/>
    </a:custClr>
    <a:custClr name="Green">
      <a:srgbClr val="33A85C"/>
    </a:custClr>
    <a:custClr name="Yellow">
      <a:srgbClr val="FEDC86"/>
    </a:custClr>
    <a:custClr name="Orange">
      <a:srgbClr val="FE9234"/>
    </a:custClr>
    <a:custClr name="not used">
      <a:srgbClr val="FFFFFF"/>
    </a:custClr>
    <a:custClr name="Light Red">
      <a:srgbClr val="FFEBEE"/>
    </a:custClr>
    <a:custClr name="Light Maroon">
      <a:srgbClr val="FFCCDD"/>
    </a:custClr>
    <a:custClr name="Light Purple">
      <a:srgbClr val="EDCCFF"/>
    </a:custClr>
    <a:custClr name="Light Violet">
      <a:srgbClr val="E9DBFF"/>
    </a:custClr>
    <a:custClr name="Light Blue">
      <a:srgbClr val="CCE3FF"/>
    </a:custClr>
    <a:custClr name="Light Aqua">
      <a:srgbClr val="C7FDFF"/>
    </a:custClr>
    <a:custClr name="Light Green">
      <a:srgbClr val="DFFBE5"/>
    </a:custClr>
    <a:custClr name="Light Yellow">
      <a:srgbClr val="FFF1CC"/>
    </a:custClr>
    <a:custClr name="Light Orange">
      <a:srgbClr val="FFE4CC"/>
    </a:custClr>
    <a:custClr name="not used">
      <a:srgbClr val="FFFFFF"/>
    </a:custClr>
    <a:custClr name="Dark Red">
      <a:srgbClr val="AD050C"/>
    </a:custClr>
    <a:custClr name="Dark Maroon">
      <a:srgbClr val="51011C"/>
    </a:custClr>
    <a:custClr name="Dark Purple">
      <a:srgbClr val="200430"/>
    </a:custClr>
    <a:custClr name="Dark Violet">
      <a:srgbClr val="411980"/>
    </a:custClr>
    <a:custClr name="Dark Blue">
      <a:srgbClr val="00408C"/>
    </a:custClr>
    <a:custClr name="Dark Aqua">
      <a:srgbClr val="00737A"/>
    </a:custClr>
    <a:custClr name="Dark Green">
      <a:srgbClr val="2A8346"/>
    </a:custClr>
    <a:custClr name="Dark Yellow">
      <a:srgbClr val="FDB90D"/>
    </a:custClr>
    <a:custClr name="Dark Orange">
      <a:srgbClr val="F55200"/>
    </a:custClr>
    <a:custClr name="not used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F83F6022917C45AC14905AABA15285" ma:contentTypeVersion="16" ma:contentTypeDescription="Create a new document." ma:contentTypeScope="" ma:versionID="93595f04cd8ea6da0ab4a8ed8cbda782">
  <xsd:schema xmlns:xsd="http://www.w3.org/2001/XMLSchema" xmlns:xs="http://www.w3.org/2001/XMLSchema" xmlns:p="http://schemas.microsoft.com/office/2006/metadata/properties" xmlns:ns2="9267d0da-0d08-4694-b898-ef4c70123160" xmlns:ns3="e235654f-77fd-4a9b-8473-a04fe84baf27" targetNamespace="http://schemas.microsoft.com/office/2006/metadata/properties" ma:root="true" ma:fieldsID="4257d95e107ed7dd4962a473d8bab312" ns2:_="" ns3:_="">
    <xsd:import namespace="9267d0da-0d08-4694-b898-ef4c70123160"/>
    <xsd:import namespace="e235654f-77fd-4a9b-8473-a04fe84baf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67d0da-0d08-4694-b898-ef4c701231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45ebeb2d-667f-43bd-86ca-2a4d877a17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35654f-77fd-4a9b-8473-a04fe84baf27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2c7d3e14-ce9c-4316-a6e7-fc114591b596}" ma:internalName="TaxCatchAll" ma:showField="CatchAllData" ma:web="e235654f-77fd-4a9b-8473-a04fe84baf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235654f-77fd-4a9b-8473-a04fe84baf27">
      <UserInfo>
        <DisplayName>Grace Kennedy</DisplayName>
        <AccountId>914</AccountId>
        <AccountType/>
      </UserInfo>
      <UserInfo>
        <DisplayName>Jason Lee</DisplayName>
        <AccountId>300</AccountId>
        <AccountType/>
      </UserInfo>
      <UserInfo>
        <DisplayName>Chris Quinby</DisplayName>
        <AccountId>36</AccountId>
        <AccountType/>
      </UserInfo>
      <UserInfo>
        <DisplayName>Tobias Schaub</DisplayName>
        <AccountId>602</AccountId>
        <AccountType/>
      </UserInfo>
      <UserInfo>
        <DisplayName>Roni Lagin</DisplayName>
        <AccountId>487</AccountId>
        <AccountType/>
      </UserInfo>
      <UserInfo>
        <DisplayName>Jessica Panian</DisplayName>
        <AccountId>38</AccountId>
        <AccountType/>
      </UserInfo>
      <UserInfo>
        <DisplayName>Kelly Silbernagel (C)</DisplayName>
        <AccountId>948</AccountId>
        <AccountType/>
      </UserInfo>
      <UserInfo>
        <DisplayName>Ted Kawka</DisplayName>
        <AccountId>1172</AccountId>
        <AccountType/>
      </UserInfo>
      <UserInfo>
        <DisplayName>Justin Beck</DisplayName>
        <AccountId>1173</AccountId>
        <AccountType/>
      </UserInfo>
      <UserInfo>
        <DisplayName>E Gilliam</DisplayName>
        <AccountId>12</AccountId>
        <AccountType/>
      </UserInfo>
      <UserInfo>
        <DisplayName>Nathan Record</DisplayName>
        <AccountId>1201</AccountId>
        <AccountType/>
      </UserInfo>
      <UserInfo>
        <DisplayName>Patricia James</DisplayName>
        <AccountId>1202</AccountId>
        <AccountType/>
      </UserInfo>
      <UserInfo>
        <DisplayName>Jamie Moyer</DisplayName>
        <AccountId>1203</AccountId>
        <AccountType/>
      </UserInfo>
      <UserInfo>
        <DisplayName>Kevin Odom</DisplayName>
        <AccountId>1204</AccountId>
        <AccountType/>
      </UserInfo>
    </SharedWithUsers>
    <lcf76f155ced4ddcb4097134ff3c332f xmlns="9267d0da-0d08-4694-b898-ef4c70123160">
      <Terms xmlns="http://schemas.microsoft.com/office/infopath/2007/PartnerControls"/>
    </lcf76f155ced4ddcb4097134ff3c332f>
    <TaxCatchAll xmlns="e235654f-77fd-4a9b-8473-a04fe84baf2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B1D390-FE8F-4AF5-8FD3-343B068402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67d0da-0d08-4694-b898-ef4c70123160"/>
    <ds:schemaRef ds:uri="e235654f-77fd-4a9b-8473-a04fe84baf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4BBD15-DF27-4F58-B023-84122BE8BCBD}">
  <ds:schemaRefs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e235654f-77fd-4a9b-8473-a04fe84baf27"/>
    <ds:schemaRef ds:uri="9267d0da-0d08-4694-b898-ef4c70123160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EB4930F-7B73-4824-9E57-E22BADE8440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de069e9-01e3-4c04-8fd1-6f5884d2626e}" enabled="1" method="Standard" siteId="{72adb271-2fc7-4afe-a5ee-9de6a59f6bf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Equinix 16:9 Widescreen 2024</Template>
  <TotalTime>18533</TotalTime>
  <Words>2444</Words>
  <Application>Microsoft Office PowerPoint</Application>
  <PresentationFormat>Widescreen</PresentationFormat>
  <Paragraphs>744</Paragraphs>
  <Slides>35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Equinix 16:9 Widescreen 2024</vt:lpstr>
      <vt:lpstr>Solution diagrams</vt:lpstr>
      <vt:lpstr>  Formatting guidance</vt:lpstr>
      <vt:lpstr>Graphics: Color, cards and lines </vt:lpstr>
      <vt:lpstr>Icons</vt:lpstr>
      <vt:lpstr>Products and sub-products</vt:lpstr>
      <vt:lpstr>Products: Colocation</vt:lpstr>
      <vt:lpstr>Choose the appropriate level of  detail for each diagram element</vt:lpstr>
      <vt:lpstr>Partner products and cloud service providers</vt:lpstr>
      <vt:lpstr>Grouping</vt:lpstr>
      <vt:lpstr>Lines</vt:lpstr>
      <vt:lpstr>Before and after:  Formatting examples</vt:lpstr>
      <vt:lpstr>Example 1: Digital services solution</vt:lpstr>
      <vt:lpstr>Example 1: Digital services solution </vt:lpstr>
      <vt:lpstr>Example 2: Digital services solution</vt:lpstr>
      <vt:lpstr>Example 2: Digital services solution</vt:lpstr>
      <vt:lpstr>Example 2: Digital services solution  (alternative representation)</vt:lpstr>
      <vt:lpstr>Example 3: Digital services solution</vt:lpstr>
      <vt:lpstr>Example 3: Digital services solution</vt:lpstr>
      <vt:lpstr>Example 4: Colocation with Fabric &amp; interconnection</vt:lpstr>
      <vt:lpstr>Example 4: Colocation with Fabric and interconnection</vt:lpstr>
      <vt:lpstr>Example 4: Colocation with Fabric and interconnection</vt:lpstr>
      <vt:lpstr>Example 5: Colocation cage with interconnection </vt:lpstr>
      <vt:lpstr>Example 5: Colocation cage with interconnection </vt:lpstr>
      <vt:lpstr>Example 6: Colocation cage with interconnection </vt:lpstr>
      <vt:lpstr>Example 6: Colocation cage with interconnection </vt:lpstr>
      <vt:lpstr>More formatting examples</vt:lpstr>
      <vt:lpstr>Formatting examples</vt:lpstr>
      <vt:lpstr>Formatting examples</vt:lpstr>
      <vt:lpstr>Formatting examples</vt:lpstr>
      <vt:lpstr>Formatting examples</vt:lpstr>
      <vt:lpstr>Formatting examples</vt:lpstr>
      <vt:lpstr>Formatting examples: Multipoint-to-multipoint (MP2MP) networks: IP-WAN (layout A)</vt:lpstr>
      <vt:lpstr>Formatting examples: Multipoint-to-multipoint (MP2MP) networks: IP-WAN (layout B)</vt:lpstr>
      <vt:lpstr>Formatting examples: Multipoint-to-multipoint (MP2MP) networks: EP-LAN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</dc:title>
  <dc:subject>16x9 presentation template</dc:subject>
  <dc:creator>Chris Quinby</dc:creator>
  <cp:lastModifiedBy>Precious Oluwasanya</cp:lastModifiedBy>
  <cp:revision>24</cp:revision>
  <dcterms:created xsi:type="dcterms:W3CDTF">2024-03-10T21:45:52Z</dcterms:created>
  <dcterms:modified xsi:type="dcterms:W3CDTF">2025-06-23T13:39:46Z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0x010100E3F83F6022917C45AC14905AABA15285</vt:lpwstr>
  </property>
  <property fmtid="{D5CDD505-2E9C-101B-9397-08002B2CF9AE}" pid="3" name="MediaServiceImageTags">
    <vt:lpwstr/>
  </property>
</Properties>
</file>